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98" r:id="rId2"/>
    <p:sldId id="263" r:id="rId3"/>
    <p:sldId id="264" r:id="rId4"/>
    <p:sldId id="265" r:id="rId5"/>
    <p:sldId id="288" r:id="rId6"/>
    <p:sldId id="267" r:id="rId7"/>
    <p:sldId id="311" r:id="rId8"/>
    <p:sldId id="258" r:id="rId9"/>
    <p:sldId id="301" r:id="rId10"/>
    <p:sldId id="281" r:id="rId11"/>
    <p:sldId id="271" r:id="rId12"/>
    <p:sldId id="304" r:id="rId13"/>
    <p:sldId id="306" r:id="rId14"/>
    <p:sldId id="290" r:id="rId15"/>
    <p:sldId id="291" r:id="rId16"/>
    <p:sldId id="292" r:id="rId17"/>
    <p:sldId id="273" r:id="rId18"/>
    <p:sldId id="276" r:id="rId19"/>
    <p:sldId id="283" r:id="rId20"/>
    <p:sldId id="275" r:id="rId21"/>
    <p:sldId id="309" r:id="rId22"/>
    <p:sldId id="308" r:id="rId23"/>
    <p:sldId id="310" r:id="rId24"/>
    <p:sldId id="312" r:id="rId25"/>
    <p:sldId id="274" r:id="rId26"/>
    <p:sldId id="278" r:id="rId27"/>
    <p:sldId id="280" r:id="rId28"/>
    <p:sldId id="293" r:id="rId29"/>
    <p:sldId id="294" r:id="rId30"/>
    <p:sldId id="282" r:id="rId31"/>
    <p:sldId id="297" r:id="rId32"/>
    <p:sldId id="299" r:id="rId33"/>
    <p:sldId id="302" r:id="rId34"/>
    <p:sldId id="303" r:id="rId3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1609" autoAdjust="0"/>
  </p:normalViewPr>
  <p:slideViewPr>
    <p:cSldViewPr snapToGrid="0">
      <p:cViewPr varScale="1">
        <p:scale>
          <a:sx n="100" d="100"/>
          <a:sy n="100" d="100"/>
        </p:scale>
        <p:origin x="-6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pta:Documents:uiuc%20beans%20fa16:Presentations:DCC%202016%20CAT:cat%20DCC16%20COLO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Contention Level</a:t>
            </a:r>
            <a:r>
              <a:rPr lang="en-US" baseline="0"/>
              <a:t> vs Simulated Abort Rate</a:t>
            </a:r>
            <a:endParaRPr lang="en-US"/>
          </a:p>
        </c:rich>
      </c:tx>
      <c:layout>
        <c:manualLayout>
          <c:xMode val="edge"/>
          <c:yMode val="edge"/>
          <c:x val="0.237797744143018"/>
          <c:y val="0.083797923276868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Reference Line (x=y)</c:v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'[cat%20DCC16%20COLOR%20graph.xlsx]Theory Sanity Check'!$B$2:$B$9</c:f>
              <c:numCache>
                <c:formatCode>General</c:formatCode>
                <c:ptCount val="8"/>
                <c:pt idx="0">
                  <c:v>0.011954050026002</c:v>
                </c:pt>
                <c:pt idx="1">
                  <c:v>0.026731150593804</c:v>
                </c:pt>
                <c:pt idx="2">
                  <c:v>0.0470886731618535</c:v>
                </c:pt>
                <c:pt idx="3">
                  <c:v>0.0052</c:v>
                </c:pt>
                <c:pt idx="4">
                  <c:v>0.0125653846153846</c:v>
                </c:pt>
                <c:pt idx="5">
                  <c:v>0.0251208333333333</c:v>
                </c:pt>
                <c:pt idx="6">
                  <c:v>0.0418244252873563</c:v>
                </c:pt>
                <c:pt idx="7">
                  <c:v>0.0621696540880503</c:v>
                </c:pt>
              </c:numCache>
            </c:numRef>
          </c:xVal>
          <c:yVal>
            <c:numRef>
              <c:f>'[cat%20DCC16%20COLOR%20graph.xlsx]Theory Sanity Check'!$D$2:$D$9</c:f>
              <c:numCache>
                <c:formatCode>General</c:formatCode>
                <c:ptCount val="8"/>
                <c:pt idx="0">
                  <c:v>0.011954050026002</c:v>
                </c:pt>
                <c:pt idx="1">
                  <c:v>0.026731150593804</c:v>
                </c:pt>
                <c:pt idx="2">
                  <c:v>0.0470886731618535</c:v>
                </c:pt>
                <c:pt idx="3">
                  <c:v>0.0052</c:v>
                </c:pt>
                <c:pt idx="4">
                  <c:v>0.0125653846153846</c:v>
                </c:pt>
                <c:pt idx="5">
                  <c:v>0.0251208333333333</c:v>
                </c:pt>
                <c:pt idx="6">
                  <c:v>0.0418244252873563</c:v>
                </c:pt>
                <c:pt idx="7">
                  <c:v>0.0621696540880503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A1F-4D23-ABF4-A6D299C66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601688"/>
        <c:axId val="2054608664"/>
      </c:scatterChart>
      <c:scatterChart>
        <c:scatterStyle val="lineMarker"/>
        <c:varyColors val="0"/>
        <c:ser>
          <c:idx val="0"/>
          <c:order val="0"/>
          <c:tx>
            <c:v>Sanity Point</c:v>
          </c:tx>
          <c:spPr>
            <a:ln w="28575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12700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'[cat%20DCC16%20COLOR%20graph.xlsx]Theory Sanity Check'!$B$2:$B$9</c:f>
              <c:numCache>
                <c:formatCode>General</c:formatCode>
                <c:ptCount val="8"/>
                <c:pt idx="0">
                  <c:v>0.011954050026002</c:v>
                </c:pt>
                <c:pt idx="1">
                  <c:v>0.026731150593804</c:v>
                </c:pt>
                <c:pt idx="2">
                  <c:v>0.0470886731618535</c:v>
                </c:pt>
                <c:pt idx="3">
                  <c:v>0.0052</c:v>
                </c:pt>
                <c:pt idx="4">
                  <c:v>0.0125653846153846</c:v>
                </c:pt>
                <c:pt idx="5">
                  <c:v>0.0251208333333333</c:v>
                </c:pt>
                <c:pt idx="6">
                  <c:v>0.0418244252873563</c:v>
                </c:pt>
                <c:pt idx="7">
                  <c:v>0.0621696540880503</c:v>
                </c:pt>
              </c:numCache>
            </c:numRef>
          </c:xVal>
          <c:yVal>
            <c:numRef>
              <c:f>'[cat%20DCC16%20COLOR%20graph.xlsx]Theory Sanity Check'!$C$2:$C$9</c:f>
              <c:numCache>
                <c:formatCode>General</c:formatCode>
                <c:ptCount val="8"/>
                <c:pt idx="0">
                  <c:v>0.0397888888888899</c:v>
                </c:pt>
                <c:pt idx="1">
                  <c:v>0.0638333333333329</c:v>
                </c:pt>
                <c:pt idx="2">
                  <c:v>0.0758666666666642</c:v>
                </c:pt>
                <c:pt idx="3">
                  <c:v>0.0323999999999991</c:v>
                </c:pt>
                <c:pt idx="4">
                  <c:v>0.054425</c:v>
                </c:pt>
                <c:pt idx="5">
                  <c:v>0.0693600000000011</c:v>
                </c:pt>
                <c:pt idx="6">
                  <c:v>0.0782666666666645</c:v>
                </c:pt>
                <c:pt idx="7">
                  <c:v>0.0882999999999989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A1F-4D23-ABF4-A6D299C66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601688"/>
        <c:axId val="2054608664"/>
      </c:scatterChart>
      <c:valAx>
        <c:axId val="205460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Abort Rate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Brute-force Simulation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608664"/>
        <c:crosses val="autoZero"/>
        <c:crossBetween val="midCat"/>
      </c:valAx>
      <c:valAx>
        <c:axId val="205460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Contention Level</a:t>
                </a:r>
              </a:p>
            </c:rich>
          </c:tx>
          <c:layout>
            <c:manualLayout>
              <c:xMode val="edge"/>
              <c:yMode val="edge"/>
              <c:x val="0.0253482342967961"/>
              <c:y val="0.2964458164495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601688"/>
        <c:crosses val="autoZero"/>
        <c:crossBetween val="midCat"/>
        <c:majorUnit val="0.0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643580862474"/>
          <c:y val="0.143935084013305"/>
          <c:w val="0.844474628171479"/>
          <c:h val="0.182903178769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Write Only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'[cat%20DCC16%20COLOR%20graph.xlsx]a9CvT8_WO_RW'!$E$3:$E$9</c:f>
              <c:numCache>
                <c:formatCode>General</c:formatCode>
                <c:ptCount val="7"/>
                <c:pt idx="0">
                  <c:v>148.87</c:v>
                </c:pt>
                <c:pt idx="1">
                  <c:v>260.36</c:v>
                </c:pt>
                <c:pt idx="2">
                  <c:v>363.21</c:v>
                </c:pt>
                <c:pt idx="3">
                  <c:v>435.36</c:v>
                </c:pt>
                <c:pt idx="4">
                  <c:v>503.35</c:v>
                </c:pt>
                <c:pt idx="5">
                  <c:v>541.8599999999989</c:v>
                </c:pt>
                <c:pt idx="6">
                  <c:v>578.76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0-4305-B6EA-A2DA1E6BCA8D}"/>
            </c:ext>
          </c:extLst>
        </c:ser>
        <c:ser>
          <c:idx val="1"/>
          <c:order val="1"/>
          <c:tx>
            <c:v>50% Read, 50% Write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'[cat%20DCC16%20COLOR%20graph.xlsx]a9CvT8_WO_RW'!$N$3:$N$9</c:f>
              <c:numCache>
                <c:formatCode>General</c:formatCode>
                <c:ptCount val="7"/>
                <c:pt idx="0">
                  <c:v>185.67</c:v>
                </c:pt>
                <c:pt idx="1">
                  <c:v>357.78</c:v>
                </c:pt>
                <c:pt idx="2">
                  <c:v>538.8</c:v>
                </c:pt>
                <c:pt idx="3">
                  <c:v>698.04</c:v>
                </c:pt>
                <c:pt idx="4">
                  <c:v>824.5</c:v>
                </c:pt>
                <c:pt idx="5">
                  <c:v>928.3199999999994</c:v>
                </c:pt>
                <c:pt idx="6">
                  <c:v>1005.55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0-4305-B6EA-A2DA1E6B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2759176"/>
        <c:axId val="-2022771224"/>
      </c:barChart>
      <c:catAx>
        <c:axId val="-2022759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676238999537"/>
              <c:y val="0.84889112361669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2771224"/>
        <c:crosses val="autoZero"/>
        <c:auto val="1"/>
        <c:lblAlgn val="ctr"/>
        <c:lblOffset val="100"/>
        <c:noMultiLvlLbl val="0"/>
      </c:catAx>
      <c:valAx>
        <c:axId val="-2022771224"/>
        <c:scaling>
          <c:orientation val="minMax"/>
          <c:max val="1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Aggregate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Throughput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9607843137255"/>
              <c:y val="0.17788382159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2759176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167747413926"/>
          <c:y val="0.0563667867885114"/>
          <c:w val="0.561899825021873"/>
          <c:h val="0.084077019222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v>Contention Level</c:v>
          </c:tx>
          <c:spPr>
            <a:solidFill>
              <a:schemeClr val="tx1">
                <a:alpha val="23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'[cat%20DCC16%20COLOR%20graph.xlsx]a9CvT8_WO_RW'!$AA$2:$AA$8</c:f>
              <c:numCache>
                <c:formatCode>General</c:formatCode>
                <c:ptCount val="7"/>
                <c:pt idx="0">
                  <c:v>0.0</c:v>
                </c:pt>
                <c:pt idx="1">
                  <c:v>0.146344444444425</c:v>
                </c:pt>
                <c:pt idx="2">
                  <c:v>0.225985185185178</c:v>
                </c:pt>
                <c:pt idx="3">
                  <c:v>0.277430555555558</c:v>
                </c:pt>
                <c:pt idx="4">
                  <c:v>0.313280000000004</c:v>
                </c:pt>
                <c:pt idx="5">
                  <c:v>0.343675925925919</c:v>
                </c:pt>
                <c:pt idx="6">
                  <c:v>0.368773015873011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3177128"/>
        <c:axId val="-2023187800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'[cat%20DCC16%20COLOR%20graph.xlsx]a9CvT8_WO_RW'!$S$1</c:f>
              <c:strCache>
                <c:ptCount val="1"/>
                <c:pt idx="0">
                  <c:v>Abort Rate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'[cat%20DCC16%20COLOR%20graph.xlsx]a9CvT8_WO_RW'!$S$2:$S$8</c:f>
              <c:numCache>
                <c:formatCode>General</c:formatCode>
                <c:ptCount val="7"/>
                <c:pt idx="0">
                  <c:v>0.0</c:v>
                </c:pt>
                <c:pt idx="1">
                  <c:v>0.106</c:v>
                </c:pt>
                <c:pt idx="2">
                  <c:v>0.203</c:v>
                </c:pt>
                <c:pt idx="3">
                  <c:v>0.258</c:v>
                </c:pt>
                <c:pt idx="4">
                  <c:v>0.3131</c:v>
                </c:pt>
                <c:pt idx="5">
                  <c:v>0.3666</c:v>
                </c:pt>
                <c:pt idx="6">
                  <c:v>0.4043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EB-4D19-886D-75D0EE4DF66B}"/>
            </c:ext>
          </c:extLst>
        </c:ser>
        <c:ser>
          <c:idx val="1"/>
          <c:order val="1"/>
          <c:tx>
            <c:strRef>
              <c:f>'[cat%20DCC16%20COLOR%20graph.xlsx]a9CvT8_WO_RW'!$T$1</c:f>
              <c:strCache>
                <c:ptCount val="1"/>
                <c:pt idx="0">
                  <c:v>Abort Rate (W, 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'[cat%20DCC16%20COLOR%20graph.xlsx]a9CvT8_WO_RW'!$T$2:$T$8</c:f>
              <c:numCache>
                <c:formatCode>General</c:formatCode>
                <c:ptCount val="7"/>
                <c:pt idx="0">
                  <c:v>0.0</c:v>
                </c:pt>
                <c:pt idx="1">
                  <c:v>0.26</c:v>
                </c:pt>
                <c:pt idx="2">
                  <c:v>0.38</c:v>
                </c:pt>
                <c:pt idx="3">
                  <c:v>0.46</c:v>
                </c:pt>
                <c:pt idx="4">
                  <c:v>0.52</c:v>
                </c:pt>
                <c:pt idx="5">
                  <c:v>0.57</c:v>
                </c:pt>
                <c:pt idx="6">
                  <c:v>0.61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3EB-4D19-886D-75D0EE4DF66B}"/>
            </c:ext>
          </c:extLst>
        </c:ser>
        <c:ser>
          <c:idx val="2"/>
          <c:order val="2"/>
          <c:tx>
            <c:strRef>
              <c:f>'[cat%20DCC16%20COLOR%20graph.xlsx]a9CvT8_WO_RW'!$U$1</c:f>
              <c:strCache>
                <c:ptCount val="1"/>
                <c:pt idx="0">
                  <c:v>Abort Rate (W, 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'[cat%20DCC16%20COLOR%20graph.xlsx]a9CvT8_WO_RW'!$U$2:$U$8</c:f>
              <c:numCache>
                <c:formatCode>General</c:formatCode>
                <c:ptCount val="7"/>
                <c:pt idx="0">
                  <c:v>0.0</c:v>
                </c:pt>
                <c:pt idx="1">
                  <c:v>0.0244</c:v>
                </c:pt>
                <c:pt idx="2">
                  <c:v>0.0712</c:v>
                </c:pt>
                <c:pt idx="3">
                  <c:v>0.1304</c:v>
                </c:pt>
                <c:pt idx="4">
                  <c:v>0.1948</c:v>
                </c:pt>
                <c:pt idx="5">
                  <c:v>0.2238</c:v>
                </c:pt>
                <c:pt idx="6">
                  <c:v>0.3076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3EB-4D19-886D-75D0EE4DF66B}"/>
            </c:ext>
          </c:extLst>
        </c:ser>
        <c:ser>
          <c:idx val="3"/>
          <c:order val="3"/>
          <c:tx>
            <c:strRef>
              <c:f>'[cat%20DCC16%20COLOR%20graph.xlsx]a9CvT8_WO_RW'!$V$1</c:f>
              <c:strCache>
                <c:ptCount val="1"/>
                <c:pt idx="0">
                  <c:v>Abort Rate (W, 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'[cat%20DCC16%20COLOR%20graph.xlsx]a9CvT8_WO_RW'!$V$2:$V$8</c:f>
              <c:numCache>
                <c:formatCode>General</c:formatCode>
                <c:ptCount val="7"/>
                <c:pt idx="0">
                  <c:v>0.0</c:v>
                </c:pt>
                <c:pt idx="1">
                  <c:v>0.1231</c:v>
                </c:pt>
                <c:pt idx="2">
                  <c:v>0.2629</c:v>
                </c:pt>
                <c:pt idx="3">
                  <c:v>0.4161</c:v>
                </c:pt>
                <c:pt idx="4">
                  <c:v>0.4995</c:v>
                </c:pt>
                <c:pt idx="5">
                  <c:v>0.583</c:v>
                </c:pt>
                <c:pt idx="6">
                  <c:v>0.6468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3EB-4D19-886D-75D0EE4DF66B}"/>
            </c:ext>
          </c:extLst>
        </c:ser>
        <c:ser>
          <c:idx val="4"/>
          <c:order val="4"/>
          <c:tx>
            <c:strRef>
              <c:f>'[cat%20DCC16%20COLOR%20graph.xlsx]a9CvT8_WO_RW'!$W$1</c:f>
              <c:strCache>
                <c:ptCount val="1"/>
                <c:pt idx="0">
                  <c:v>Normalized Avg TPS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'[cat%20DCC16%20COLOR%20graph.xlsx]a9CvT8_WO_RW'!$W$2:$W$8</c:f>
              <c:numCache>
                <c:formatCode>General</c:formatCode>
                <c:ptCount val="7"/>
                <c:pt idx="0">
                  <c:v>1.0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  <c:pt idx="4">
                  <c:v>0.88</c:v>
                </c:pt>
                <c:pt idx="5">
                  <c:v>0.83</c:v>
                </c:pt>
                <c:pt idx="6">
                  <c:v>0.77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3EB-4D19-886D-75D0EE4DF66B}"/>
            </c:ext>
          </c:extLst>
        </c:ser>
        <c:ser>
          <c:idx val="5"/>
          <c:order val="5"/>
          <c:tx>
            <c:v>Normalized Avg TPS (W, Y)</c:v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'[cat%20DCC16%20COLOR%20graph.xlsx]a9CvT8_WO_RW'!$X$2:$X$8</c:f>
              <c:numCache>
                <c:formatCode>General</c:formatCode>
                <c:ptCount val="7"/>
                <c:pt idx="0">
                  <c:v>1.0</c:v>
                </c:pt>
                <c:pt idx="1">
                  <c:v>0.87</c:v>
                </c:pt>
                <c:pt idx="2">
                  <c:v>0.81</c:v>
                </c:pt>
                <c:pt idx="3">
                  <c:v>0.73</c:v>
                </c:pt>
                <c:pt idx="4">
                  <c:v>0.67</c:v>
                </c:pt>
                <c:pt idx="5">
                  <c:v>0.6</c:v>
                </c:pt>
                <c:pt idx="6">
                  <c:v>0.55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3EB-4D19-886D-75D0EE4DF66B}"/>
            </c:ext>
          </c:extLst>
        </c:ser>
        <c:ser>
          <c:idx val="6"/>
          <c:order val="6"/>
          <c:tx>
            <c:v>Normalized Avg TPS (W, A)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'[cat%20DCC16%20COLOR%20graph.xlsx]a9CvT8_WO_RW'!$Y$2:$Y$8</c:f>
              <c:numCache>
                <c:formatCode>General</c:formatCode>
                <c:ptCount val="7"/>
                <c:pt idx="0">
                  <c:v>1.0</c:v>
                </c:pt>
                <c:pt idx="1">
                  <c:v>0.86</c:v>
                </c:pt>
                <c:pt idx="2">
                  <c:v>0.72</c:v>
                </c:pt>
                <c:pt idx="3">
                  <c:v>0.59</c:v>
                </c:pt>
                <c:pt idx="4">
                  <c:v>0.47</c:v>
                </c:pt>
                <c:pt idx="5">
                  <c:v>0.39</c:v>
                </c:pt>
                <c:pt idx="6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3EB-4D19-886D-75D0EE4DF66B}"/>
            </c:ext>
          </c:extLst>
        </c:ser>
        <c:ser>
          <c:idx val="7"/>
          <c:order val="7"/>
          <c:tx>
            <c:v>Normalized Avg TPS (W, M)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'[cat%20DCC16%20COLOR%20graph.xlsx]a9CvT8_WO_RW'!$Z$2:$Z$8</c:f>
              <c:numCache>
                <c:formatCode>General</c:formatCode>
                <c:ptCount val="7"/>
                <c:pt idx="0">
                  <c:v>1.0</c:v>
                </c:pt>
                <c:pt idx="1">
                  <c:v>0.61</c:v>
                </c:pt>
                <c:pt idx="2">
                  <c:v>0.41</c:v>
                </c:pt>
                <c:pt idx="3">
                  <c:v>0.3</c:v>
                </c:pt>
                <c:pt idx="4">
                  <c:v>0.29</c:v>
                </c:pt>
                <c:pt idx="5">
                  <c:v>0.26</c:v>
                </c:pt>
                <c:pt idx="6">
                  <c:v>0.24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177128"/>
        <c:axId val="-2023187800"/>
      </c:scatterChart>
      <c:catAx>
        <c:axId val="-2023177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187800"/>
        <c:crosses val="autoZero"/>
        <c:auto val="1"/>
        <c:lblAlgn val="ctr"/>
        <c:lblOffset val="100"/>
        <c:tickMarkSkip val="1"/>
        <c:noMultiLvlLbl val="0"/>
      </c:catAx>
      <c:valAx>
        <c:axId val="-202318780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177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8166540077969"/>
          <c:y val="0.0426615192387345"/>
          <c:w val="0.930783099626359"/>
          <c:h val="0.28204402152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'[cat%20DCC16%20COLOR%20graph.xlsx]a vary'!$H$2</c:f>
              <c:strCache>
                <c:ptCount val="1"/>
                <c:pt idx="0">
                  <c:v>Contention Level</c:v>
                </c:pt>
              </c:strCache>
            </c:strRef>
          </c:tx>
          <c:spPr>
            <a:solidFill>
              <a:schemeClr val="tx1">
                <a:alpha val="3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cat>
          <c:val>
            <c:numRef>
              <c:f>'[cat%20DCC16%20COLOR%20graph.xlsx]a vary'!$H$3:$H$13</c:f>
              <c:numCache>
                <c:formatCode>General</c:formatCode>
                <c:ptCount val="11"/>
                <c:pt idx="0">
                  <c:v>0.053180952380949</c:v>
                </c:pt>
                <c:pt idx="1">
                  <c:v>0.0539936507936473</c:v>
                </c:pt>
                <c:pt idx="2">
                  <c:v>0.0555920634920599</c:v>
                </c:pt>
                <c:pt idx="3">
                  <c:v>0.0608444444444399</c:v>
                </c:pt>
                <c:pt idx="4">
                  <c:v>0.0720555555555493</c:v>
                </c:pt>
                <c:pt idx="5">
                  <c:v>0.0923746031745937</c:v>
                </c:pt>
                <c:pt idx="6">
                  <c:v>0.126193650793635</c:v>
                </c:pt>
                <c:pt idx="7">
                  <c:v>0.175141269841246</c:v>
                </c:pt>
                <c:pt idx="8">
                  <c:v>0.236785714285699</c:v>
                </c:pt>
                <c:pt idx="9">
                  <c:v>0.304576190476185</c:v>
                </c:pt>
                <c:pt idx="10">
                  <c:v>0.3753746031746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C-4731-83DA-94869976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3608824"/>
        <c:axId val="-2023596072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 vary'!$B$2</c:f>
              <c:strCache>
                <c:ptCount val="1"/>
                <c:pt idx="0">
                  <c:v>Abort Rate (Y)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vary'!$B$3:$B$13</c:f>
              <c:numCache>
                <c:formatCode>General</c:formatCode>
                <c:ptCount val="11"/>
                <c:pt idx="0">
                  <c:v>0.0761</c:v>
                </c:pt>
                <c:pt idx="1">
                  <c:v>0.1005</c:v>
                </c:pt>
                <c:pt idx="2">
                  <c:v>0.0798</c:v>
                </c:pt>
                <c:pt idx="3">
                  <c:v>0.0859</c:v>
                </c:pt>
                <c:pt idx="4">
                  <c:v>0.103</c:v>
                </c:pt>
                <c:pt idx="5">
                  <c:v>0.1334</c:v>
                </c:pt>
                <c:pt idx="6">
                  <c:v>0.1909</c:v>
                </c:pt>
                <c:pt idx="7">
                  <c:v>0.2643</c:v>
                </c:pt>
                <c:pt idx="8">
                  <c:v>0.3627</c:v>
                </c:pt>
                <c:pt idx="9">
                  <c:v>0.4753</c:v>
                </c:pt>
                <c:pt idx="10">
                  <c:v>0.563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D6C-4731-83DA-94869976B023}"/>
            </c:ext>
          </c:extLst>
        </c:ser>
        <c:ser>
          <c:idx val="3"/>
          <c:order val="1"/>
          <c:tx>
            <c:strRef>
              <c:f>'[cat%20DCC16%20COLOR%20graph.xlsx]a vary'!$E$2</c:f>
              <c:strCache>
                <c:ptCount val="1"/>
                <c:pt idx="0">
                  <c:v>Normalized Avg TPS (Y)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vary'!$E$3:$E$13</c:f>
              <c:numCache>
                <c:formatCode>General</c:formatCode>
                <c:ptCount val="11"/>
                <c:pt idx="0">
                  <c:v>1.0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0.97</c:v>
                </c:pt>
                <c:pt idx="5">
                  <c:v>0.96</c:v>
                </c:pt>
                <c:pt idx="6">
                  <c:v>0.88</c:v>
                </c:pt>
                <c:pt idx="7">
                  <c:v>0.82</c:v>
                </c:pt>
                <c:pt idx="8">
                  <c:v>0.74</c:v>
                </c:pt>
                <c:pt idx="9">
                  <c:v>0.62</c:v>
                </c:pt>
                <c:pt idx="10">
                  <c:v>0.54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D6C-4731-83DA-94869976B023}"/>
            </c:ext>
          </c:extLst>
        </c:ser>
        <c:ser>
          <c:idx val="1"/>
          <c:order val="2"/>
          <c:tx>
            <c:strRef>
              <c:f>'[cat%20DCC16%20COLOR%20graph.xlsx]a vary'!$C$2</c:f>
              <c:strCache>
                <c:ptCount val="1"/>
                <c:pt idx="0">
                  <c:v>Abort Rate (A)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vary'!$C$3:$C$13</c:f>
              <c:numCache>
                <c:formatCode>General</c:formatCode>
                <c:ptCount val="11"/>
                <c:pt idx="0">
                  <c:v>0.005</c:v>
                </c:pt>
                <c:pt idx="1">
                  <c:v>0.0074</c:v>
                </c:pt>
                <c:pt idx="2">
                  <c:v>0.0123</c:v>
                </c:pt>
                <c:pt idx="3">
                  <c:v>0.0172</c:v>
                </c:pt>
                <c:pt idx="4">
                  <c:v>0.0315</c:v>
                </c:pt>
                <c:pt idx="5">
                  <c:v>0.0499</c:v>
                </c:pt>
                <c:pt idx="6">
                  <c:v>0.0987</c:v>
                </c:pt>
                <c:pt idx="7">
                  <c:v>0.2352</c:v>
                </c:pt>
                <c:pt idx="8">
                  <c:v>0.361</c:v>
                </c:pt>
                <c:pt idx="9">
                  <c:v>0.4667</c:v>
                </c:pt>
                <c:pt idx="10">
                  <c:v>0.5736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D6C-4731-83DA-94869976B023}"/>
            </c:ext>
          </c:extLst>
        </c:ser>
        <c:ser>
          <c:idx val="4"/>
          <c:order val="3"/>
          <c:tx>
            <c:strRef>
              <c:f>'[cat%20DCC16%20COLOR%20graph.xlsx]a vary'!$F$2</c:f>
              <c:strCache>
                <c:ptCount val="1"/>
                <c:pt idx="0">
                  <c:v>Normalized Avg TPS (A)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vary'!$F$3:$F$13</c:f>
              <c:numCache>
                <c:formatCode>General</c:formatCode>
                <c:ptCount val="11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  <c:pt idx="3">
                  <c:v>0.95</c:v>
                </c:pt>
                <c:pt idx="4">
                  <c:v>0.9</c:v>
                </c:pt>
                <c:pt idx="5">
                  <c:v>0.85</c:v>
                </c:pt>
                <c:pt idx="6">
                  <c:v>0.78</c:v>
                </c:pt>
                <c:pt idx="7">
                  <c:v>0.65</c:v>
                </c:pt>
                <c:pt idx="8">
                  <c:v>0.48</c:v>
                </c:pt>
                <c:pt idx="9">
                  <c:v>0.4</c:v>
                </c:pt>
                <c:pt idx="10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D6C-4731-83DA-94869976B023}"/>
            </c:ext>
          </c:extLst>
        </c:ser>
        <c:ser>
          <c:idx val="2"/>
          <c:order val="4"/>
          <c:tx>
            <c:strRef>
              <c:f>'[cat%20DCC16%20COLOR%20graph.xlsx]a vary'!$D$2</c:f>
              <c:strCache>
                <c:ptCount val="1"/>
                <c:pt idx="0">
                  <c:v>Abort Rate (M)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vary'!$D$3:$D$13</c:f>
              <c:numCache>
                <c:formatCode>General</c:formatCode>
                <c:ptCount val="11"/>
                <c:pt idx="0">
                  <c:v>0.005</c:v>
                </c:pt>
                <c:pt idx="1">
                  <c:v>0.0074</c:v>
                </c:pt>
                <c:pt idx="2">
                  <c:v>0.0074</c:v>
                </c:pt>
                <c:pt idx="3">
                  <c:v>0.0244</c:v>
                </c:pt>
                <c:pt idx="4">
                  <c:v>0.0196</c:v>
                </c:pt>
                <c:pt idx="5">
                  <c:v>0.0172</c:v>
                </c:pt>
                <c:pt idx="6">
                  <c:v>0.0453</c:v>
                </c:pt>
                <c:pt idx="7">
                  <c:v>0.1011</c:v>
                </c:pt>
                <c:pt idx="8">
                  <c:v>0.2714</c:v>
                </c:pt>
                <c:pt idx="9">
                  <c:v>0.4178</c:v>
                </c:pt>
                <c:pt idx="10">
                  <c:v>0.4904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D6C-4731-83DA-94869976B023}"/>
            </c:ext>
          </c:extLst>
        </c:ser>
        <c:ser>
          <c:idx val="5"/>
          <c:order val="5"/>
          <c:tx>
            <c:strRef>
              <c:f>'[cat%20DCC16%20COLOR%20graph.xlsx]a vary'!$G$2</c:f>
              <c:strCache>
                <c:ptCount val="1"/>
                <c:pt idx="0">
                  <c:v>Normalized Avg TPS (M)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 vary'!$A$3:$A$13</c:f>
              <c:numCache>
                <c:formatCode>General</c:formatCode>
                <c:ptCount val="1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0.99</c:v>
                </c:pt>
              </c:numCache>
            </c:numRef>
          </c:xVal>
          <c:yVal>
            <c:numRef>
              <c:f>'[cat%20DCC16%20COLOR%20graph.xlsx]a vary'!$G$3:$G$13</c:f>
              <c:numCache>
                <c:formatCode>General</c:formatCode>
                <c:ptCount val="11"/>
                <c:pt idx="0">
                  <c:v>1.0</c:v>
                </c:pt>
                <c:pt idx="1">
                  <c:v>0.95</c:v>
                </c:pt>
                <c:pt idx="2">
                  <c:v>0.9</c:v>
                </c:pt>
                <c:pt idx="3">
                  <c:v>0.84</c:v>
                </c:pt>
                <c:pt idx="4">
                  <c:v>0.77</c:v>
                </c:pt>
                <c:pt idx="5">
                  <c:v>0.7</c:v>
                </c:pt>
                <c:pt idx="6">
                  <c:v>0.64</c:v>
                </c:pt>
                <c:pt idx="7">
                  <c:v>0.56</c:v>
                </c:pt>
                <c:pt idx="8">
                  <c:v>0.45</c:v>
                </c:pt>
                <c:pt idx="9">
                  <c:v>0.38</c:v>
                </c:pt>
                <c:pt idx="10">
                  <c:v>0.34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D6C-4731-83DA-94869976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562824"/>
        <c:axId val="-2023582216"/>
      </c:scatterChart>
      <c:valAx>
        <c:axId val="-2023562824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Zipf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Coefficient (</a:t>
                </a:r>
                <a:r>
                  <a:rPr lang="el-GR" sz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α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0815764591866"/>
              <c:y val="0.873424693941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582216"/>
        <c:crosses val="autoZero"/>
        <c:crossBetween val="midCat"/>
      </c:valAx>
      <c:valAx>
        <c:axId val="-202358221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562824"/>
        <c:crosses val="autoZero"/>
        <c:crossBetween val="midCat"/>
        <c:majorUnit val="0.2"/>
      </c:valAx>
      <c:valAx>
        <c:axId val="-2023596072"/>
        <c:scaling>
          <c:orientation val="minMax"/>
          <c:max val="1.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608824"/>
        <c:crosses val="max"/>
        <c:crossBetween val="between"/>
        <c:majorUnit val="0.2"/>
      </c:valAx>
      <c:catAx>
        <c:axId val="-2023608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3596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9493813644683"/>
          <c:y val="0.049861187137704"/>
          <c:w val="0.916789133902368"/>
          <c:h val="0.277989631461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'[cat%20DCC16%20COLOR%20graph.xlsx]vary tx'!$H$1</c:f>
              <c:strCache>
                <c:ptCount val="1"/>
                <c:pt idx="0">
                  <c:v>Contention Level</c:v>
                </c:pt>
              </c:strCache>
            </c:strRef>
          </c:tx>
          <c:spPr>
            <a:solidFill>
              <a:schemeClr val="tx1">
                <a:alpha val="3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cat>
          <c:val>
            <c:numRef>
              <c:f>'[cat%20DCC16%20COLOR%20graph.xlsx]vary tx'!$H$2:$H$16</c:f>
              <c:numCache>
                <c:formatCode>General</c:formatCode>
                <c:ptCount val="15"/>
                <c:pt idx="0">
                  <c:v>0.252671428571412</c:v>
                </c:pt>
                <c:pt idx="1">
                  <c:v>0.285839285714286</c:v>
                </c:pt>
                <c:pt idx="2">
                  <c:v>0.30833999999999</c:v>
                </c:pt>
                <c:pt idx="3">
                  <c:v>0.326969047619039</c:v>
                </c:pt>
                <c:pt idx="4">
                  <c:v>0.344479591836729</c:v>
                </c:pt>
                <c:pt idx="5">
                  <c:v>0.357951785714285</c:v>
                </c:pt>
                <c:pt idx="6">
                  <c:v>0.36836825396825</c:v>
                </c:pt>
                <c:pt idx="7">
                  <c:v>0.379092857142863</c:v>
                </c:pt>
                <c:pt idx="8">
                  <c:v>0.388710389610401</c:v>
                </c:pt>
                <c:pt idx="9">
                  <c:v>0.396690476190473</c:v>
                </c:pt>
                <c:pt idx="10">
                  <c:v>0.404292307692308</c:v>
                </c:pt>
                <c:pt idx="11">
                  <c:v>0.412186734693855</c:v>
                </c:pt>
                <c:pt idx="12">
                  <c:v>0.418783809523803</c:v>
                </c:pt>
                <c:pt idx="13">
                  <c:v>0.425825</c:v>
                </c:pt>
                <c:pt idx="14">
                  <c:v>0.431649579831927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B-4DCE-A368-366332269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3427208"/>
        <c:axId val="-2034093320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'[cat%20DCC16%20COLOR%20graph.xlsx]vary tx'!$B$1</c:f>
              <c:strCache>
                <c:ptCount val="1"/>
                <c:pt idx="0">
                  <c:v>Abort Rate (Y)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tx'!$B$2:$B$16</c:f>
              <c:numCache>
                <c:formatCode>General</c:formatCode>
                <c:ptCount val="15"/>
                <c:pt idx="0">
                  <c:v>0.0844</c:v>
                </c:pt>
                <c:pt idx="1">
                  <c:v>0.1408</c:v>
                </c:pt>
                <c:pt idx="2">
                  <c:v>0.22</c:v>
                </c:pt>
                <c:pt idx="3">
                  <c:v>0.2892</c:v>
                </c:pt>
                <c:pt idx="4">
                  <c:v>0.3543</c:v>
                </c:pt>
                <c:pt idx="5">
                  <c:v>0.4193</c:v>
                </c:pt>
                <c:pt idx="6">
                  <c:v>0.4652</c:v>
                </c:pt>
                <c:pt idx="7">
                  <c:v>0.5098</c:v>
                </c:pt>
                <c:pt idx="8">
                  <c:v>0.5555</c:v>
                </c:pt>
                <c:pt idx="9">
                  <c:v>0.5842</c:v>
                </c:pt>
                <c:pt idx="10">
                  <c:v>0.6135</c:v>
                </c:pt>
                <c:pt idx="11">
                  <c:v>0.6316</c:v>
                </c:pt>
                <c:pt idx="12">
                  <c:v>0.6488</c:v>
                </c:pt>
                <c:pt idx="13">
                  <c:v>0.6697</c:v>
                </c:pt>
                <c:pt idx="14">
                  <c:v>0.6751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2DB-4DCE-A368-36633226939E}"/>
            </c:ext>
          </c:extLst>
        </c:ser>
        <c:ser>
          <c:idx val="1"/>
          <c:order val="1"/>
          <c:tx>
            <c:strRef>
              <c:f>'[cat%20DCC16%20COLOR%20graph.xlsx]vary tx'!$C$1</c:f>
              <c:strCache>
                <c:ptCount val="1"/>
                <c:pt idx="0">
                  <c:v>Abort Rate (A)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tx'!$C$2:$C$16</c:f>
              <c:numCache>
                <c:formatCode>General</c:formatCode>
                <c:ptCount val="15"/>
                <c:pt idx="0">
                  <c:v>0.0025</c:v>
                </c:pt>
                <c:pt idx="1">
                  <c:v>0.0038</c:v>
                </c:pt>
                <c:pt idx="2">
                  <c:v>0.005</c:v>
                </c:pt>
                <c:pt idx="3">
                  <c:v>0.0352</c:v>
                </c:pt>
                <c:pt idx="4">
                  <c:v>0.0654</c:v>
                </c:pt>
                <c:pt idx="5">
                  <c:v>0.095</c:v>
                </c:pt>
                <c:pt idx="6">
                  <c:v>0.1247</c:v>
                </c:pt>
                <c:pt idx="7">
                  <c:v>0.1843</c:v>
                </c:pt>
                <c:pt idx="8">
                  <c:v>0.2439</c:v>
                </c:pt>
                <c:pt idx="9">
                  <c:v>0.28</c:v>
                </c:pt>
                <c:pt idx="10">
                  <c:v>0.3115</c:v>
                </c:pt>
                <c:pt idx="11">
                  <c:v>0.3638</c:v>
                </c:pt>
                <c:pt idx="12">
                  <c:v>0.4161</c:v>
                </c:pt>
                <c:pt idx="13">
                  <c:v>0.4555</c:v>
                </c:pt>
                <c:pt idx="14">
                  <c:v>0.4949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2DB-4DCE-A368-36633226939E}"/>
            </c:ext>
          </c:extLst>
        </c:ser>
        <c:ser>
          <c:idx val="2"/>
          <c:order val="2"/>
          <c:tx>
            <c:strRef>
              <c:f>'[cat%20DCC16%20COLOR%20graph.xlsx]vary tx'!$D$1</c:f>
              <c:strCache>
                <c:ptCount val="1"/>
                <c:pt idx="0">
                  <c:v>Abort Rate (M)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tx'!$D$2:$D$16</c:f>
              <c:numCache>
                <c:formatCode>General</c:formatCode>
                <c:ptCount val="15"/>
                <c:pt idx="0">
                  <c:v>0.07</c:v>
                </c:pt>
                <c:pt idx="1">
                  <c:v>0.11</c:v>
                </c:pt>
                <c:pt idx="2">
                  <c:v>0.15</c:v>
                </c:pt>
                <c:pt idx="3">
                  <c:v>0.2</c:v>
                </c:pt>
                <c:pt idx="4">
                  <c:v>0.24</c:v>
                </c:pt>
                <c:pt idx="5">
                  <c:v>0.31</c:v>
                </c:pt>
                <c:pt idx="6">
                  <c:v>0.38</c:v>
                </c:pt>
                <c:pt idx="7">
                  <c:v>0.44</c:v>
                </c:pt>
                <c:pt idx="8">
                  <c:v>0.48</c:v>
                </c:pt>
                <c:pt idx="9">
                  <c:v>0.51</c:v>
                </c:pt>
                <c:pt idx="10">
                  <c:v>0.54</c:v>
                </c:pt>
                <c:pt idx="11">
                  <c:v>0.56</c:v>
                </c:pt>
                <c:pt idx="12">
                  <c:v>0.6</c:v>
                </c:pt>
                <c:pt idx="13">
                  <c:v>0.62</c:v>
                </c:pt>
                <c:pt idx="14">
                  <c:v>0.63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2DB-4DCE-A368-36633226939E}"/>
            </c:ext>
          </c:extLst>
        </c:ser>
        <c:ser>
          <c:idx val="3"/>
          <c:order val="3"/>
          <c:tx>
            <c:strRef>
              <c:f>'[cat%20DCC16%20COLOR%20graph.xlsx]vary tx'!$E$1</c:f>
              <c:strCache>
                <c:ptCount val="1"/>
                <c:pt idx="0">
                  <c:v>Normalized Avg TPS (Y)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tx'!$E$2:$E$16</c:f>
              <c:numCache>
                <c:formatCode>General</c:formatCode>
                <c:ptCount val="15"/>
                <c:pt idx="0">
                  <c:v>1.035</c:v>
                </c:pt>
                <c:pt idx="1">
                  <c:v>0.6803</c:v>
                </c:pt>
                <c:pt idx="2">
                  <c:v>0.465</c:v>
                </c:pt>
                <c:pt idx="3">
                  <c:v>0.352</c:v>
                </c:pt>
                <c:pt idx="4">
                  <c:v>0.263</c:v>
                </c:pt>
                <c:pt idx="5">
                  <c:v>0.213</c:v>
                </c:pt>
                <c:pt idx="6">
                  <c:v>0.175</c:v>
                </c:pt>
                <c:pt idx="7">
                  <c:v>0.14</c:v>
                </c:pt>
                <c:pt idx="8">
                  <c:v>0.116</c:v>
                </c:pt>
                <c:pt idx="9">
                  <c:v>0.1</c:v>
                </c:pt>
                <c:pt idx="10">
                  <c:v>0.088</c:v>
                </c:pt>
                <c:pt idx="11">
                  <c:v>0.078</c:v>
                </c:pt>
                <c:pt idx="12">
                  <c:v>0.07</c:v>
                </c:pt>
                <c:pt idx="13">
                  <c:v>0.06</c:v>
                </c:pt>
                <c:pt idx="14">
                  <c:v>0.05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2DB-4DCE-A368-36633226939E}"/>
            </c:ext>
          </c:extLst>
        </c:ser>
        <c:ser>
          <c:idx val="4"/>
          <c:order val="4"/>
          <c:tx>
            <c:strRef>
              <c:f>'[cat%20DCC16%20COLOR%20graph.xlsx]vary tx'!$F$1</c:f>
              <c:strCache>
                <c:ptCount val="1"/>
                <c:pt idx="0">
                  <c:v>Normalized Avg TPS (A)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tx'!$F$2:$F$16</c:f>
              <c:numCache>
                <c:formatCode>General</c:formatCode>
                <c:ptCount val="15"/>
                <c:pt idx="0">
                  <c:v>1.0</c:v>
                </c:pt>
                <c:pt idx="1">
                  <c:v>0.76</c:v>
                </c:pt>
                <c:pt idx="2">
                  <c:v>0.52</c:v>
                </c:pt>
                <c:pt idx="3">
                  <c:v>0.41</c:v>
                </c:pt>
                <c:pt idx="4">
                  <c:v>0.3</c:v>
                </c:pt>
                <c:pt idx="5">
                  <c:v>0.25</c:v>
                </c:pt>
                <c:pt idx="6">
                  <c:v>0.19</c:v>
                </c:pt>
                <c:pt idx="7">
                  <c:v>0.16</c:v>
                </c:pt>
                <c:pt idx="8">
                  <c:v>0.12</c:v>
                </c:pt>
                <c:pt idx="9">
                  <c:v>0.1</c:v>
                </c:pt>
                <c:pt idx="10">
                  <c:v>0.09</c:v>
                </c:pt>
                <c:pt idx="11">
                  <c:v>0.08</c:v>
                </c:pt>
                <c:pt idx="12">
                  <c:v>0.07</c:v>
                </c:pt>
                <c:pt idx="13">
                  <c:v>0.06</c:v>
                </c:pt>
                <c:pt idx="14">
                  <c:v>0.05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2DB-4DCE-A368-36633226939E}"/>
            </c:ext>
          </c:extLst>
        </c:ser>
        <c:ser>
          <c:idx val="5"/>
          <c:order val="5"/>
          <c:tx>
            <c:strRef>
              <c:f>'[cat%20DCC16%20COLOR%20graph.xlsx]vary tx'!$G$1</c:f>
              <c:strCache>
                <c:ptCount val="1"/>
                <c:pt idx="0">
                  <c:v>Normalized Avg TPS (M)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'[cat%20DCC16%20COLOR%20graph.xlsx]vary tx'!$A$2:$A$16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</c:numCache>
            </c:numRef>
          </c:xVal>
          <c:yVal>
            <c:numRef>
              <c:f>'[cat%20DCC16%20COLOR%20graph.xlsx]vary tx'!$G$2:$G$16</c:f>
              <c:numCache>
                <c:formatCode>General</c:formatCode>
                <c:ptCount val="15"/>
                <c:pt idx="0">
                  <c:v>1.0</c:v>
                </c:pt>
                <c:pt idx="1">
                  <c:v>0.8</c:v>
                </c:pt>
                <c:pt idx="2">
                  <c:v>0.6</c:v>
                </c:pt>
                <c:pt idx="3">
                  <c:v>0.465</c:v>
                </c:pt>
                <c:pt idx="4">
                  <c:v>0.33</c:v>
                </c:pt>
                <c:pt idx="5">
                  <c:v>0.29</c:v>
                </c:pt>
                <c:pt idx="6">
                  <c:v>0.25</c:v>
                </c:pt>
                <c:pt idx="7">
                  <c:v>0.21</c:v>
                </c:pt>
                <c:pt idx="8">
                  <c:v>0.17</c:v>
                </c:pt>
                <c:pt idx="9">
                  <c:v>0.15</c:v>
                </c:pt>
                <c:pt idx="10">
                  <c:v>0.13</c:v>
                </c:pt>
                <c:pt idx="11">
                  <c:v>0.115</c:v>
                </c:pt>
                <c:pt idx="12">
                  <c:v>0.1</c:v>
                </c:pt>
                <c:pt idx="13">
                  <c:v>0.09</c:v>
                </c:pt>
                <c:pt idx="14">
                  <c:v>0.08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2DB-4DCE-A368-366332269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4215288"/>
        <c:axId val="-2033835080"/>
      </c:scatterChart>
      <c:valAx>
        <c:axId val="-2034215288"/>
        <c:scaling>
          <c:orientation val="minMax"/>
          <c:max val="16.0"/>
          <c:min val="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Transaction Length (</a:t>
                </a:r>
                <a:r>
                  <a:rPr lang="el-GR" sz="1200">
                    <a:solidFill>
                      <a:sysClr val="windowText" lastClr="000000"/>
                    </a:solidFill>
                  </a:rPr>
                  <a:t>η)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2323904993742"/>
              <c:y val="0.8867647058823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3835080"/>
        <c:crosses val="autoZero"/>
        <c:crossBetween val="midCat"/>
        <c:majorUnit val="2.0"/>
      </c:valAx>
      <c:valAx>
        <c:axId val="-203383508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4215288"/>
        <c:crosses val="autoZero"/>
        <c:crossBetween val="midCat"/>
        <c:majorUnit val="0.2"/>
      </c:valAx>
      <c:valAx>
        <c:axId val="-2034093320"/>
        <c:scaling>
          <c:orientation val="minMax"/>
          <c:max val="1.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3427208"/>
        <c:crosses val="max"/>
        <c:crossBetween val="between"/>
      </c:valAx>
      <c:catAx>
        <c:axId val="-2033427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34093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2595180000156"/>
          <c:y val="0.0296297154032217"/>
          <c:w val="0.896548576106247"/>
          <c:h val="0.280306211723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Write Only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'[cat%20DCC16%20COLOR%20graph.xlsx]a9CvT8_WO_RW'!$E$3:$E$9</c:f>
              <c:numCache>
                <c:formatCode>General</c:formatCode>
                <c:ptCount val="7"/>
                <c:pt idx="0">
                  <c:v>148.87</c:v>
                </c:pt>
                <c:pt idx="1">
                  <c:v>260.36</c:v>
                </c:pt>
                <c:pt idx="2">
                  <c:v>363.21</c:v>
                </c:pt>
                <c:pt idx="3">
                  <c:v>435.36</c:v>
                </c:pt>
                <c:pt idx="4">
                  <c:v>503.35</c:v>
                </c:pt>
                <c:pt idx="5">
                  <c:v>541.8599999999996</c:v>
                </c:pt>
                <c:pt idx="6">
                  <c:v>578.76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0-4305-B6EA-A2DA1E6BCA8D}"/>
            </c:ext>
          </c:extLst>
        </c:ser>
        <c:ser>
          <c:idx val="1"/>
          <c:order val="1"/>
          <c:tx>
            <c:v>50% Read, 50% Write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'[cat%20DCC16%20COLOR%20graph.xlsx]a9CvT8_WO_RW'!$N$3:$N$9</c:f>
              <c:numCache>
                <c:formatCode>General</c:formatCode>
                <c:ptCount val="7"/>
                <c:pt idx="0">
                  <c:v>185.67</c:v>
                </c:pt>
                <c:pt idx="1">
                  <c:v>357.78</c:v>
                </c:pt>
                <c:pt idx="2">
                  <c:v>538.8</c:v>
                </c:pt>
                <c:pt idx="3">
                  <c:v>698.04</c:v>
                </c:pt>
                <c:pt idx="4">
                  <c:v>824.5</c:v>
                </c:pt>
                <c:pt idx="5">
                  <c:v>928.3199999999995</c:v>
                </c:pt>
                <c:pt idx="6">
                  <c:v>1005.55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0-4305-B6EA-A2DA1E6B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452872"/>
        <c:axId val="2054431176"/>
      </c:barChart>
      <c:catAx>
        <c:axId val="2054452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676238999537"/>
              <c:y val="0.84889112361669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431176"/>
        <c:crosses val="autoZero"/>
        <c:auto val="1"/>
        <c:lblAlgn val="ctr"/>
        <c:lblOffset val="100"/>
        <c:noMultiLvlLbl val="0"/>
      </c:catAx>
      <c:valAx>
        <c:axId val="2054431176"/>
        <c:scaling>
          <c:orientation val="minMax"/>
          <c:max val="1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Aggregate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Throughput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9607843137255"/>
              <c:y val="0.17788382159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452872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167747413926"/>
          <c:y val="0.0563667867885114"/>
          <c:w val="0.561899825021873"/>
          <c:h val="0.084077019222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v>Contention Level</c:v>
          </c:tx>
          <c:spPr>
            <a:solidFill>
              <a:schemeClr val="tx1">
                <a:alpha val="23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'[cat%20DCC16%20COLOR%20graph.xlsx]a9CvT8_WO_RW'!$AA$2:$AA$8</c:f>
              <c:numCache>
                <c:formatCode>General</c:formatCode>
                <c:ptCount val="7"/>
                <c:pt idx="0">
                  <c:v>0.0</c:v>
                </c:pt>
                <c:pt idx="1">
                  <c:v>0.146344444444425</c:v>
                </c:pt>
                <c:pt idx="2">
                  <c:v>0.225985185185178</c:v>
                </c:pt>
                <c:pt idx="3">
                  <c:v>0.277430555555558</c:v>
                </c:pt>
                <c:pt idx="4">
                  <c:v>0.313280000000004</c:v>
                </c:pt>
                <c:pt idx="5">
                  <c:v>0.343675925925919</c:v>
                </c:pt>
                <c:pt idx="6">
                  <c:v>0.368773015873011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880936"/>
        <c:axId val="2054343576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'[cat%20DCC16%20COLOR%20graph.xlsx]a9CvT8_WO_RW'!$S$1</c:f>
              <c:strCache>
                <c:ptCount val="1"/>
                <c:pt idx="0">
                  <c:v>Abort Rate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'[cat%20DCC16%20COLOR%20graph.xlsx]a9CvT8_WO_RW'!$S$2:$S$8</c:f>
              <c:numCache>
                <c:formatCode>General</c:formatCode>
                <c:ptCount val="7"/>
                <c:pt idx="0">
                  <c:v>0.0</c:v>
                </c:pt>
                <c:pt idx="1">
                  <c:v>0.106</c:v>
                </c:pt>
                <c:pt idx="2">
                  <c:v>0.203</c:v>
                </c:pt>
                <c:pt idx="3">
                  <c:v>0.258</c:v>
                </c:pt>
                <c:pt idx="4">
                  <c:v>0.3131</c:v>
                </c:pt>
                <c:pt idx="5">
                  <c:v>0.3666</c:v>
                </c:pt>
                <c:pt idx="6">
                  <c:v>0.4043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EB-4D19-886D-75D0EE4DF66B}"/>
            </c:ext>
          </c:extLst>
        </c:ser>
        <c:ser>
          <c:idx val="1"/>
          <c:order val="1"/>
          <c:tx>
            <c:strRef>
              <c:f>'[cat%20DCC16%20COLOR%20graph.xlsx]a9CvT8_WO_RW'!$T$1</c:f>
              <c:strCache>
                <c:ptCount val="1"/>
                <c:pt idx="0">
                  <c:v>Abort Rate (W, 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'[cat%20DCC16%20COLOR%20graph.xlsx]a9CvT8_WO_RW'!$T$2:$T$8</c:f>
              <c:numCache>
                <c:formatCode>General</c:formatCode>
                <c:ptCount val="7"/>
                <c:pt idx="0">
                  <c:v>0.0</c:v>
                </c:pt>
                <c:pt idx="1">
                  <c:v>0.26</c:v>
                </c:pt>
                <c:pt idx="2">
                  <c:v>0.38</c:v>
                </c:pt>
                <c:pt idx="3">
                  <c:v>0.46</c:v>
                </c:pt>
                <c:pt idx="4">
                  <c:v>0.52</c:v>
                </c:pt>
                <c:pt idx="5">
                  <c:v>0.57</c:v>
                </c:pt>
                <c:pt idx="6">
                  <c:v>0.61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3EB-4D19-886D-75D0EE4DF66B}"/>
            </c:ext>
          </c:extLst>
        </c:ser>
        <c:ser>
          <c:idx val="2"/>
          <c:order val="2"/>
          <c:tx>
            <c:strRef>
              <c:f>'[cat%20DCC16%20COLOR%20graph.xlsx]a9CvT8_WO_RW'!$U$1</c:f>
              <c:strCache>
                <c:ptCount val="1"/>
                <c:pt idx="0">
                  <c:v>Abort Rate (W, 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'[cat%20DCC16%20COLOR%20graph.xlsx]a9CvT8_WO_RW'!$U$2:$U$8</c:f>
              <c:numCache>
                <c:formatCode>General</c:formatCode>
                <c:ptCount val="7"/>
                <c:pt idx="0">
                  <c:v>0.0</c:v>
                </c:pt>
                <c:pt idx="1">
                  <c:v>0.0244</c:v>
                </c:pt>
                <c:pt idx="2">
                  <c:v>0.0712</c:v>
                </c:pt>
                <c:pt idx="3">
                  <c:v>0.1304</c:v>
                </c:pt>
                <c:pt idx="4">
                  <c:v>0.1948</c:v>
                </c:pt>
                <c:pt idx="5">
                  <c:v>0.2238</c:v>
                </c:pt>
                <c:pt idx="6">
                  <c:v>0.3076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3EB-4D19-886D-75D0EE4DF66B}"/>
            </c:ext>
          </c:extLst>
        </c:ser>
        <c:ser>
          <c:idx val="3"/>
          <c:order val="3"/>
          <c:tx>
            <c:strRef>
              <c:f>'[cat%20DCC16%20COLOR%20graph.xlsx]a9CvT8_WO_RW'!$V$1</c:f>
              <c:strCache>
                <c:ptCount val="1"/>
                <c:pt idx="0">
                  <c:v>Abort Rate (W, 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'[cat%20DCC16%20COLOR%20graph.xlsx]a9CvT8_WO_RW'!$V$2:$V$8</c:f>
              <c:numCache>
                <c:formatCode>General</c:formatCode>
                <c:ptCount val="7"/>
                <c:pt idx="0">
                  <c:v>0.0</c:v>
                </c:pt>
                <c:pt idx="1">
                  <c:v>0.1231</c:v>
                </c:pt>
                <c:pt idx="2">
                  <c:v>0.2629</c:v>
                </c:pt>
                <c:pt idx="3">
                  <c:v>0.4161</c:v>
                </c:pt>
                <c:pt idx="4">
                  <c:v>0.4995</c:v>
                </c:pt>
                <c:pt idx="5">
                  <c:v>0.583</c:v>
                </c:pt>
                <c:pt idx="6">
                  <c:v>0.6468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3EB-4D19-886D-75D0EE4DF66B}"/>
            </c:ext>
          </c:extLst>
        </c:ser>
        <c:ser>
          <c:idx val="4"/>
          <c:order val="4"/>
          <c:tx>
            <c:strRef>
              <c:f>'[cat%20DCC16%20COLOR%20graph.xlsx]a9CvT8_WO_RW'!$W$1</c:f>
              <c:strCache>
                <c:ptCount val="1"/>
                <c:pt idx="0">
                  <c:v>Normalized Avg TPS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'[cat%20DCC16%20COLOR%20graph.xlsx]a9CvT8_WO_RW'!$W$2:$W$8</c:f>
              <c:numCache>
                <c:formatCode>General</c:formatCode>
                <c:ptCount val="7"/>
                <c:pt idx="0">
                  <c:v>1.0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  <c:pt idx="4">
                  <c:v>0.88</c:v>
                </c:pt>
                <c:pt idx="5">
                  <c:v>0.83</c:v>
                </c:pt>
                <c:pt idx="6">
                  <c:v>0.77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3EB-4D19-886D-75D0EE4DF66B}"/>
            </c:ext>
          </c:extLst>
        </c:ser>
        <c:ser>
          <c:idx val="5"/>
          <c:order val="5"/>
          <c:tx>
            <c:v>Normalized Avg TPS (W, Y)</c:v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'[cat%20DCC16%20COLOR%20graph.xlsx]a9CvT8_WO_RW'!$X$2:$X$8</c:f>
              <c:numCache>
                <c:formatCode>General</c:formatCode>
                <c:ptCount val="7"/>
                <c:pt idx="0">
                  <c:v>1.0</c:v>
                </c:pt>
                <c:pt idx="1">
                  <c:v>0.87</c:v>
                </c:pt>
                <c:pt idx="2">
                  <c:v>0.81</c:v>
                </c:pt>
                <c:pt idx="3">
                  <c:v>0.73</c:v>
                </c:pt>
                <c:pt idx="4">
                  <c:v>0.67</c:v>
                </c:pt>
                <c:pt idx="5">
                  <c:v>0.6</c:v>
                </c:pt>
                <c:pt idx="6">
                  <c:v>0.55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3EB-4D19-886D-75D0EE4DF66B}"/>
            </c:ext>
          </c:extLst>
        </c:ser>
        <c:ser>
          <c:idx val="6"/>
          <c:order val="6"/>
          <c:tx>
            <c:v>Normalized Avg TPS (W, A)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'[cat%20DCC16%20COLOR%20graph.xlsx]a9CvT8_WO_RW'!$Y$2:$Y$8</c:f>
              <c:numCache>
                <c:formatCode>General</c:formatCode>
                <c:ptCount val="7"/>
                <c:pt idx="0">
                  <c:v>1.0</c:v>
                </c:pt>
                <c:pt idx="1">
                  <c:v>0.86</c:v>
                </c:pt>
                <c:pt idx="2">
                  <c:v>0.72</c:v>
                </c:pt>
                <c:pt idx="3">
                  <c:v>0.59</c:v>
                </c:pt>
                <c:pt idx="4">
                  <c:v>0.47</c:v>
                </c:pt>
                <c:pt idx="5">
                  <c:v>0.39</c:v>
                </c:pt>
                <c:pt idx="6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3EB-4D19-886D-75D0EE4DF66B}"/>
            </c:ext>
          </c:extLst>
        </c:ser>
        <c:ser>
          <c:idx val="7"/>
          <c:order val="7"/>
          <c:tx>
            <c:v>Normalized Avg TPS (W, M)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'[cat%20DCC16%20COLOR%20graph.xlsx]a9CvT8_WO_RW'!$Z$2:$Z$8</c:f>
              <c:numCache>
                <c:formatCode>General</c:formatCode>
                <c:ptCount val="7"/>
                <c:pt idx="0">
                  <c:v>1.0</c:v>
                </c:pt>
                <c:pt idx="1">
                  <c:v>0.61</c:v>
                </c:pt>
                <c:pt idx="2">
                  <c:v>0.41</c:v>
                </c:pt>
                <c:pt idx="3">
                  <c:v>0.3</c:v>
                </c:pt>
                <c:pt idx="4">
                  <c:v>0.29</c:v>
                </c:pt>
                <c:pt idx="5">
                  <c:v>0.26</c:v>
                </c:pt>
                <c:pt idx="6">
                  <c:v>0.24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880936"/>
        <c:axId val="2054343576"/>
      </c:scatterChart>
      <c:catAx>
        <c:axId val="-212688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43576"/>
        <c:crosses val="autoZero"/>
        <c:auto val="1"/>
        <c:lblAlgn val="ctr"/>
        <c:lblOffset val="100"/>
        <c:tickMarkSkip val="1"/>
        <c:noMultiLvlLbl val="0"/>
      </c:catAx>
      <c:valAx>
        <c:axId val="205434357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880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8166540077969"/>
          <c:y val="0.0426615192387345"/>
          <c:w val="0.930783099626359"/>
          <c:h val="0.28204402152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Write Only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'[cat%20DCC16%20COLOR%20graph.xlsx]a9CvT8_WO_RW'!$E$3:$E$9</c:f>
              <c:numCache>
                <c:formatCode>General</c:formatCode>
                <c:ptCount val="7"/>
                <c:pt idx="0">
                  <c:v>148.87</c:v>
                </c:pt>
                <c:pt idx="1">
                  <c:v>260.36</c:v>
                </c:pt>
                <c:pt idx="2">
                  <c:v>363.21</c:v>
                </c:pt>
                <c:pt idx="3">
                  <c:v>435.36</c:v>
                </c:pt>
                <c:pt idx="4">
                  <c:v>503.35</c:v>
                </c:pt>
                <c:pt idx="5">
                  <c:v>541.8599999999993</c:v>
                </c:pt>
                <c:pt idx="6">
                  <c:v>578.76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0-4305-B6EA-A2DA1E6BCA8D}"/>
            </c:ext>
          </c:extLst>
        </c:ser>
        <c:ser>
          <c:idx val="1"/>
          <c:order val="1"/>
          <c:tx>
            <c:v>50% Read, 50% Write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'[cat%20DCC16%20COLOR%20graph.xlsx]a9CvT8_WO_RW'!$N$3:$N$9</c:f>
              <c:numCache>
                <c:formatCode>General</c:formatCode>
                <c:ptCount val="7"/>
                <c:pt idx="0">
                  <c:v>185.67</c:v>
                </c:pt>
                <c:pt idx="1">
                  <c:v>357.78</c:v>
                </c:pt>
                <c:pt idx="2">
                  <c:v>538.8</c:v>
                </c:pt>
                <c:pt idx="3">
                  <c:v>698.04</c:v>
                </c:pt>
                <c:pt idx="4">
                  <c:v>824.5</c:v>
                </c:pt>
                <c:pt idx="5">
                  <c:v>928.3199999999994</c:v>
                </c:pt>
                <c:pt idx="6">
                  <c:v>1005.55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0-4305-B6EA-A2DA1E6B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372024"/>
        <c:axId val="2054378776"/>
      </c:barChart>
      <c:catAx>
        <c:axId val="205437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676238999537"/>
              <c:y val="0.84889112361669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78776"/>
        <c:crosses val="autoZero"/>
        <c:auto val="1"/>
        <c:lblAlgn val="ctr"/>
        <c:lblOffset val="100"/>
        <c:noMultiLvlLbl val="0"/>
      </c:catAx>
      <c:valAx>
        <c:axId val="2054378776"/>
        <c:scaling>
          <c:orientation val="minMax"/>
          <c:max val="1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Aggregate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Throughput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9607843137255"/>
              <c:y val="0.17788382159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72024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167747413926"/>
          <c:y val="0.0563667867885114"/>
          <c:w val="0.561899825021873"/>
          <c:h val="0.084077019222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v>Contention Level</c:v>
          </c:tx>
          <c:spPr>
            <a:solidFill>
              <a:schemeClr val="tx1">
                <a:alpha val="23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'[cat%20DCC16%20COLOR%20graph.xlsx]a9CvT8_WO_RW'!$AA$2:$AA$8</c:f>
              <c:numCache>
                <c:formatCode>General</c:formatCode>
                <c:ptCount val="7"/>
                <c:pt idx="0">
                  <c:v>0.0</c:v>
                </c:pt>
                <c:pt idx="1">
                  <c:v>0.146344444444425</c:v>
                </c:pt>
                <c:pt idx="2">
                  <c:v>0.225985185185178</c:v>
                </c:pt>
                <c:pt idx="3">
                  <c:v>0.277430555555558</c:v>
                </c:pt>
                <c:pt idx="4">
                  <c:v>0.313280000000004</c:v>
                </c:pt>
                <c:pt idx="5">
                  <c:v>0.343675925925919</c:v>
                </c:pt>
                <c:pt idx="6">
                  <c:v>0.368773015873011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573560"/>
        <c:axId val="-2127285960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'[cat%20DCC16%20COLOR%20graph.xlsx]a9CvT8_WO_RW'!$S$1</c:f>
              <c:strCache>
                <c:ptCount val="1"/>
                <c:pt idx="0">
                  <c:v>Abort Rate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'[cat%20DCC16%20COLOR%20graph.xlsx]a9CvT8_WO_RW'!$S$2:$S$8</c:f>
              <c:numCache>
                <c:formatCode>General</c:formatCode>
                <c:ptCount val="7"/>
                <c:pt idx="0">
                  <c:v>0.0</c:v>
                </c:pt>
                <c:pt idx="1">
                  <c:v>0.106</c:v>
                </c:pt>
                <c:pt idx="2">
                  <c:v>0.203</c:v>
                </c:pt>
                <c:pt idx="3">
                  <c:v>0.258</c:v>
                </c:pt>
                <c:pt idx="4">
                  <c:v>0.3131</c:v>
                </c:pt>
                <c:pt idx="5">
                  <c:v>0.3666</c:v>
                </c:pt>
                <c:pt idx="6">
                  <c:v>0.4043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EB-4D19-886D-75D0EE4DF66B}"/>
            </c:ext>
          </c:extLst>
        </c:ser>
        <c:ser>
          <c:idx val="1"/>
          <c:order val="1"/>
          <c:tx>
            <c:strRef>
              <c:f>'[cat%20DCC16%20COLOR%20graph.xlsx]a9CvT8_WO_RW'!$T$1</c:f>
              <c:strCache>
                <c:ptCount val="1"/>
                <c:pt idx="0">
                  <c:v>Abort Rate (W, 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'[cat%20DCC16%20COLOR%20graph.xlsx]a9CvT8_WO_RW'!$T$2:$T$8</c:f>
              <c:numCache>
                <c:formatCode>General</c:formatCode>
                <c:ptCount val="7"/>
                <c:pt idx="0">
                  <c:v>0.0</c:v>
                </c:pt>
                <c:pt idx="1">
                  <c:v>0.26</c:v>
                </c:pt>
                <c:pt idx="2">
                  <c:v>0.38</c:v>
                </c:pt>
                <c:pt idx="3">
                  <c:v>0.46</c:v>
                </c:pt>
                <c:pt idx="4">
                  <c:v>0.52</c:v>
                </c:pt>
                <c:pt idx="5">
                  <c:v>0.57</c:v>
                </c:pt>
                <c:pt idx="6">
                  <c:v>0.61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3EB-4D19-886D-75D0EE4DF66B}"/>
            </c:ext>
          </c:extLst>
        </c:ser>
        <c:ser>
          <c:idx val="2"/>
          <c:order val="2"/>
          <c:tx>
            <c:strRef>
              <c:f>'[cat%20DCC16%20COLOR%20graph.xlsx]a9CvT8_WO_RW'!$U$1</c:f>
              <c:strCache>
                <c:ptCount val="1"/>
                <c:pt idx="0">
                  <c:v>Abort Rate (W, 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'[cat%20DCC16%20COLOR%20graph.xlsx]a9CvT8_WO_RW'!$U$2:$U$8</c:f>
              <c:numCache>
                <c:formatCode>General</c:formatCode>
                <c:ptCount val="7"/>
                <c:pt idx="0">
                  <c:v>0.0</c:v>
                </c:pt>
                <c:pt idx="1">
                  <c:v>0.0244</c:v>
                </c:pt>
                <c:pt idx="2">
                  <c:v>0.0712</c:v>
                </c:pt>
                <c:pt idx="3">
                  <c:v>0.1304</c:v>
                </c:pt>
                <c:pt idx="4">
                  <c:v>0.1948</c:v>
                </c:pt>
                <c:pt idx="5">
                  <c:v>0.2238</c:v>
                </c:pt>
                <c:pt idx="6">
                  <c:v>0.3076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3EB-4D19-886D-75D0EE4DF66B}"/>
            </c:ext>
          </c:extLst>
        </c:ser>
        <c:ser>
          <c:idx val="3"/>
          <c:order val="3"/>
          <c:tx>
            <c:strRef>
              <c:f>'[cat%20DCC16%20COLOR%20graph.xlsx]a9CvT8_WO_RW'!$V$1</c:f>
              <c:strCache>
                <c:ptCount val="1"/>
                <c:pt idx="0">
                  <c:v>Abort Rate (W, 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'[cat%20DCC16%20COLOR%20graph.xlsx]a9CvT8_WO_RW'!$V$2:$V$8</c:f>
              <c:numCache>
                <c:formatCode>General</c:formatCode>
                <c:ptCount val="7"/>
                <c:pt idx="0">
                  <c:v>0.0</c:v>
                </c:pt>
                <c:pt idx="1">
                  <c:v>0.1231</c:v>
                </c:pt>
                <c:pt idx="2">
                  <c:v>0.2629</c:v>
                </c:pt>
                <c:pt idx="3">
                  <c:v>0.4161</c:v>
                </c:pt>
                <c:pt idx="4">
                  <c:v>0.4995</c:v>
                </c:pt>
                <c:pt idx="5">
                  <c:v>0.583</c:v>
                </c:pt>
                <c:pt idx="6">
                  <c:v>0.6468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3EB-4D19-886D-75D0EE4DF66B}"/>
            </c:ext>
          </c:extLst>
        </c:ser>
        <c:ser>
          <c:idx val="4"/>
          <c:order val="4"/>
          <c:tx>
            <c:strRef>
              <c:f>'[cat%20DCC16%20COLOR%20graph.xlsx]a9CvT8_WO_RW'!$W$1</c:f>
              <c:strCache>
                <c:ptCount val="1"/>
                <c:pt idx="0">
                  <c:v>Normalized Avg TPS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'[cat%20DCC16%20COLOR%20graph.xlsx]a9CvT8_WO_RW'!$W$2:$W$8</c:f>
              <c:numCache>
                <c:formatCode>General</c:formatCode>
                <c:ptCount val="7"/>
                <c:pt idx="0">
                  <c:v>1.0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  <c:pt idx="4">
                  <c:v>0.88</c:v>
                </c:pt>
                <c:pt idx="5">
                  <c:v>0.83</c:v>
                </c:pt>
                <c:pt idx="6">
                  <c:v>0.77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3EB-4D19-886D-75D0EE4DF66B}"/>
            </c:ext>
          </c:extLst>
        </c:ser>
        <c:ser>
          <c:idx val="5"/>
          <c:order val="5"/>
          <c:tx>
            <c:v>Normalized Avg TPS (W, Y)</c:v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'[cat%20DCC16%20COLOR%20graph.xlsx]a9CvT8_WO_RW'!$X$2:$X$8</c:f>
              <c:numCache>
                <c:formatCode>General</c:formatCode>
                <c:ptCount val="7"/>
                <c:pt idx="0">
                  <c:v>1.0</c:v>
                </c:pt>
                <c:pt idx="1">
                  <c:v>0.87</c:v>
                </c:pt>
                <c:pt idx="2">
                  <c:v>0.81</c:v>
                </c:pt>
                <c:pt idx="3">
                  <c:v>0.73</c:v>
                </c:pt>
                <c:pt idx="4">
                  <c:v>0.67</c:v>
                </c:pt>
                <c:pt idx="5">
                  <c:v>0.6</c:v>
                </c:pt>
                <c:pt idx="6">
                  <c:v>0.55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3EB-4D19-886D-75D0EE4DF66B}"/>
            </c:ext>
          </c:extLst>
        </c:ser>
        <c:ser>
          <c:idx val="6"/>
          <c:order val="6"/>
          <c:tx>
            <c:v>Normalized Avg TPS (W, A)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'[cat%20DCC16%20COLOR%20graph.xlsx]a9CvT8_WO_RW'!$Y$2:$Y$8</c:f>
              <c:numCache>
                <c:formatCode>General</c:formatCode>
                <c:ptCount val="7"/>
                <c:pt idx="0">
                  <c:v>1.0</c:v>
                </c:pt>
                <c:pt idx="1">
                  <c:v>0.86</c:v>
                </c:pt>
                <c:pt idx="2">
                  <c:v>0.72</c:v>
                </c:pt>
                <c:pt idx="3">
                  <c:v>0.59</c:v>
                </c:pt>
                <c:pt idx="4">
                  <c:v>0.47</c:v>
                </c:pt>
                <c:pt idx="5">
                  <c:v>0.39</c:v>
                </c:pt>
                <c:pt idx="6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3EB-4D19-886D-75D0EE4DF66B}"/>
            </c:ext>
          </c:extLst>
        </c:ser>
        <c:ser>
          <c:idx val="7"/>
          <c:order val="7"/>
          <c:tx>
            <c:v>Normalized Avg TPS (W, M)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'[cat%20DCC16%20COLOR%20graph.xlsx]a9CvT8_WO_RW'!$Z$2:$Z$8</c:f>
              <c:numCache>
                <c:formatCode>General</c:formatCode>
                <c:ptCount val="7"/>
                <c:pt idx="0">
                  <c:v>1.0</c:v>
                </c:pt>
                <c:pt idx="1">
                  <c:v>0.61</c:v>
                </c:pt>
                <c:pt idx="2">
                  <c:v>0.41</c:v>
                </c:pt>
                <c:pt idx="3">
                  <c:v>0.3</c:v>
                </c:pt>
                <c:pt idx="4">
                  <c:v>0.29</c:v>
                </c:pt>
                <c:pt idx="5">
                  <c:v>0.26</c:v>
                </c:pt>
                <c:pt idx="6">
                  <c:v>0.24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573560"/>
        <c:axId val="-2127285960"/>
      </c:scatterChart>
      <c:catAx>
        <c:axId val="2054573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285960"/>
        <c:crosses val="autoZero"/>
        <c:auto val="1"/>
        <c:lblAlgn val="ctr"/>
        <c:lblOffset val="100"/>
        <c:tickMarkSkip val="1"/>
        <c:noMultiLvlLbl val="0"/>
      </c:catAx>
      <c:valAx>
        <c:axId val="-212728596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573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8166540077969"/>
          <c:y val="0.0426615192387345"/>
          <c:w val="0.930783099626359"/>
          <c:h val="0.28204402152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Write Only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'[cat%20DCC16%20COLOR%20graph.xlsx]a9CvT8_WO_RW'!$E$3:$E$9</c:f>
              <c:numCache>
                <c:formatCode>General</c:formatCode>
                <c:ptCount val="7"/>
                <c:pt idx="0">
                  <c:v>148.87</c:v>
                </c:pt>
                <c:pt idx="1">
                  <c:v>260.36</c:v>
                </c:pt>
                <c:pt idx="2">
                  <c:v>363.21</c:v>
                </c:pt>
                <c:pt idx="3">
                  <c:v>435.36</c:v>
                </c:pt>
                <c:pt idx="4">
                  <c:v>503.35</c:v>
                </c:pt>
                <c:pt idx="5">
                  <c:v>541.8599999999993</c:v>
                </c:pt>
                <c:pt idx="6">
                  <c:v>578.76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0-4305-B6EA-A2DA1E6BCA8D}"/>
            </c:ext>
          </c:extLst>
        </c:ser>
        <c:ser>
          <c:idx val="1"/>
          <c:order val="1"/>
          <c:tx>
            <c:v>50% Read, 50% Write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'[cat%20DCC16%20COLOR%20graph.xlsx]a9CvT8_WO_RW'!$N$3:$N$9</c:f>
              <c:numCache>
                <c:formatCode>General</c:formatCode>
                <c:ptCount val="7"/>
                <c:pt idx="0">
                  <c:v>185.67</c:v>
                </c:pt>
                <c:pt idx="1">
                  <c:v>357.78</c:v>
                </c:pt>
                <c:pt idx="2">
                  <c:v>538.8</c:v>
                </c:pt>
                <c:pt idx="3">
                  <c:v>698.04</c:v>
                </c:pt>
                <c:pt idx="4">
                  <c:v>824.5</c:v>
                </c:pt>
                <c:pt idx="5">
                  <c:v>928.3199999999994</c:v>
                </c:pt>
                <c:pt idx="6">
                  <c:v>1005.55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0-4305-B6EA-A2DA1E6B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257992"/>
        <c:axId val="2054658952"/>
      </c:barChart>
      <c:catAx>
        <c:axId val="-2117257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676238999537"/>
              <c:y val="0.84889112361669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658952"/>
        <c:crosses val="autoZero"/>
        <c:auto val="1"/>
        <c:lblAlgn val="ctr"/>
        <c:lblOffset val="100"/>
        <c:noMultiLvlLbl val="0"/>
      </c:catAx>
      <c:valAx>
        <c:axId val="2054658952"/>
        <c:scaling>
          <c:orientation val="minMax"/>
          <c:max val="1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Aggregate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Throughput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9607843137255"/>
              <c:y val="0.17788382159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257992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167747413926"/>
          <c:y val="0.0563667867885114"/>
          <c:w val="0.561899825021873"/>
          <c:h val="0.084077019222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v>Contention Level</c:v>
          </c:tx>
          <c:spPr>
            <a:solidFill>
              <a:schemeClr val="tx1">
                <a:alpha val="23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'[cat%20DCC16%20COLOR%20graph.xlsx]a9CvT8_WO_RW'!$AA$2:$AA$8</c:f>
              <c:numCache>
                <c:formatCode>General</c:formatCode>
                <c:ptCount val="7"/>
                <c:pt idx="0">
                  <c:v>0.0</c:v>
                </c:pt>
                <c:pt idx="1">
                  <c:v>0.146344444444425</c:v>
                </c:pt>
                <c:pt idx="2">
                  <c:v>0.225985185185178</c:v>
                </c:pt>
                <c:pt idx="3">
                  <c:v>0.277430555555558</c:v>
                </c:pt>
                <c:pt idx="4">
                  <c:v>0.313280000000004</c:v>
                </c:pt>
                <c:pt idx="5">
                  <c:v>0.343675925925919</c:v>
                </c:pt>
                <c:pt idx="6">
                  <c:v>0.368773015873011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457736"/>
        <c:axId val="-2127444984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'[cat%20DCC16%20COLOR%20graph.xlsx]a9CvT8_WO_RW'!$S$1</c:f>
              <c:strCache>
                <c:ptCount val="1"/>
                <c:pt idx="0">
                  <c:v>Abort Rate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'[cat%20DCC16%20COLOR%20graph.xlsx]a9CvT8_WO_RW'!$S$2:$S$8</c:f>
              <c:numCache>
                <c:formatCode>General</c:formatCode>
                <c:ptCount val="7"/>
                <c:pt idx="0">
                  <c:v>0.0</c:v>
                </c:pt>
                <c:pt idx="1">
                  <c:v>0.106</c:v>
                </c:pt>
                <c:pt idx="2">
                  <c:v>0.203</c:v>
                </c:pt>
                <c:pt idx="3">
                  <c:v>0.258</c:v>
                </c:pt>
                <c:pt idx="4">
                  <c:v>0.3131</c:v>
                </c:pt>
                <c:pt idx="5">
                  <c:v>0.3666</c:v>
                </c:pt>
                <c:pt idx="6">
                  <c:v>0.4043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EB-4D19-886D-75D0EE4DF66B}"/>
            </c:ext>
          </c:extLst>
        </c:ser>
        <c:ser>
          <c:idx val="1"/>
          <c:order val="1"/>
          <c:tx>
            <c:strRef>
              <c:f>'[cat%20DCC16%20COLOR%20graph.xlsx]a9CvT8_WO_RW'!$T$1</c:f>
              <c:strCache>
                <c:ptCount val="1"/>
                <c:pt idx="0">
                  <c:v>Abort Rate (W, 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'[cat%20DCC16%20COLOR%20graph.xlsx]a9CvT8_WO_RW'!$T$2:$T$8</c:f>
              <c:numCache>
                <c:formatCode>General</c:formatCode>
                <c:ptCount val="7"/>
                <c:pt idx="0">
                  <c:v>0.0</c:v>
                </c:pt>
                <c:pt idx="1">
                  <c:v>0.26</c:v>
                </c:pt>
                <c:pt idx="2">
                  <c:v>0.38</c:v>
                </c:pt>
                <c:pt idx="3">
                  <c:v>0.46</c:v>
                </c:pt>
                <c:pt idx="4">
                  <c:v>0.52</c:v>
                </c:pt>
                <c:pt idx="5">
                  <c:v>0.57</c:v>
                </c:pt>
                <c:pt idx="6">
                  <c:v>0.61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3EB-4D19-886D-75D0EE4DF66B}"/>
            </c:ext>
          </c:extLst>
        </c:ser>
        <c:ser>
          <c:idx val="2"/>
          <c:order val="2"/>
          <c:tx>
            <c:strRef>
              <c:f>'[cat%20DCC16%20COLOR%20graph.xlsx]a9CvT8_WO_RW'!$U$1</c:f>
              <c:strCache>
                <c:ptCount val="1"/>
                <c:pt idx="0">
                  <c:v>Abort Rate (W, 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'[cat%20DCC16%20COLOR%20graph.xlsx]a9CvT8_WO_RW'!$U$2:$U$8</c:f>
              <c:numCache>
                <c:formatCode>General</c:formatCode>
                <c:ptCount val="7"/>
                <c:pt idx="0">
                  <c:v>0.0</c:v>
                </c:pt>
                <c:pt idx="1">
                  <c:v>0.0244</c:v>
                </c:pt>
                <c:pt idx="2">
                  <c:v>0.0712</c:v>
                </c:pt>
                <c:pt idx="3">
                  <c:v>0.1304</c:v>
                </c:pt>
                <c:pt idx="4">
                  <c:v>0.1948</c:v>
                </c:pt>
                <c:pt idx="5">
                  <c:v>0.2238</c:v>
                </c:pt>
                <c:pt idx="6">
                  <c:v>0.3076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3EB-4D19-886D-75D0EE4DF66B}"/>
            </c:ext>
          </c:extLst>
        </c:ser>
        <c:ser>
          <c:idx val="3"/>
          <c:order val="3"/>
          <c:tx>
            <c:strRef>
              <c:f>'[cat%20DCC16%20COLOR%20graph.xlsx]a9CvT8_WO_RW'!$V$1</c:f>
              <c:strCache>
                <c:ptCount val="1"/>
                <c:pt idx="0">
                  <c:v>Abort Rate (W, 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'[cat%20DCC16%20COLOR%20graph.xlsx]a9CvT8_WO_RW'!$V$2:$V$8</c:f>
              <c:numCache>
                <c:formatCode>General</c:formatCode>
                <c:ptCount val="7"/>
                <c:pt idx="0">
                  <c:v>0.0</c:v>
                </c:pt>
                <c:pt idx="1">
                  <c:v>0.1231</c:v>
                </c:pt>
                <c:pt idx="2">
                  <c:v>0.2629</c:v>
                </c:pt>
                <c:pt idx="3">
                  <c:v>0.4161</c:v>
                </c:pt>
                <c:pt idx="4">
                  <c:v>0.4995</c:v>
                </c:pt>
                <c:pt idx="5">
                  <c:v>0.583</c:v>
                </c:pt>
                <c:pt idx="6">
                  <c:v>0.6468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3EB-4D19-886D-75D0EE4DF66B}"/>
            </c:ext>
          </c:extLst>
        </c:ser>
        <c:ser>
          <c:idx val="4"/>
          <c:order val="4"/>
          <c:tx>
            <c:strRef>
              <c:f>'[cat%20DCC16%20COLOR%20graph.xlsx]a9CvT8_WO_RW'!$W$1</c:f>
              <c:strCache>
                <c:ptCount val="1"/>
                <c:pt idx="0">
                  <c:v>Normalized Avg TPS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'[cat%20DCC16%20COLOR%20graph.xlsx]a9CvT8_WO_RW'!$W$2:$W$8</c:f>
              <c:numCache>
                <c:formatCode>General</c:formatCode>
                <c:ptCount val="7"/>
                <c:pt idx="0">
                  <c:v>1.0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  <c:pt idx="4">
                  <c:v>0.88</c:v>
                </c:pt>
                <c:pt idx="5">
                  <c:v>0.83</c:v>
                </c:pt>
                <c:pt idx="6">
                  <c:v>0.77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3EB-4D19-886D-75D0EE4DF66B}"/>
            </c:ext>
          </c:extLst>
        </c:ser>
        <c:ser>
          <c:idx val="5"/>
          <c:order val="5"/>
          <c:tx>
            <c:v>Normalized Avg TPS (W, Y)</c:v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'[cat%20DCC16%20COLOR%20graph.xlsx]a9CvT8_WO_RW'!$X$2:$X$8</c:f>
              <c:numCache>
                <c:formatCode>General</c:formatCode>
                <c:ptCount val="7"/>
                <c:pt idx="0">
                  <c:v>1.0</c:v>
                </c:pt>
                <c:pt idx="1">
                  <c:v>0.87</c:v>
                </c:pt>
                <c:pt idx="2">
                  <c:v>0.81</c:v>
                </c:pt>
                <c:pt idx="3">
                  <c:v>0.73</c:v>
                </c:pt>
                <c:pt idx="4">
                  <c:v>0.67</c:v>
                </c:pt>
                <c:pt idx="5">
                  <c:v>0.6</c:v>
                </c:pt>
                <c:pt idx="6">
                  <c:v>0.55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3EB-4D19-886D-75D0EE4DF66B}"/>
            </c:ext>
          </c:extLst>
        </c:ser>
        <c:ser>
          <c:idx val="6"/>
          <c:order val="6"/>
          <c:tx>
            <c:v>Normalized Avg TPS (W, A)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'[cat%20DCC16%20COLOR%20graph.xlsx]a9CvT8_WO_RW'!$Y$2:$Y$8</c:f>
              <c:numCache>
                <c:formatCode>General</c:formatCode>
                <c:ptCount val="7"/>
                <c:pt idx="0">
                  <c:v>1.0</c:v>
                </c:pt>
                <c:pt idx="1">
                  <c:v>0.86</c:v>
                </c:pt>
                <c:pt idx="2">
                  <c:v>0.72</c:v>
                </c:pt>
                <c:pt idx="3">
                  <c:v>0.59</c:v>
                </c:pt>
                <c:pt idx="4">
                  <c:v>0.47</c:v>
                </c:pt>
                <c:pt idx="5">
                  <c:v>0.39</c:v>
                </c:pt>
                <c:pt idx="6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3EB-4D19-886D-75D0EE4DF66B}"/>
            </c:ext>
          </c:extLst>
        </c:ser>
        <c:ser>
          <c:idx val="7"/>
          <c:order val="7"/>
          <c:tx>
            <c:v>Normalized Avg TPS (W, M)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'[cat%20DCC16%20COLOR%20graph.xlsx]a9CvT8_WO_RW'!$Z$2:$Z$8</c:f>
              <c:numCache>
                <c:formatCode>General</c:formatCode>
                <c:ptCount val="7"/>
                <c:pt idx="0">
                  <c:v>1.0</c:v>
                </c:pt>
                <c:pt idx="1">
                  <c:v>0.61</c:v>
                </c:pt>
                <c:pt idx="2">
                  <c:v>0.41</c:v>
                </c:pt>
                <c:pt idx="3">
                  <c:v>0.3</c:v>
                </c:pt>
                <c:pt idx="4">
                  <c:v>0.29</c:v>
                </c:pt>
                <c:pt idx="5">
                  <c:v>0.26</c:v>
                </c:pt>
                <c:pt idx="6">
                  <c:v>0.24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457736"/>
        <c:axId val="-2127444984"/>
      </c:scatterChart>
      <c:catAx>
        <c:axId val="2054457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444984"/>
        <c:crosses val="autoZero"/>
        <c:auto val="1"/>
        <c:lblAlgn val="ctr"/>
        <c:lblOffset val="100"/>
        <c:tickMarkSkip val="1"/>
        <c:noMultiLvlLbl val="0"/>
      </c:catAx>
      <c:valAx>
        <c:axId val="-212744498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457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8166540077969"/>
          <c:y val="0.0426615192387345"/>
          <c:w val="0.930783099626359"/>
          <c:h val="0.28204402152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Write Only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'[cat%20DCC16%20COLOR%20graph.xlsx]a9CvT8_WO_RW'!$E$3:$E$9</c:f>
              <c:numCache>
                <c:formatCode>General</c:formatCode>
                <c:ptCount val="7"/>
                <c:pt idx="0">
                  <c:v>148.87</c:v>
                </c:pt>
                <c:pt idx="1">
                  <c:v>260.36</c:v>
                </c:pt>
                <c:pt idx="2">
                  <c:v>363.21</c:v>
                </c:pt>
                <c:pt idx="3">
                  <c:v>435.36</c:v>
                </c:pt>
                <c:pt idx="4">
                  <c:v>503.35</c:v>
                </c:pt>
                <c:pt idx="5">
                  <c:v>541.8599999999991</c:v>
                </c:pt>
                <c:pt idx="6">
                  <c:v>578.76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0-4305-B6EA-A2DA1E6BCA8D}"/>
            </c:ext>
          </c:extLst>
        </c:ser>
        <c:ser>
          <c:idx val="1"/>
          <c:order val="1"/>
          <c:tx>
            <c:v>50% Read, 50% Write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'[cat%20DCC16%20COLOR%20graph.xlsx]a9CvT8_WO_RW'!$N$3:$N$9</c:f>
              <c:numCache>
                <c:formatCode>General</c:formatCode>
                <c:ptCount val="7"/>
                <c:pt idx="0">
                  <c:v>185.67</c:v>
                </c:pt>
                <c:pt idx="1">
                  <c:v>357.78</c:v>
                </c:pt>
                <c:pt idx="2">
                  <c:v>538.8</c:v>
                </c:pt>
                <c:pt idx="3">
                  <c:v>698.04</c:v>
                </c:pt>
                <c:pt idx="4">
                  <c:v>824.5</c:v>
                </c:pt>
                <c:pt idx="5">
                  <c:v>928.3199999999994</c:v>
                </c:pt>
                <c:pt idx="6">
                  <c:v>1005.55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0-4305-B6EA-A2DA1E6B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3103832"/>
        <c:axId val="-2023524264"/>
      </c:barChart>
      <c:catAx>
        <c:axId val="-2023103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676238999537"/>
              <c:y val="0.84889112361669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524264"/>
        <c:crosses val="autoZero"/>
        <c:auto val="1"/>
        <c:lblAlgn val="ctr"/>
        <c:lblOffset val="100"/>
        <c:noMultiLvlLbl val="0"/>
      </c:catAx>
      <c:valAx>
        <c:axId val="-2023524264"/>
        <c:scaling>
          <c:orientation val="minMax"/>
          <c:max val="1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Aggregate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Throughput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9607843137255"/>
              <c:y val="0.17788382159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103832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167747413926"/>
          <c:y val="0.0563667867885114"/>
          <c:w val="0.561899825021873"/>
          <c:h val="0.084077019222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v>Contention Level</c:v>
          </c:tx>
          <c:spPr>
            <a:solidFill>
              <a:schemeClr val="tx1">
                <a:alpha val="23000"/>
              </a:schemeClr>
            </a:solidFill>
            <a:ln>
              <a:noFill/>
            </a:ln>
            <a:effectLst/>
          </c:spPr>
          <c:invertIfNegative val="0"/>
          <c:cat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'[cat%20DCC16%20COLOR%20graph.xlsx]a9CvT8_WO_RW'!$AA$2:$AA$8</c:f>
              <c:numCache>
                <c:formatCode>General</c:formatCode>
                <c:ptCount val="7"/>
                <c:pt idx="0">
                  <c:v>0.0</c:v>
                </c:pt>
                <c:pt idx="1">
                  <c:v>0.146344444444425</c:v>
                </c:pt>
                <c:pt idx="2">
                  <c:v>0.225985185185178</c:v>
                </c:pt>
                <c:pt idx="3">
                  <c:v>0.277430555555558</c:v>
                </c:pt>
                <c:pt idx="4">
                  <c:v>0.313280000000004</c:v>
                </c:pt>
                <c:pt idx="5">
                  <c:v>0.343675925925919</c:v>
                </c:pt>
                <c:pt idx="6">
                  <c:v>0.368773015873011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271320"/>
        <c:axId val="-2127269560"/>
      </c:barChart>
      <c:scatterChart>
        <c:scatterStyle val="smoothMarker"/>
        <c:varyColors val="0"/>
        <c:ser>
          <c:idx val="0"/>
          <c:order val="0"/>
          <c:tx>
            <c:strRef>
              <c:f>'[cat%20DCC16%20COLOR%20graph.xlsx]a9CvT8_WO_RW'!$S$1</c:f>
              <c:strCache>
                <c:ptCount val="1"/>
                <c:pt idx="0">
                  <c:v>Abort Rate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'[cat%20DCC16%20COLOR%20graph.xlsx]a9CvT8_WO_RW'!$S$2:$S$8</c:f>
              <c:numCache>
                <c:formatCode>General</c:formatCode>
                <c:ptCount val="7"/>
                <c:pt idx="0">
                  <c:v>0.0</c:v>
                </c:pt>
                <c:pt idx="1">
                  <c:v>0.106</c:v>
                </c:pt>
                <c:pt idx="2">
                  <c:v>0.203</c:v>
                </c:pt>
                <c:pt idx="3">
                  <c:v>0.258</c:v>
                </c:pt>
                <c:pt idx="4">
                  <c:v>0.3131</c:v>
                </c:pt>
                <c:pt idx="5">
                  <c:v>0.3666</c:v>
                </c:pt>
                <c:pt idx="6">
                  <c:v>0.4043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EB-4D19-886D-75D0EE4DF66B}"/>
            </c:ext>
          </c:extLst>
        </c:ser>
        <c:ser>
          <c:idx val="1"/>
          <c:order val="1"/>
          <c:tx>
            <c:strRef>
              <c:f>'[cat%20DCC16%20COLOR%20graph.xlsx]a9CvT8_WO_RW'!$T$1</c:f>
              <c:strCache>
                <c:ptCount val="1"/>
                <c:pt idx="0">
                  <c:v>Abort Rate (W, Y)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'[cat%20DCC16%20COLOR%20graph.xlsx]a9CvT8_WO_RW'!$T$2:$T$8</c:f>
              <c:numCache>
                <c:formatCode>General</c:formatCode>
                <c:ptCount val="7"/>
                <c:pt idx="0">
                  <c:v>0.0</c:v>
                </c:pt>
                <c:pt idx="1">
                  <c:v>0.26</c:v>
                </c:pt>
                <c:pt idx="2">
                  <c:v>0.38</c:v>
                </c:pt>
                <c:pt idx="3">
                  <c:v>0.46</c:v>
                </c:pt>
                <c:pt idx="4">
                  <c:v>0.52</c:v>
                </c:pt>
                <c:pt idx="5">
                  <c:v>0.57</c:v>
                </c:pt>
                <c:pt idx="6">
                  <c:v>0.61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3EB-4D19-886D-75D0EE4DF66B}"/>
            </c:ext>
          </c:extLst>
        </c:ser>
        <c:ser>
          <c:idx val="2"/>
          <c:order val="2"/>
          <c:tx>
            <c:strRef>
              <c:f>'[cat%20DCC16%20COLOR%20graph.xlsx]a9CvT8_WO_RW'!$U$1</c:f>
              <c:strCache>
                <c:ptCount val="1"/>
                <c:pt idx="0">
                  <c:v>Abort Rate (W, 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'[cat%20DCC16%20COLOR%20graph.xlsx]a9CvT8_WO_RW'!$U$2:$U$8</c:f>
              <c:numCache>
                <c:formatCode>General</c:formatCode>
                <c:ptCount val="7"/>
                <c:pt idx="0">
                  <c:v>0.0</c:v>
                </c:pt>
                <c:pt idx="1">
                  <c:v>0.0244</c:v>
                </c:pt>
                <c:pt idx="2">
                  <c:v>0.0712</c:v>
                </c:pt>
                <c:pt idx="3">
                  <c:v>0.1304</c:v>
                </c:pt>
                <c:pt idx="4">
                  <c:v>0.1948</c:v>
                </c:pt>
                <c:pt idx="5">
                  <c:v>0.2238</c:v>
                </c:pt>
                <c:pt idx="6">
                  <c:v>0.3076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3EB-4D19-886D-75D0EE4DF66B}"/>
            </c:ext>
          </c:extLst>
        </c:ser>
        <c:ser>
          <c:idx val="3"/>
          <c:order val="3"/>
          <c:tx>
            <c:strRef>
              <c:f>'[cat%20DCC16%20COLOR%20graph.xlsx]a9CvT8_WO_RW'!$V$1</c:f>
              <c:strCache>
                <c:ptCount val="1"/>
                <c:pt idx="0">
                  <c:v>Abort Rate (W, M)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'[cat%20DCC16%20COLOR%20graph.xlsx]a9CvT8_WO_RW'!$V$2:$V$8</c:f>
              <c:numCache>
                <c:formatCode>General</c:formatCode>
                <c:ptCount val="7"/>
                <c:pt idx="0">
                  <c:v>0.0</c:v>
                </c:pt>
                <c:pt idx="1">
                  <c:v>0.1231</c:v>
                </c:pt>
                <c:pt idx="2">
                  <c:v>0.2629</c:v>
                </c:pt>
                <c:pt idx="3">
                  <c:v>0.4161</c:v>
                </c:pt>
                <c:pt idx="4">
                  <c:v>0.4995</c:v>
                </c:pt>
                <c:pt idx="5">
                  <c:v>0.583</c:v>
                </c:pt>
                <c:pt idx="6">
                  <c:v>0.6468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3EB-4D19-886D-75D0EE4DF66B}"/>
            </c:ext>
          </c:extLst>
        </c:ser>
        <c:ser>
          <c:idx val="4"/>
          <c:order val="4"/>
          <c:tx>
            <c:strRef>
              <c:f>'[cat%20DCC16%20COLOR%20graph.xlsx]a9CvT8_WO_RW'!$W$1</c:f>
              <c:strCache>
                <c:ptCount val="1"/>
                <c:pt idx="0">
                  <c:v>Normalized Avg TPS (WR, Y)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'[cat%20DCC16%20COLOR%20graph.xlsx]a9CvT8_WO_RW'!$W$2:$W$8</c:f>
              <c:numCache>
                <c:formatCode>General</c:formatCode>
                <c:ptCount val="7"/>
                <c:pt idx="0">
                  <c:v>1.0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  <c:pt idx="4">
                  <c:v>0.88</c:v>
                </c:pt>
                <c:pt idx="5">
                  <c:v>0.83</c:v>
                </c:pt>
                <c:pt idx="6">
                  <c:v>0.77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3EB-4D19-886D-75D0EE4DF66B}"/>
            </c:ext>
          </c:extLst>
        </c:ser>
        <c:ser>
          <c:idx val="5"/>
          <c:order val="5"/>
          <c:tx>
            <c:v>Normalized Avg TPS (W, Y)</c:v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'[cat%20DCC16%20COLOR%20graph.xlsx]a9CvT8_WO_RW'!$X$2:$X$8</c:f>
              <c:numCache>
                <c:formatCode>General</c:formatCode>
                <c:ptCount val="7"/>
                <c:pt idx="0">
                  <c:v>1.0</c:v>
                </c:pt>
                <c:pt idx="1">
                  <c:v>0.87</c:v>
                </c:pt>
                <c:pt idx="2">
                  <c:v>0.81</c:v>
                </c:pt>
                <c:pt idx="3">
                  <c:v>0.73</c:v>
                </c:pt>
                <c:pt idx="4">
                  <c:v>0.67</c:v>
                </c:pt>
                <c:pt idx="5">
                  <c:v>0.6</c:v>
                </c:pt>
                <c:pt idx="6">
                  <c:v>0.55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3EB-4D19-886D-75D0EE4DF66B}"/>
            </c:ext>
          </c:extLst>
        </c:ser>
        <c:ser>
          <c:idx val="6"/>
          <c:order val="6"/>
          <c:tx>
            <c:v>Normalized Avg TPS (W, A)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'[cat%20DCC16%20COLOR%20graph.xlsx]a9CvT8_WO_RW'!$Y$2:$Y$8</c:f>
              <c:numCache>
                <c:formatCode>General</c:formatCode>
                <c:ptCount val="7"/>
                <c:pt idx="0">
                  <c:v>1.0</c:v>
                </c:pt>
                <c:pt idx="1">
                  <c:v>0.86</c:v>
                </c:pt>
                <c:pt idx="2">
                  <c:v>0.72</c:v>
                </c:pt>
                <c:pt idx="3">
                  <c:v>0.59</c:v>
                </c:pt>
                <c:pt idx="4">
                  <c:v>0.47</c:v>
                </c:pt>
                <c:pt idx="5">
                  <c:v>0.39</c:v>
                </c:pt>
                <c:pt idx="6">
                  <c:v>0.33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3EB-4D19-886D-75D0EE4DF66B}"/>
            </c:ext>
          </c:extLst>
        </c:ser>
        <c:ser>
          <c:idx val="7"/>
          <c:order val="7"/>
          <c:tx>
            <c:v>Normalized Avg TPS (W, M)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'[cat%20DCC16%20COLOR%20graph.xlsx]a9CvT8_WO_RW'!$R$2:$R$8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'[cat%20DCC16%20COLOR%20graph.xlsx]a9CvT8_WO_RW'!$Z$2:$Z$8</c:f>
              <c:numCache>
                <c:formatCode>General</c:formatCode>
                <c:ptCount val="7"/>
                <c:pt idx="0">
                  <c:v>1.0</c:v>
                </c:pt>
                <c:pt idx="1">
                  <c:v>0.61</c:v>
                </c:pt>
                <c:pt idx="2">
                  <c:v>0.41</c:v>
                </c:pt>
                <c:pt idx="3">
                  <c:v>0.3</c:v>
                </c:pt>
                <c:pt idx="4">
                  <c:v>0.29</c:v>
                </c:pt>
                <c:pt idx="5">
                  <c:v>0.26</c:v>
                </c:pt>
                <c:pt idx="6">
                  <c:v>0.24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13EB-4D19-886D-75D0EE4DF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271320"/>
        <c:axId val="-2127269560"/>
      </c:scatterChart>
      <c:catAx>
        <c:axId val="-212727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Clients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269560"/>
        <c:crosses val="autoZero"/>
        <c:auto val="1"/>
        <c:lblAlgn val="ctr"/>
        <c:lblOffset val="100"/>
        <c:tickMarkSkip val="1"/>
        <c:noMultiLvlLbl val="0"/>
      </c:catAx>
      <c:valAx>
        <c:axId val="-212726956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2713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8166540077969"/>
          <c:y val="0.0426615192387345"/>
          <c:w val="0.930783099626359"/>
          <c:h val="0.28204402152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71B19C2-400F-419C-B1D8-01EA8B64DBA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1974248-FE7E-4E62-B88F-8D437E4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onomy.com/sql-vs-nosql-vs-newsql-finding-the-right-solution/" TargetMode="External"/><Relationship Id="rId4" Type="http://schemas.openxmlformats.org/officeDocument/2006/relationships/hyperlink" Target="https://brooker.co.za/blog/2014/07/16/pacelc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onomy.com/sql-vs-nosql-vs-newsql-finding-the-right-solution/" TargetMode="External"/><Relationship Id="rId4" Type="http://schemas.openxmlformats.org/officeDocument/2006/relationships/hyperlink" Target="https://brooker.co.za/blog/2014/07/16/pacelc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7912" cy="3463925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2012 Brewer clarified some of his positions, including why the often-used "two out of three" concept can be misleading or misapplied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2012 Brewer clarified some of his positions, including why the often-used "two out of three" concept can be misleading or misapplied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there are non zero contention in the system,</a:t>
            </a:r>
            <a:r>
              <a:rPr lang="en-US" baseline="0" dirty="0"/>
              <a:t> the abort rate grows as the square of the throughput and thus the abort rate can not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http://dataconomy.com/sql-vs-nosql-vs-newsql-finding-the-right-solution/</a:t>
            </a:r>
            <a:endParaRPr lang="en-US" dirty="0"/>
          </a:p>
          <a:p>
            <a:r>
              <a:rPr lang="en-US" dirty="0"/>
              <a:t>PACELC : </a:t>
            </a:r>
            <a:r>
              <a:rPr lang="en-US" dirty="0">
                <a:hlinkClick r:id="rId4"/>
              </a:rPr>
              <a:t>https://brooker.co.za/blog/2014/07/16/pacelc.html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http://dataconomy.com/sql-vs-nosql-vs-newsql-finding-the-right-solution/</a:t>
            </a:r>
            <a:endParaRPr lang="en-US" dirty="0"/>
          </a:p>
          <a:p>
            <a:r>
              <a:rPr lang="en-US" dirty="0"/>
              <a:t>PACELC : </a:t>
            </a:r>
            <a:r>
              <a:rPr lang="en-US" dirty="0">
                <a:hlinkClick r:id="rId4"/>
              </a:rPr>
              <a:t>https://brooker.co.za/blog/2014/07/16/pacelc.html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there are non zero contention in the system,</a:t>
            </a:r>
            <a:r>
              <a:rPr lang="en-US" baseline="0" dirty="0"/>
              <a:t> the abort rate grows as the square of the throughput and thus the abort rate can not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248-FE7E-4E62-B88F-8D437E4922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D570-8C05-4CB2-90E2-500E087B1EE0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48B1-4A0F-4AFA-AD36-565861D3EDCF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D868-C131-4002-883A-D767DF32E4B9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E5EE-895F-4E51-B3AB-79EB3A58A03E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5C86-BB49-4AF2-BA58-BFB12108F1B1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E1-788A-4910-9FBE-9ADF0CAF80D0}" type="datetime1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940A-0F06-4359-B23E-0731FEAE80B5}" type="datetime1">
              <a:rPr lang="en-US" smtClean="0"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2DC-F368-49F1-B0CF-05717631226E}" type="datetime1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BD9D-DDB0-4C6D-853D-96FDE691FE3A}" type="datetime1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3E4C-78C6-4696-90AB-7DE055D94C06}" type="datetime1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0CF7-0DA1-4A93-949B-9BBC4154C6DF}" type="datetime1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69C3-BF53-49E2-A9E9-B645B43ABEC1}" type="datetime1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C8FA-0B96-446A-AA33-F91AE467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Relationship Id="rId3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72774" y="609600"/>
            <a:ext cx="10363200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4096" tIns="62047" rIns="124096" bIns="62047" anchor="ctr"/>
          <a:lstStyle/>
          <a:p>
            <a:pPr lvl="0" algn="ctr">
              <a:lnSpc>
                <a:spcPct val="120000"/>
              </a:lnSpc>
              <a:defRPr sz="1800"/>
            </a:pPr>
            <a:r>
              <a:rPr lang="en-US" sz="8000" dirty="0" smtClean="0">
                <a:solidFill>
                  <a:srgbClr val="3366FF"/>
                </a:solidFill>
              </a:rPr>
              <a:t>The CAT Theorem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3631" y="4038600"/>
            <a:ext cx="98024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096" tIns="62047" rIns="124096" bIns="62047"/>
          <a:lstStyle/>
          <a:p>
            <a:pPr algn="ctr">
              <a:spcBef>
                <a:spcPct val="20000"/>
              </a:spcBef>
            </a:pPr>
            <a:r>
              <a:rPr lang="en-US" sz="3700" dirty="0" err="1" smtClean="0"/>
              <a:t>Shegufta</a:t>
            </a:r>
            <a:r>
              <a:rPr lang="en-US" sz="3700" dirty="0" smtClean="0"/>
              <a:t> </a:t>
            </a:r>
            <a:r>
              <a:rPr lang="en-US" sz="3700" dirty="0" err="1" smtClean="0"/>
              <a:t>Ahsan</a:t>
            </a:r>
            <a:r>
              <a:rPr lang="en-US" sz="3700" dirty="0" smtClean="0"/>
              <a:t>,</a:t>
            </a:r>
            <a:r>
              <a:rPr lang="en-US" sz="3700" i="1" dirty="0" smtClean="0"/>
              <a:t> </a:t>
            </a:r>
            <a:r>
              <a:rPr lang="en-US" sz="3700" u="sng" dirty="0" smtClean="0">
                <a:solidFill>
                  <a:srgbClr val="FF6600"/>
                </a:solidFill>
              </a:rPr>
              <a:t>Indranil Gupta</a:t>
            </a:r>
          </a:p>
          <a:p>
            <a:pPr algn="ctr">
              <a:spcBef>
                <a:spcPct val="20000"/>
              </a:spcBef>
            </a:pPr>
            <a:r>
              <a:rPr lang="en-US" sz="3700" b="1" dirty="0" smtClean="0">
                <a:solidFill>
                  <a:srgbClr val="17375E"/>
                </a:solidFill>
              </a:rPr>
              <a:t>Department of Computer Science</a:t>
            </a:r>
          </a:p>
          <a:p>
            <a:pPr algn="ctr">
              <a:spcBef>
                <a:spcPct val="20000"/>
              </a:spcBef>
            </a:pPr>
            <a:r>
              <a:rPr lang="en-US" sz="3700" b="1" dirty="0" smtClean="0">
                <a:solidFill>
                  <a:srgbClr val="17375E"/>
                </a:solidFill>
              </a:rPr>
              <a:t>University of Illinois at Urbana-Champaign</a:t>
            </a:r>
            <a:endParaRPr lang="en-US" sz="3700" b="1" dirty="0">
              <a:solidFill>
                <a:srgbClr val="17375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11911-0372-6942-A66F-79FD5E566A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09910" y="6394630"/>
            <a:ext cx="30048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DPRG: http://</a:t>
            </a:r>
            <a:r>
              <a:rPr lang="en-US" dirty="0" err="1" smtClean="0"/>
              <a:t>dprg.cs.uiuc.edu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8515"/>
            <a:ext cx="10515600" cy="3108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transactional database can support arbitrarily high levels of contention while yielding both a zero abort rate as well as </a:t>
            </a:r>
            <a:r>
              <a:rPr lang="en-US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throughput.</a:t>
            </a:r>
          </a:p>
          <a:p>
            <a:pPr marL="0" indent="0">
              <a:buNone/>
            </a:pPr>
            <a:endParaRPr lang="en-US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(Or: Can’t get all 3 of C, A, T)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(CAT theorem does not replace, but sits alongside CAP theorem)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Some Simple CAT Scenarios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Scenario-I (C and A): </a:t>
            </a:r>
            <a:r>
              <a:rPr lang="en-US" dirty="0"/>
              <a:t>Executing one transaction at a time (zero contention)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zero </a:t>
            </a:r>
            <a:r>
              <a:rPr lang="en-US" dirty="0"/>
              <a:t>A</a:t>
            </a:r>
            <a:r>
              <a:rPr lang="en-US" dirty="0" smtClean="0"/>
              <a:t>bort rate, </a:t>
            </a:r>
            <a:r>
              <a:rPr lang="en-US" dirty="0"/>
              <a:t>but </a:t>
            </a:r>
            <a:r>
              <a:rPr lang="en-US" dirty="0" smtClean="0"/>
              <a:t>low Throughput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Scenario-II (C and T): </a:t>
            </a:r>
            <a:r>
              <a:rPr lang="en-US" dirty="0"/>
              <a:t>Executing all </a:t>
            </a:r>
            <a:r>
              <a:rPr lang="en-US" dirty="0" smtClean="0"/>
              <a:t>transactions </a:t>
            </a:r>
            <a:r>
              <a:rPr lang="en-US" dirty="0"/>
              <a:t>concurrently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high Throughput, </a:t>
            </a:r>
            <a:r>
              <a:rPr lang="en-US" dirty="0"/>
              <a:t>but </a:t>
            </a:r>
            <a:r>
              <a:rPr lang="en-US" dirty="0" smtClean="0"/>
              <a:t>increases </a:t>
            </a:r>
            <a:r>
              <a:rPr lang="en-US" dirty="0"/>
              <a:t>the Abort </a:t>
            </a:r>
            <a:r>
              <a:rPr lang="en-US" dirty="0" smtClean="0"/>
              <a:t>rate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Scenario-III (A and T): </a:t>
            </a:r>
            <a:r>
              <a:rPr lang="en-US" dirty="0" smtClean="0"/>
              <a:t>Immutable database/Read-only transactions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both high Throughput and zero Abort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44456" y="0"/>
            <a:ext cx="164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b="1" dirty="0">
                <a:solidFill>
                  <a:srgbClr val="00B050"/>
                </a:solidFill>
              </a:rPr>
              <a:t>T – Throughput</a:t>
            </a:r>
          </a:p>
        </p:txBody>
      </p:sp>
    </p:spTree>
    <p:extLst>
      <p:ext uri="{BB962C8B-B14F-4D97-AF65-F5344CB8AC3E}">
        <p14:creationId xmlns:p14="http://schemas.microsoft.com/office/powerpoint/2010/main" val="25632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CAT Theorem “Proof” [Gray et al 96]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there is </a:t>
            </a:r>
            <a:r>
              <a:rPr lang="en-US" dirty="0"/>
              <a:t>contention across </a:t>
            </a:r>
            <a:r>
              <a:rPr lang="en-US" dirty="0" smtClean="0"/>
              <a:t>transactions, </a:t>
            </a:r>
            <a:r>
              <a:rPr lang="en-US" dirty="0"/>
              <a:t>the </a:t>
            </a:r>
            <a:r>
              <a:rPr lang="en-US" dirty="0" smtClean="0"/>
              <a:t>abort rate increases at </a:t>
            </a:r>
            <a:r>
              <a:rPr lang="en-US" dirty="0"/>
              <a:t>least </a:t>
            </a:r>
            <a:r>
              <a:rPr lang="en-US" dirty="0" smtClean="0"/>
              <a:t>as</a:t>
            </a:r>
            <a:endParaRPr lang="en-US" dirty="0"/>
          </a:p>
          <a:p>
            <a:pPr lvl="1"/>
            <a:r>
              <a:rPr lang="en-US" dirty="0" smtClean="0"/>
              <a:t>Square </a:t>
            </a:r>
            <a:r>
              <a:rPr lang="en-US" dirty="0"/>
              <a:t>of the throughput of the system</a:t>
            </a:r>
          </a:p>
          <a:p>
            <a:pPr lvl="1"/>
            <a:r>
              <a:rPr lang="en-US" dirty="0" smtClean="0"/>
              <a:t>Third to fifth </a:t>
            </a:r>
            <a:r>
              <a:rPr lang="en-US" dirty="0"/>
              <a:t>power of </a:t>
            </a:r>
            <a:r>
              <a:rPr lang="en-US" dirty="0" smtClean="0"/>
              <a:t>transaction size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44456" y="0"/>
            <a:ext cx="164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b="1" dirty="0">
                <a:solidFill>
                  <a:srgbClr val="00B050"/>
                </a:solidFill>
              </a:rPr>
              <a:t>T – Throughput</a:t>
            </a:r>
          </a:p>
        </p:txBody>
      </p:sp>
    </p:spTree>
    <p:extLst>
      <p:ext uri="{BB962C8B-B14F-4D97-AF65-F5344CB8AC3E}">
        <p14:creationId xmlns:p14="http://schemas.microsoft.com/office/powerpoint/2010/main" val="214796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95" y="2312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</a:rPr>
              <a:t>Measurements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8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Measuring Contention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“</a:t>
            </a:r>
            <a:r>
              <a:rPr lang="en-US" dirty="0"/>
              <a:t>Contention Level” </a:t>
            </a:r>
            <a:r>
              <a:rPr lang="en-US" dirty="0" smtClean="0"/>
              <a:t>metric</a:t>
            </a:r>
            <a:endParaRPr lang="en-US" dirty="0"/>
          </a:p>
          <a:p>
            <a:r>
              <a:rPr lang="en-US" dirty="0" smtClean="0"/>
              <a:t>For a set of concurrent transactions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Common Objects </a:t>
            </a:r>
            <a:r>
              <a:rPr lang="en-US" dirty="0"/>
              <a:t>are those objects that are accessed by </a:t>
            </a:r>
            <a:r>
              <a:rPr lang="en-US" u="sng" dirty="0"/>
              <a:t>at least</a:t>
            </a:r>
            <a:r>
              <a:rPr lang="en-US" dirty="0"/>
              <a:t> 2 </a:t>
            </a:r>
            <a:r>
              <a:rPr lang="en-US" dirty="0" smtClean="0"/>
              <a:t>transactions </a:t>
            </a:r>
            <a:r>
              <a:rPr lang="en-US" dirty="0"/>
              <a:t>in a set of concurrent transaction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Contention Level </a:t>
            </a:r>
            <a:r>
              <a:rPr lang="en-US" dirty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(total accesses </a:t>
            </a:r>
            <a:r>
              <a:rPr lang="en-US" dirty="0"/>
              <a:t>to </a:t>
            </a:r>
            <a:r>
              <a:rPr lang="en-US" dirty="0" smtClean="0"/>
              <a:t>common </a:t>
            </a:r>
            <a:r>
              <a:rPr lang="en-US" dirty="0"/>
              <a:t>objects) / (total number of </a:t>
            </a:r>
            <a:r>
              <a:rPr lang="en-US" dirty="0" smtClean="0"/>
              <a:t>accesses)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Lies in [</a:t>
            </a:r>
            <a:r>
              <a:rPr lang="en-US" dirty="0"/>
              <a:t>0,1]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</p:spTree>
    <p:extLst>
      <p:ext uri="{BB962C8B-B14F-4D97-AF65-F5344CB8AC3E}">
        <p14:creationId xmlns:p14="http://schemas.microsoft.com/office/powerpoint/2010/main" val="412902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Measuring Contention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Three concurrent transactions:</a:t>
            </a:r>
          </a:p>
          <a:p>
            <a:pPr lvl="1"/>
            <a:r>
              <a:rPr lang="en-US" dirty="0"/>
              <a:t>T1 = {obj1, </a:t>
            </a:r>
            <a:r>
              <a:rPr lang="en-US" dirty="0">
                <a:solidFill>
                  <a:srgbClr val="0000FF"/>
                </a:solidFill>
              </a:rPr>
              <a:t>obj2</a:t>
            </a:r>
            <a:r>
              <a:rPr lang="en-US" dirty="0"/>
              <a:t>, obj3}</a:t>
            </a:r>
          </a:p>
          <a:p>
            <a:pPr lvl="1"/>
            <a:r>
              <a:rPr lang="en-US" dirty="0"/>
              <a:t>T2 = {obj4, </a:t>
            </a:r>
            <a:r>
              <a:rPr lang="en-US" dirty="0">
                <a:solidFill>
                  <a:srgbClr val="0000FF"/>
                </a:solidFill>
              </a:rPr>
              <a:t>obj2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obj5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T3 = {</a:t>
            </a:r>
            <a:r>
              <a:rPr lang="en-US" dirty="0">
                <a:solidFill>
                  <a:srgbClr val="00B050"/>
                </a:solidFill>
              </a:rPr>
              <a:t>obj5</a:t>
            </a:r>
            <a:r>
              <a:rPr lang="en-US" dirty="0"/>
              <a:t>, obj6, obj7}</a:t>
            </a:r>
          </a:p>
          <a:p>
            <a:pPr lvl="1"/>
            <a:endParaRPr lang="en-US" dirty="0"/>
          </a:p>
          <a:p>
            <a:r>
              <a:rPr lang="en-US" dirty="0"/>
              <a:t>Total number of </a:t>
            </a:r>
            <a:r>
              <a:rPr lang="en-US" dirty="0" smtClean="0"/>
              <a:t>common object accesses: </a:t>
            </a:r>
            <a:r>
              <a:rPr lang="en-US" dirty="0"/>
              <a:t>4</a:t>
            </a:r>
          </a:p>
          <a:p>
            <a:r>
              <a:rPr lang="en-US" dirty="0"/>
              <a:t>Total number of objects </a:t>
            </a:r>
            <a:r>
              <a:rPr lang="en-US" dirty="0" smtClean="0"/>
              <a:t>accessed: </a:t>
            </a:r>
            <a:r>
              <a:rPr lang="en-US" dirty="0"/>
              <a:t>9</a:t>
            </a:r>
          </a:p>
          <a:p>
            <a:r>
              <a:rPr lang="en-US" dirty="0"/>
              <a:t>Contention Level = 4/9 = 0.44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</p:spTree>
    <p:extLst>
      <p:ext uri="{BB962C8B-B14F-4D97-AF65-F5344CB8AC3E}">
        <p14:creationId xmlns:p14="http://schemas.microsoft.com/office/powerpoint/2010/main" val="22556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Contention Level </a:t>
            </a:r>
            <a:r>
              <a:rPr lang="en-US" dirty="0" smtClean="0">
                <a:solidFill>
                  <a:srgbClr val="0000FF"/>
                </a:solidFill>
              </a:rPr>
              <a:t>Vs.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95" y="5147652"/>
            <a:ext cx="5575239" cy="1462698"/>
          </a:xfrm>
        </p:spPr>
        <p:txBody>
          <a:bodyPr/>
          <a:lstStyle/>
          <a:p>
            <a:r>
              <a:rPr lang="en-US" dirty="0" smtClean="0"/>
              <a:t>Vs. Real abort probability (based on serial equivalence rules)</a:t>
            </a:r>
          </a:p>
          <a:p>
            <a:pPr lvl="1"/>
            <a:r>
              <a:rPr lang="en-US" dirty="0" smtClean="0"/>
              <a:t>Not exact, but parallel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3266" y="768808"/>
            <a:ext cx="11334448" cy="4008810"/>
            <a:chOff x="990600" y="889759"/>
            <a:chExt cx="11334448" cy="400881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20" y="3411356"/>
              <a:ext cx="5353797" cy="81926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738" y="889759"/>
              <a:ext cx="5242310" cy="2907968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990600" y="1978024"/>
              <a:ext cx="5575239" cy="29205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Vs. Jim </a:t>
              </a:r>
              <a:r>
                <a:rPr lang="en-US" dirty="0"/>
                <a:t>Gray’s contention metric (</a:t>
              </a:r>
              <a:r>
                <a:rPr lang="en-US" sz="1800" dirty="0"/>
                <a:t>Equation 1, works for Uniform Distribution only</a:t>
              </a:r>
              <a:r>
                <a:rPr lang="en-US" dirty="0" smtClean="0"/>
                <a:t>)</a:t>
              </a:r>
            </a:p>
            <a:p>
              <a:pPr lvl="1"/>
              <a:endParaRPr lang="en-US" dirty="0"/>
            </a:p>
            <a:p>
              <a:pPr lvl="1"/>
              <a:endParaRPr lang="en-US" dirty="0" smtClean="0"/>
            </a:p>
            <a:p>
              <a:pPr lvl="1"/>
              <a:endParaRPr lang="en-US" dirty="0"/>
            </a:p>
            <a:p>
              <a:pPr lvl="1"/>
              <a:endParaRPr lang="en-US" dirty="0" smtClean="0"/>
            </a:p>
            <a:p>
              <a:pPr lvl="1"/>
              <a:r>
                <a:rPr lang="en-US" dirty="0" smtClean="0"/>
                <a:t>Overestimates abort rate</a:t>
              </a:r>
              <a:endParaRPr lang="en-US" dirty="0"/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24430"/>
              </p:ext>
            </p:extLst>
          </p:nvPr>
        </p:nvGraphicFramePr>
        <p:xfrm>
          <a:off x="6207126" y="3863974"/>
          <a:ext cx="5984874" cy="26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6216952" y="3168952"/>
            <a:ext cx="5563810" cy="592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Systems Chosen for Validation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224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Yesquel</a:t>
            </a:r>
            <a:r>
              <a:rPr lang="en-US" dirty="0" smtClean="0"/>
              <a:t> [Microsoft Research/</a:t>
            </a:r>
            <a:r>
              <a:rPr lang="en-US" dirty="0" err="1" smtClean="0"/>
              <a:t>VMWare</a:t>
            </a:r>
            <a:r>
              <a:rPr lang="en-US" dirty="0" smtClean="0"/>
              <a:t> SOSP 2015]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Amazon RDS</a:t>
            </a:r>
          </a:p>
          <a:p>
            <a:pPr marL="342900" indent="-342900">
              <a:buAutoNum type="arabicPeriod"/>
            </a:pPr>
            <a:r>
              <a:rPr lang="en-US" dirty="0" smtClean="0"/>
              <a:t>Microsoft SQL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(Fail: Tapir)</a:t>
            </a:r>
          </a:p>
          <a:p>
            <a:pPr marL="342900" indent="-342900">
              <a:buAutoNum type="arabicPeriod"/>
            </a:pPr>
            <a:r>
              <a:rPr lang="en-US" dirty="0" smtClean="0"/>
              <a:t>(Fail: </a:t>
            </a:r>
            <a:r>
              <a:rPr lang="en-US" dirty="0" err="1" smtClean="0"/>
              <a:t>Hyperdex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(Unavailable: Callas)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Experimental </a:t>
            </a:r>
            <a:r>
              <a:rPr lang="en-US" dirty="0" smtClean="0">
                <a:solidFill>
                  <a:srgbClr val="0000FF"/>
                </a:solidFill>
              </a:rPr>
              <a:t>Setup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Yesquel</a:t>
            </a:r>
            <a:r>
              <a:rPr lang="en-US" dirty="0"/>
              <a:t> : All experiments were run on </a:t>
            </a:r>
            <a:r>
              <a:rPr lang="en-US" dirty="0" err="1"/>
              <a:t>EmuLab</a:t>
            </a:r>
            <a:r>
              <a:rPr lang="en-US" dirty="0"/>
              <a:t> cluster (3 servers, up to 7 clients).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wrote a benchmarking tool in C++ (similar to YCSB+T)</a:t>
            </a:r>
          </a:p>
          <a:p>
            <a:endParaRPr lang="en-US" dirty="0"/>
          </a:p>
          <a:p>
            <a:r>
              <a:rPr lang="en-US" dirty="0"/>
              <a:t>MS Azure SQL, Amazon RDS : publicly available APIs were </a:t>
            </a:r>
            <a:r>
              <a:rPr lang="en-US" dirty="0" smtClean="0"/>
              <a:t>used.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wrote the same benchmarking tool (YCSB+T) in C# and Java</a:t>
            </a:r>
          </a:p>
          <a:p>
            <a:endParaRPr lang="en-US" dirty="0"/>
          </a:p>
          <a:p>
            <a:r>
              <a:rPr lang="en-US" dirty="0"/>
              <a:t>Database contained total 1000 keys, total 10K </a:t>
            </a:r>
            <a:r>
              <a:rPr lang="en-US" dirty="0" smtClean="0"/>
              <a:t>transactions</a:t>
            </a:r>
          </a:p>
          <a:p>
            <a:r>
              <a:rPr lang="en-US" dirty="0" smtClean="0"/>
              <a:t>Clients continuously send transactions one at a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4234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η = length of the transaction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η = 4 → { perform transaction on </a:t>
            </a:r>
            <a:r>
              <a:rPr lang="en-US" dirty="0" smtClean="0">
                <a:latin typeface="Calibri" panose="020F0502020204030204" pitchFamily="34" charset="0"/>
              </a:rPr>
              <a:t>keys </a:t>
            </a:r>
            <a:r>
              <a:rPr lang="en-US" dirty="0" err="1">
                <a:latin typeface="Calibri" panose="020F0502020204030204" pitchFamily="34" charset="0"/>
              </a:rPr>
              <a:t>a,b,c,d</a:t>
            </a:r>
            <a:r>
              <a:rPr lang="en-US" dirty="0">
                <a:latin typeface="Calibri" panose="020F0502020204030204" pitchFamily="34" charset="0"/>
              </a:rPr>
              <a:t>}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η = 8 → { perform transaction on </a:t>
            </a:r>
            <a:r>
              <a:rPr lang="en-US" dirty="0" smtClean="0">
                <a:latin typeface="Calibri" panose="020F0502020204030204" pitchFamily="34" charset="0"/>
              </a:rPr>
              <a:t>keys </a:t>
            </a:r>
            <a:r>
              <a:rPr lang="en-US" dirty="0" err="1">
                <a:latin typeface="Calibri" panose="020F0502020204030204" pitchFamily="34" charset="0"/>
              </a:rPr>
              <a:t>a,b,c,d,e,f,g,h</a:t>
            </a:r>
            <a:r>
              <a:rPr lang="en-US" dirty="0">
                <a:latin typeface="Calibri" panose="020F0502020204030204" pitchFamily="34" charset="0"/>
              </a:rPr>
              <a:t>}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α = </a:t>
            </a:r>
            <a:r>
              <a:rPr lang="en-US" dirty="0" err="1">
                <a:latin typeface="Calibri" panose="020F0502020204030204" pitchFamily="34" charset="0"/>
              </a:rPr>
              <a:t>Z</a:t>
            </a:r>
            <a:r>
              <a:rPr lang="en-US" dirty="0" err="1" smtClean="0">
                <a:latin typeface="Calibri" panose="020F0502020204030204" pitchFamily="34" charset="0"/>
              </a:rPr>
              <a:t>ipfian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co-</a:t>
            </a:r>
            <a:r>
              <a:rPr lang="en-US" dirty="0" smtClean="0">
                <a:latin typeface="Calibri" panose="020F0502020204030204" pitchFamily="34" charset="0"/>
              </a:rPr>
              <a:t>efficient. Higher value means some objects more popular.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76683" y="4073057"/>
            <a:ext cx="3356558" cy="2606458"/>
            <a:chOff x="6176683" y="4073057"/>
            <a:chExt cx="3356558" cy="2606458"/>
          </a:xfrm>
        </p:grpSpPr>
        <p:pic>
          <p:nvPicPr>
            <p:cNvPr id="6" name="Content Placeholder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04"/>
            <a:stretch/>
          </p:blipFill>
          <p:spPr>
            <a:xfrm>
              <a:off x="6176683" y="4073057"/>
              <a:ext cx="2690831" cy="21242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87064" y="6033184"/>
              <a:ext cx="30461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α = </a:t>
              </a:r>
              <a:r>
                <a:rPr lang="en-US" b="1" dirty="0">
                  <a:latin typeface="Calibri" panose="020F0502020204030204" pitchFamily="34" charset="0"/>
                </a:rPr>
                <a:t>0.9</a:t>
              </a:r>
              <a:r>
                <a:rPr lang="en-US" dirty="0">
                  <a:latin typeface="Calibri" panose="020F0502020204030204" pitchFamily="34" charset="0"/>
                </a:rPr>
                <a:t>, Total </a:t>
              </a:r>
              <a:r>
                <a:rPr lang="en-US" dirty="0" smtClean="0">
                  <a:latin typeface="Calibri" panose="020F0502020204030204" pitchFamily="34" charset="0"/>
                </a:rPr>
                <a:t>keys </a:t>
              </a:r>
              <a:r>
                <a:rPr lang="en-US" dirty="0">
                  <a:latin typeface="Calibri" panose="020F0502020204030204" pitchFamily="34" charset="0"/>
                </a:rPr>
                <a:t>= 10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Total </a:t>
              </a:r>
              <a:r>
                <a:rPr lang="en-US" dirty="0" smtClean="0">
                  <a:latin typeface="Calibri" panose="020F0502020204030204" pitchFamily="34" charset="0"/>
                </a:rPr>
                <a:t>calls </a:t>
              </a:r>
              <a:r>
                <a:rPr lang="en-US" dirty="0">
                  <a:latin typeface="Calibri" panose="020F0502020204030204" pitchFamily="34" charset="0"/>
                </a:rPr>
                <a:t>= 1000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87157" y="4127720"/>
            <a:ext cx="2999786" cy="2603770"/>
            <a:chOff x="1287157" y="4239859"/>
            <a:chExt cx="2999786" cy="2603770"/>
          </a:xfrm>
        </p:grpSpPr>
        <p:sp>
          <p:nvSpPr>
            <p:cNvPr id="8" name="Rectangle 7"/>
            <p:cNvSpPr/>
            <p:nvPr/>
          </p:nvSpPr>
          <p:spPr>
            <a:xfrm>
              <a:off x="1595071" y="6197298"/>
              <a:ext cx="26918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α = </a:t>
              </a:r>
              <a:r>
                <a:rPr lang="en-US" b="1" dirty="0">
                  <a:latin typeface="Calibri" panose="020F0502020204030204" pitchFamily="34" charset="0"/>
                </a:rPr>
                <a:t>0.1</a:t>
              </a:r>
              <a:r>
                <a:rPr lang="en-US" dirty="0">
                  <a:latin typeface="Calibri" panose="020F0502020204030204" pitchFamily="34" charset="0"/>
                </a:rPr>
                <a:t>, Total </a:t>
              </a:r>
              <a:r>
                <a:rPr lang="en-US" dirty="0" smtClean="0">
                  <a:latin typeface="Calibri" panose="020F0502020204030204" pitchFamily="34" charset="0"/>
                </a:rPr>
                <a:t>keys </a:t>
              </a:r>
              <a:r>
                <a:rPr lang="en-US" dirty="0">
                  <a:latin typeface="Calibri" panose="020F0502020204030204" pitchFamily="34" charset="0"/>
                </a:rPr>
                <a:t>= 10</a:t>
              </a: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Total </a:t>
              </a:r>
              <a:r>
                <a:rPr lang="en-US" dirty="0" smtClean="0">
                  <a:latin typeface="Calibri" panose="020F0502020204030204" pitchFamily="34" charset="0"/>
                </a:rPr>
                <a:t>calls </a:t>
              </a:r>
              <a:r>
                <a:rPr lang="en-US" dirty="0">
                  <a:latin typeface="Calibri" panose="020F0502020204030204" pitchFamily="34" charset="0"/>
                </a:rPr>
                <a:t>= 1000</a:t>
              </a:r>
              <a:endParaRPr lang="en-US" dirty="0"/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157" y="4239859"/>
              <a:ext cx="2689405" cy="2026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03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 new impossibility theorem ``CAT’’ for transaction-based distributed </a:t>
            </a:r>
            <a:r>
              <a:rPr lang="en-US" sz="3600" dirty="0" smtClean="0"/>
              <a:t>databases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b="1" dirty="0"/>
              <a:t>C</a:t>
            </a:r>
            <a:r>
              <a:rPr lang="en-US" sz="3200" dirty="0"/>
              <a:t> – </a:t>
            </a:r>
            <a:r>
              <a:rPr lang="en-US" sz="3200" b="1" dirty="0"/>
              <a:t>C</a:t>
            </a:r>
            <a:r>
              <a:rPr lang="en-US" sz="3200" dirty="0"/>
              <a:t>ontention</a:t>
            </a:r>
          </a:p>
          <a:p>
            <a:pPr lvl="1"/>
            <a:r>
              <a:rPr lang="en-US" sz="3200" b="1" dirty="0"/>
              <a:t>A</a:t>
            </a:r>
            <a:r>
              <a:rPr lang="en-US" sz="3200" dirty="0"/>
              <a:t> – </a:t>
            </a:r>
            <a:r>
              <a:rPr lang="en-US" sz="3200" b="1" dirty="0"/>
              <a:t>A</a:t>
            </a:r>
            <a:r>
              <a:rPr lang="en-US" sz="3200" dirty="0"/>
              <a:t>bort Rate</a:t>
            </a:r>
          </a:p>
          <a:p>
            <a:pPr lvl="1"/>
            <a:r>
              <a:rPr lang="en-US" sz="3200" b="1" dirty="0"/>
              <a:t>T</a:t>
            </a:r>
            <a:r>
              <a:rPr lang="en-US" sz="3200" dirty="0"/>
              <a:t> – </a:t>
            </a:r>
            <a:r>
              <a:rPr lang="en-US" sz="3200" b="1" dirty="0" smtClean="0"/>
              <a:t>T</a:t>
            </a:r>
            <a:r>
              <a:rPr lang="en-US" sz="3200" dirty="0" smtClean="0"/>
              <a:t>hroughput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Experimental Validation with 3 databases</a:t>
            </a:r>
          </a:p>
          <a:p>
            <a:pPr lvl="1"/>
            <a:r>
              <a:rPr lang="en-US" sz="3200" dirty="0" smtClean="0"/>
              <a:t>1 </a:t>
            </a:r>
            <a:r>
              <a:rPr lang="en-US" sz="3200" dirty="0" err="1" smtClean="0"/>
              <a:t>NewSQL</a:t>
            </a:r>
            <a:endParaRPr lang="en-US" sz="3200" dirty="0" smtClean="0"/>
          </a:p>
          <a:p>
            <a:pPr lvl="1"/>
            <a:r>
              <a:rPr lang="en-US" sz="3200" dirty="0" smtClean="0"/>
              <a:t>2 Traditional RDBMs</a:t>
            </a:r>
            <a:endParaRPr lang="en-US" sz="3200" dirty="0"/>
          </a:p>
        </p:txBody>
      </p:sp>
      <p:pic>
        <p:nvPicPr>
          <p:cNvPr id="2050" name="Picture 2" descr="http://exmoorpet.com/wp-content/uploads/2012/08/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07" y="3573342"/>
            <a:ext cx="2001248" cy="32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 =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, A = AWS RDS, M = MS 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437384"/>
              </p:ext>
            </p:extLst>
          </p:nvPr>
        </p:nvGraphicFramePr>
        <p:xfrm>
          <a:off x="6550025" y="2306486"/>
          <a:ext cx="564197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549454"/>
              </p:ext>
            </p:extLst>
          </p:nvPr>
        </p:nvGraphicFramePr>
        <p:xfrm>
          <a:off x="0" y="1764972"/>
          <a:ext cx="6609266" cy="35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468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 =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, A = AWS RDS, M = MS 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173037"/>
              </p:ext>
            </p:extLst>
          </p:nvPr>
        </p:nvGraphicFramePr>
        <p:xfrm>
          <a:off x="6550025" y="2306486"/>
          <a:ext cx="564197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18596"/>
              </p:ext>
            </p:extLst>
          </p:nvPr>
        </p:nvGraphicFramePr>
        <p:xfrm>
          <a:off x="0" y="1764972"/>
          <a:ext cx="6609266" cy="35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3334" y="5975049"/>
            <a:ext cx="28819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Aggregate Throughput Rises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86782" y="6018591"/>
            <a:ext cx="17661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Abort Rate Rises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1563" y="5505753"/>
            <a:ext cx="247011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As Contention Increases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21" idx="1"/>
          </p:cNvCxnSpPr>
          <p:nvPr/>
        </p:nvCxnSpPr>
        <p:spPr>
          <a:xfrm flipH="1">
            <a:off x="3616476" y="5690419"/>
            <a:ext cx="1865087" cy="393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7951673" y="5690419"/>
            <a:ext cx="1168137" cy="272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94000" y="4426857"/>
            <a:ext cx="991810" cy="160866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0111619" y="2878667"/>
            <a:ext cx="169333" cy="303590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77502" y="2685143"/>
            <a:ext cx="3785546" cy="56929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2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 =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, A = AWS RDS, M = MS 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096798"/>
              </p:ext>
            </p:extLst>
          </p:nvPr>
        </p:nvGraphicFramePr>
        <p:xfrm>
          <a:off x="6550025" y="2306486"/>
          <a:ext cx="564197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07294"/>
              </p:ext>
            </p:extLst>
          </p:nvPr>
        </p:nvGraphicFramePr>
        <p:xfrm>
          <a:off x="0" y="1764972"/>
          <a:ext cx="6609266" cy="35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69354" y="5268690"/>
            <a:ext cx="4385748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CA Scenario: </a:t>
            </a:r>
          </a:p>
          <a:p>
            <a:r>
              <a:rPr lang="en-US" b="1" dirty="0" smtClean="0"/>
              <a:t>1 Client only =</a:t>
            </a:r>
          </a:p>
          <a:p>
            <a:r>
              <a:rPr lang="en-US" b="1" dirty="0"/>
              <a:t>	No Contention</a:t>
            </a:r>
          </a:p>
          <a:p>
            <a:r>
              <a:rPr lang="en-US" b="1" dirty="0"/>
              <a:t>	</a:t>
            </a:r>
            <a:r>
              <a:rPr lang="en-US" b="1" dirty="0" smtClean="0"/>
              <a:t>Zero </a:t>
            </a:r>
            <a:r>
              <a:rPr lang="en-US" b="1" dirty="0"/>
              <a:t>A</a:t>
            </a:r>
            <a:r>
              <a:rPr lang="en-US" b="1" dirty="0" smtClean="0"/>
              <a:t>bort rate </a:t>
            </a:r>
          </a:p>
          <a:p>
            <a:r>
              <a:rPr lang="en-US" b="1" dirty="0" smtClean="0"/>
              <a:t>	But Lowest Aggregate Throughput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834572" y="4668764"/>
            <a:ext cx="6470952" cy="15965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716763" y="4088192"/>
            <a:ext cx="2237618" cy="237066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7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 =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, A = AWS RDS, M = MS 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806196"/>
              </p:ext>
            </p:extLst>
          </p:nvPr>
        </p:nvGraphicFramePr>
        <p:xfrm>
          <a:off x="6550025" y="2306486"/>
          <a:ext cx="564197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78833"/>
              </p:ext>
            </p:extLst>
          </p:nvPr>
        </p:nvGraphicFramePr>
        <p:xfrm>
          <a:off x="0" y="1764972"/>
          <a:ext cx="6609266" cy="35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69354" y="5450115"/>
            <a:ext cx="334950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With Rising Contention</a:t>
            </a:r>
          </a:p>
          <a:p>
            <a:r>
              <a:rPr lang="en-US" b="1" dirty="0" smtClean="0"/>
              <a:t>Per-client Throughput </a:t>
            </a:r>
            <a:r>
              <a:rPr lang="en-US" b="1" i="1" dirty="0" smtClean="0"/>
              <a:t>Decreases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584476" y="3797905"/>
            <a:ext cx="4838097" cy="2261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0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 =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, A = AWS RDS, M = MS 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438458"/>
              </p:ext>
            </p:extLst>
          </p:nvPr>
        </p:nvGraphicFramePr>
        <p:xfrm>
          <a:off x="6550025" y="2306486"/>
          <a:ext cx="564197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896835"/>
              </p:ext>
            </p:extLst>
          </p:nvPr>
        </p:nvGraphicFramePr>
        <p:xfrm>
          <a:off x="0" y="1764972"/>
          <a:ext cx="6609266" cy="35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93316" y="5857491"/>
            <a:ext cx="46160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MS SQL &gt; AWS RDS </a:t>
            </a:r>
            <a:r>
              <a:rPr lang="en-US" b="1" dirty="0" smtClean="0"/>
              <a:t>(&gt;? </a:t>
            </a:r>
            <a:r>
              <a:rPr lang="en-US" b="1" dirty="0" err="1" smtClean="0"/>
              <a:t>Yesquel</a:t>
            </a:r>
            <a:r>
              <a:rPr lang="en-US" b="1" dirty="0" smtClean="0"/>
              <a:t>): Surprising(?)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584476" y="3797905"/>
            <a:ext cx="4838097" cy="2261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Zero Contention </a:t>
            </a:r>
            <a:r>
              <a:rPr lang="en-US" dirty="0" smtClean="0">
                <a:solidFill>
                  <a:srgbClr val="0000FF"/>
                </a:solidFill>
              </a:rPr>
              <a:t>(AT Scenario, </a:t>
            </a:r>
            <a:r>
              <a:rPr lang="en-US" dirty="0" err="1" smtClean="0">
                <a:solidFill>
                  <a:srgbClr val="0000FF"/>
                </a:solidFill>
              </a:rPr>
              <a:t>Yesquel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2144230"/>
            <a:ext cx="5286555" cy="3310721"/>
          </a:xfrm>
        </p:spPr>
        <p:txBody>
          <a:bodyPr>
            <a:normAutofit/>
          </a:bodyPr>
          <a:lstStyle/>
          <a:p>
            <a:r>
              <a:rPr lang="en-US" dirty="0" smtClean="0"/>
              <a:t>All Read-only transactions </a:t>
            </a:r>
            <a:r>
              <a:rPr lang="en-US" dirty="0">
                <a:latin typeface="Calibri" panose="020F0502020204030204" pitchFamily="34" charset="0"/>
              </a:rPr>
              <a:t>→</a:t>
            </a:r>
            <a:r>
              <a:rPr lang="en-US" dirty="0"/>
              <a:t> zero </a:t>
            </a:r>
            <a:r>
              <a:rPr lang="en-US" dirty="0" smtClean="0"/>
              <a:t>Abort </a:t>
            </a:r>
            <a:r>
              <a:rPr lang="en-US" dirty="0"/>
              <a:t>rate</a:t>
            </a:r>
          </a:p>
          <a:p>
            <a:r>
              <a:rPr lang="en-US" dirty="0"/>
              <a:t>Increasing  number of clients </a:t>
            </a:r>
            <a:r>
              <a:rPr lang="en-US" dirty="0">
                <a:latin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Throughput rises linearly</a:t>
            </a:r>
          </a:p>
          <a:p>
            <a:r>
              <a:rPr lang="en-US" dirty="0" smtClean="0"/>
              <a:t>When there is no contention, there are no aborts and throughput rises linearly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5" y="2144231"/>
            <a:ext cx="6296904" cy="34580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8666" y="4692952"/>
            <a:ext cx="6773334" cy="95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30836" y="2201333"/>
            <a:ext cx="4124212" cy="116196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4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</a:t>
            </a:r>
            <a:r>
              <a:rPr lang="en-US" dirty="0" smtClean="0">
                <a:solidFill>
                  <a:srgbClr val="0000FF"/>
                </a:solidFill>
              </a:rPr>
              <a:t>Transaction </a:t>
            </a:r>
            <a:r>
              <a:rPr lang="en-US" dirty="0">
                <a:solidFill>
                  <a:srgbClr val="0000FF"/>
                </a:solidFill>
              </a:rPr>
              <a:t>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4" y="1825625"/>
            <a:ext cx="5570283" cy="4351338"/>
          </a:xfrm>
        </p:spPr>
        <p:txBody>
          <a:bodyPr>
            <a:normAutofit/>
          </a:bodyPr>
          <a:lstStyle/>
          <a:p>
            <a:r>
              <a:rPr lang="en-US" dirty="0"/>
              <a:t>Contention can </a:t>
            </a:r>
            <a:r>
              <a:rPr lang="en-US" dirty="0" smtClean="0"/>
              <a:t>also be </a:t>
            </a:r>
            <a:r>
              <a:rPr lang="en-US" dirty="0"/>
              <a:t>increased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/>
              <a:t>Increasing transaction “</a:t>
            </a:r>
            <a:r>
              <a:rPr lang="en-US" dirty="0"/>
              <a:t>overlap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Increasing </a:t>
            </a:r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/>
              <a:t>Coefficient (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</a:rPr>
              <a:t>):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Increases Contention Level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Increases Abort Rate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Decreases Throughput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57944"/>
              </p:ext>
            </p:extLst>
          </p:nvPr>
        </p:nvGraphicFramePr>
        <p:xfrm>
          <a:off x="5982531" y="2064506"/>
          <a:ext cx="5718176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10450286" y="4257524"/>
            <a:ext cx="447524" cy="41849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743924" y="4047066"/>
            <a:ext cx="447524" cy="418496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23086" y="3437466"/>
            <a:ext cx="447524" cy="418496"/>
          </a:xfrm>
          <a:prstGeom prst="ellipse">
            <a:avLst/>
          </a:prstGeom>
          <a:noFill/>
          <a:ln w="28575" cmpd="sng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157428" y="0"/>
            <a:ext cx="9669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660066"/>
                </a:solidFill>
              </a:rPr>
              <a:t>Y = </a:t>
            </a:r>
            <a:r>
              <a:rPr lang="en-US" sz="1100" b="1" dirty="0" err="1" smtClean="0">
                <a:solidFill>
                  <a:srgbClr val="660066"/>
                </a:solidFill>
              </a:rPr>
              <a:t>Yesquel</a:t>
            </a:r>
            <a:endParaRPr lang="en-US" sz="1100" b="1" dirty="0" smtClean="0">
              <a:solidFill>
                <a:srgbClr val="660066"/>
              </a:solidFill>
            </a:endParaRPr>
          </a:p>
          <a:p>
            <a:r>
              <a:rPr lang="en-US" sz="1100" b="1" dirty="0" smtClean="0">
                <a:solidFill>
                  <a:srgbClr val="660066"/>
                </a:solidFill>
              </a:rPr>
              <a:t>A = AWS RDS</a:t>
            </a:r>
          </a:p>
          <a:p>
            <a:r>
              <a:rPr lang="en-US" sz="1100" b="1" dirty="0" smtClean="0">
                <a:solidFill>
                  <a:srgbClr val="660066"/>
                </a:solidFill>
              </a:rPr>
              <a:t>M = MS SQL</a:t>
            </a:r>
            <a:endParaRPr lang="en-US" sz="11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1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Effect of Transaction Length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η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5785" cy="4351338"/>
          </a:xfrm>
        </p:spPr>
        <p:txBody>
          <a:bodyPr/>
          <a:lstStyle/>
          <a:p>
            <a:r>
              <a:rPr lang="en-US" dirty="0"/>
              <a:t>Contention can also be increased by</a:t>
            </a:r>
          </a:p>
          <a:p>
            <a:pPr lvl="1"/>
            <a:r>
              <a:rPr lang="en-US" dirty="0"/>
              <a:t>Increasing transaction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Result – same as before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Increases Contention Level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Increases Abort Rate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Decreases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519967"/>
              </p:ext>
            </p:extLst>
          </p:nvPr>
        </p:nvGraphicFramePr>
        <p:xfrm>
          <a:off x="5878587" y="1951037"/>
          <a:ext cx="5829301" cy="3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7428" y="0"/>
            <a:ext cx="9669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660066"/>
                </a:solidFill>
              </a:rPr>
              <a:t>Y = </a:t>
            </a:r>
            <a:r>
              <a:rPr lang="en-US" sz="1100" b="1" dirty="0" err="1" smtClean="0">
                <a:solidFill>
                  <a:srgbClr val="660066"/>
                </a:solidFill>
              </a:rPr>
              <a:t>Yesquel</a:t>
            </a:r>
            <a:endParaRPr lang="en-US" sz="1100" b="1" dirty="0" smtClean="0">
              <a:solidFill>
                <a:srgbClr val="660066"/>
              </a:solidFill>
            </a:endParaRPr>
          </a:p>
          <a:p>
            <a:r>
              <a:rPr lang="en-US" sz="1100" b="1" dirty="0" smtClean="0">
                <a:solidFill>
                  <a:srgbClr val="660066"/>
                </a:solidFill>
              </a:rPr>
              <a:t>A = AWS RDS</a:t>
            </a:r>
          </a:p>
          <a:p>
            <a:r>
              <a:rPr lang="en-US" sz="1100" b="1" dirty="0" smtClean="0">
                <a:solidFill>
                  <a:srgbClr val="660066"/>
                </a:solidFill>
              </a:rPr>
              <a:t>M = MS SQL</a:t>
            </a:r>
            <a:endParaRPr lang="en-US" sz="11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5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Transactional databases don’t mesh with CAP Theorem</a:t>
            </a:r>
          </a:p>
          <a:p>
            <a:r>
              <a:rPr lang="en-US" dirty="0" smtClean="0"/>
              <a:t>Our new CAT Theorem states new, practical, impossibility</a:t>
            </a:r>
          </a:p>
          <a:p>
            <a:pPr lvl="1"/>
            <a:r>
              <a:rPr lang="en-US" dirty="0" smtClean="0"/>
              <a:t>Cannot support high Contention, and achieve zero Aborts, and high Throughput, all at once.</a:t>
            </a:r>
          </a:p>
          <a:p>
            <a:pPr lvl="1"/>
            <a:r>
              <a:rPr lang="en-US" dirty="0"/>
              <a:t>Inspired by Jim Gray’s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New Contention Level metric</a:t>
            </a:r>
            <a:endParaRPr lang="en-US" dirty="0"/>
          </a:p>
          <a:p>
            <a:r>
              <a:rPr lang="en-US" dirty="0" smtClean="0"/>
              <a:t>Validated with a </a:t>
            </a:r>
            <a:r>
              <a:rPr lang="en-US" dirty="0" err="1" smtClean="0"/>
              <a:t>NewSQL</a:t>
            </a:r>
            <a:r>
              <a:rPr lang="en-US" dirty="0" smtClean="0"/>
              <a:t> System (</a:t>
            </a:r>
            <a:r>
              <a:rPr lang="en-US" dirty="0" err="1" smtClean="0"/>
              <a:t>Yesquel</a:t>
            </a:r>
            <a:r>
              <a:rPr lang="en-US" dirty="0" smtClean="0"/>
              <a:t>) and 2 traditional RDBMSs (AWS RDS, MS SQL)</a:t>
            </a:r>
          </a:p>
          <a:p>
            <a:r>
              <a:rPr lang="en-US" dirty="0" smtClean="0"/>
              <a:t>Further Directions:</a:t>
            </a:r>
            <a:endParaRPr lang="en-US" dirty="0"/>
          </a:p>
          <a:p>
            <a:pPr lvl="1"/>
            <a:r>
              <a:rPr lang="en-US" dirty="0" smtClean="0"/>
              <a:t>CAP</a:t>
            </a:r>
            <a:r>
              <a:rPr lang="en-US" dirty="0"/>
              <a:t>-like variants for transactional systems</a:t>
            </a:r>
          </a:p>
          <a:p>
            <a:pPr lvl="1"/>
            <a:r>
              <a:rPr lang="en-US" dirty="0" smtClean="0"/>
              <a:t>Interplay of CAP and CAT theorems</a:t>
            </a:r>
          </a:p>
          <a:p>
            <a:pPr lvl="1"/>
            <a:r>
              <a:rPr lang="en-US" dirty="0" smtClean="0"/>
              <a:t>CAT applied to transactional shared-memory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9910" y="6394630"/>
            <a:ext cx="30048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DPRG: http://</a:t>
            </a:r>
            <a:r>
              <a:rPr lang="en-US" dirty="0" err="1" smtClean="0"/>
              <a:t>dprg.cs.uiuc.edu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NoSQL database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Cassandra, </a:t>
            </a:r>
            <a:r>
              <a:rPr lang="en-US" dirty="0" err="1" smtClean="0"/>
              <a:t>Riak</a:t>
            </a:r>
            <a:r>
              <a:rPr lang="en-US" dirty="0" smtClean="0"/>
              <a:t>, Dynamo, </a:t>
            </a:r>
            <a:r>
              <a:rPr lang="en-US" dirty="0" err="1" smtClean="0"/>
              <a:t>Voldemort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Basic </a:t>
            </a:r>
            <a:r>
              <a:rPr lang="en-US" dirty="0"/>
              <a:t>CRUD operations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reate, </a:t>
            </a:r>
            <a:r>
              <a:rPr lang="en-US" b="1" dirty="0" smtClean="0"/>
              <a:t>R</a:t>
            </a:r>
            <a:r>
              <a:rPr lang="en-US" dirty="0" smtClean="0"/>
              <a:t>ead, </a:t>
            </a:r>
            <a:r>
              <a:rPr lang="en-US" b="1" dirty="0" smtClean="0"/>
              <a:t>U</a:t>
            </a:r>
            <a:r>
              <a:rPr lang="en-US" dirty="0" smtClean="0"/>
              <a:t>pdate, </a:t>
            </a:r>
            <a:r>
              <a:rPr lang="en-US" b="1" dirty="0" smtClean="0"/>
              <a:t>D</a:t>
            </a:r>
            <a:r>
              <a:rPr lang="en-US" dirty="0" smtClean="0"/>
              <a:t>elete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 latency</a:t>
            </a:r>
          </a:p>
          <a:p>
            <a:endParaRPr lang="en-US" dirty="0"/>
          </a:p>
          <a:p>
            <a:r>
              <a:rPr lang="en-US" dirty="0"/>
              <a:t>High availability</a:t>
            </a:r>
          </a:p>
          <a:p>
            <a:endParaRPr lang="en-US" dirty="0"/>
          </a:p>
          <a:p>
            <a:r>
              <a:rPr lang="en-US" dirty="0"/>
              <a:t>Weak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http://www.katatomic.co.uk/wp-content/uploads/brand-consistency-on-the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7" b="7729"/>
          <a:stretch/>
        </p:blipFill>
        <p:spPr bwMode="auto">
          <a:xfrm>
            <a:off x="6781799" y="5366250"/>
            <a:ext cx="3939626" cy="11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fopreserve.com/storage/availability.jpg?__SQUARESPACE_CACHEVERSION=13626735802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6687" r="2664" b="21903"/>
          <a:stretch/>
        </p:blipFill>
        <p:spPr bwMode="auto">
          <a:xfrm>
            <a:off x="7599322" y="4489167"/>
            <a:ext cx="1617249" cy="8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50.tinypic.com/2it663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97" y="3228979"/>
            <a:ext cx="1666755" cy="11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576" y="443843"/>
            <a:ext cx="1609487" cy="1079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809" y="715080"/>
            <a:ext cx="1801965" cy="56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473" y="1509988"/>
            <a:ext cx="2845314" cy="9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impossibility theorem ``CAT’’ for transaction-based distributed databases : 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transactional database can support arbitrarily high levels of contention while yielding both a zero abort rate as well as a high throughput</a:t>
            </a:r>
          </a:p>
          <a:p>
            <a:endParaRPr lang="en-US" dirty="0"/>
          </a:p>
          <a:p>
            <a:r>
              <a:rPr lang="en-US" dirty="0"/>
              <a:t>CAT sits alongside the classical CAP and its variants</a:t>
            </a:r>
          </a:p>
          <a:p>
            <a:endParaRPr lang="en-US" dirty="0"/>
          </a:p>
          <a:p>
            <a:r>
              <a:rPr lang="en-US" dirty="0"/>
              <a:t>We propose a new Metric to measure the contention in a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transactional database can support arbitrarily high levels of contention while yielding both a zero abort rate as well as a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86533" y="3733968"/>
            <a:ext cx="6873875" cy="2355827"/>
            <a:chOff x="2659063" y="3795736"/>
            <a:chExt cx="6873875" cy="235582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2771557" y="4848211"/>
            <a:ext cx="6648885" cy="518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" name="Equation" r:id="rId4" imgW="5206680" imgH="444240" progId="Equation.3">
                    <p:embed/>
                  </p:oleObj>
                </mc:Choice>
                <mc:Fallback>
                  <p:oleObj name="Equation" r:id="rId4" imgW="5206680" imgH="44424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557" y="4848211"/>
                          <a:ext cx="6648885" cy="5189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659063" y="5648325"/>
            <a:ext cx="687387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3" name="Equation" r:id="rId6" imgW="5499000" imgH="444240" progId="Equation.3">
                    <p:embed/>
                  </p:oleObj>
                </mc:Choice>
                <mc:Fallback>
                  <p:oleObj name="Equation" r:id="rId6" imgW="5499000" imgH="444240" progId="Equation.3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063" y="5648325"/>
                          <a:ext cx="6873875" cy="5032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103131" y="3795736"/>
              <a:ext cx="5628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Jim Gray 1996:: The dangers of replication and a solution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61975" y="4804957"/>
            <a:ext cx="661494" cy="1088106"/>
            <a:chOff x="5261977" y="5001689"/>
            <a:chExt cx="661494" cy="1088106"/>
          </a:xfrm>
        </p:grpSpPr>
        <p:sp>
          <p:nvSpPr>
            <p:cNvPr id="12" name="Rectangle 11"/>
            <p:cNvSpPr/>
            <p:nvPr/>
          </p:nvSpPr>
          <p:spPr>
            <a:xfrm>
              <a:off x="5261977" y="5001689"/>
              <a:ext cx="534838" cy="31080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8633" y="5778995"/>
              <a:ext cx="534838" cy="31080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60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NewSQL</a:t>
            </a:r>
            <a:r>
              <a:rPr lang="en-US" dirty="0">
                <a:solidFill>
                  <a:srgbClr val="0000FF"/>
                </a:solidFill>
              </a:rPr>
              <a:t>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Modern relational database management systems</a:t>
            </a:r>
          </a:p>
          <a:p>
            <a:endParaRPr lang="en-US" dirty="0"/>
          </a:p>
          <a:p>
            <a:r>
              <a:rPr lang="en-US" dirty="0"/>
              <a:t>Provide the same scalable performance of NoSQL</a:t>
            </a:r>
          </a:p>
          <a:p>
            <a:endParaRPr lang="en-US" dirty="0"/>
          </a:p>
          <a:p>
            <a:r>
              <a:rPr lang="en-US" dirty="0"/>
              <a:t>Supports Online Transaction Processing (OLTP)</a:t>
            </a:r>
          </a:p>
          <a:p>
            <a:endParaRPr lang="en-US" dirty="0"/>
          </a:p>
          <a:p>
            <a:r>
              <a:rPr lang="en-US" dirty="0"/>
              <a:t>Maintains ACID guarantees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tomicity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solation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urability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CAP-NoSQL Vs CAT-</a:t>
            </a:r>
            <a:r>
              <a:rPr lang="en-US" dirty="0" err="1">
                <a:solidFill>
                  <a:srgbClr val="0000FF"/>
                </a:solidFill>
              </a:rPr>
              <a:t>NewSQL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 – originally intended for CRUD supporting NoSQL system</a:t>
            </a:r>
          </a:p>
          <a:p>
            <a:endParaRPr lang="en-US" dirty="0"/>
          </a:p>
          <a:p>
            <a:r>
              <a:rPr lang="en-US" dirty="0"/>
              <a:t>CAT – intended for transactional/</a:t>
            </a:r>
            <a:r>
              <a:rPr lang="en-US" dirty="0" err="1"/>
              <a:t>NewSQL</a:t>
            </a:r>
            <a:r>
              <a:rPr lang="en-US" dirty="0"/>
              <a:t> system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“abort” in </a:t>
            </a:r>
            <a:r>
              <a:rPr lang="en-US" dirty="0" err="1"/>
              <a:t>NewSql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</a:rPr>
              <a:t>↔</a:t>
            </a:r>
            <a:r>
              <a:rPr lang="en-US" dirty="0"/>
              <a:t> “unavailability” in NoSQL</a:t>
            </a:r>
          </a:p>
          <a:p>
            <a:endParaRPr lang="en-US" dirty="0"/>
          </a:p>
          <a:p>
            <a:r>
              <a:rPr lang="en-US" dirty="0"/>
              <a:t>Contention across transaction is an important factor</a:t>
            </a:r>
          </a:p>
          <a:p>
            <a:pPr lvl="1"/>
            <a:r>
              <a:rPr lang="en-US" dirty="0"/>
              <a:t>In CRUD, an immutable system supports strong consistency</a:t>
            </a:r>
          </a:p>
          <a:p>
            <a:pPr lvl="1"/>
            <a:r>
              <a:rPr lang="en-US" dirty="0"/>
              <a:t>In transactional system, if all transactions are read-only, there will be no abort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Our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Transactional-based distributed database (</a:t>
            </a:r>
            <a:r>
              <a:rPr lang="en-US" dirty="0" err="1"/>
              <a:t>NewSQL</a:t>
            </a:r>
            <a:r>
              <a:rPr lang="en-US" dirty="0"/>
              <a:t>) systems need a more practical version of a CAP-like impossibility theorem</a:t>
            </a:r>
          </a:p>
          <a:p>
            <a:endParaRPr lang="en-US" dirty="0"/>
          </a:p>
          <a:p>
            <a:r>
              <a:rPr lang="en-US" dirty="0"/>
              <a:t>One that is focused on realistic metrics:</a:t>
            </a:r>
          </a:p>
          <a:p>
            <a:pPr lvl="1"/>
            <a:r>
              <a:rPr lang="en-US" dirty="0"/>
              <a:t>Abort rate</a:t>
            </a:r>
          </a:p>
          <a:p>
            <a:pPr lvl="1"/>
            <a:r>
              <a:rPr lang="en-US" dirty="0"/>
              <a:t>Throughput</a:t>
            </a:r>
          </a:p>
          <a:p>
            <a:endParaRPr lang="en-US" dirty="0"/>
          </a:p>
          <a:p>
            <a:r>
              <a:rPr lang="en-US" dirty="0"/>
              <a:t>We propose the CAT impossibility theorem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 – </a:t>
            </a:r>
            <a:r>
              <a:rPr lang="en-US" b="1" dirty="0"/>
              <a:t>C</a:t>
            </a:r>
            <a:r>
              <a:rPr lang="en-US" dirty="0"/>
              <a:t>ontention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– </a:t>
            </a:r>
            <a:r>
              <a:rPr lang="en-US" b="1" dirty="0"/>
              <a:t>A</a:t>
            </a:r>
            <a:r>
              <a:rPr lang="en-US" dirty="0"/>
              <a:t>bort Rate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 – </a:t>
            </a:r>
            <a:r>
              <a:rPr lang="en-US" b="1" dirty="0"/>
              <a:t>T</a:t>
            </a:r>
            <a:r>
              <a:rPr lang="en-US" dirty="0"/>
              <a:t>hroughput</a:t>
            </a:r>
          </a:p>
          <a:p>
            <a:pPr lvl="1"/>
            <a:endParaRPr lang="en-US" dirty="0"/>
          </a:p>
          <a:p>
            <a:r>
              <a:rPr lang="en-US" dirty="0"/>
              <a:t>We propose a new Metric to measure the contention in a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CAP </a:t>
            </a:r>
            <a:r>
              <a:rPr lang="en-US" dirty="0" smtClean="0">
                <a:solidFill>
                  <a:srgbClr val="0000FF"/>
                </a:solidFill>
              </a:rPr>
              <a:t>Theorem </a:t>
            </a:r>
            <a:r>
              <a:rPr lang="en-US" dirty="0" smtClean="0">
                <a:solidFill>
                  <a:srgbClr val="0000FF"/>
                </a:solidFill>
              </a:rPr>
              <a:t>[Brewer 00, </a:t>
            </a:r>
            <a:r>
              <a:rPr lang="en-US" dirty="0" err="1" smtClean="0">
                <a:solidFill>
                  <a:srgbClr val="0000FF"/>
                </a:solidFill>
              </a:rPr>
              <a:t>Gilbert</a:t>
            </a:r>
            <a:r>
              <a:rPr lang="en-US" dirty="0" err="1" smtClean="0">
                <a:solidFill>
                  <a:srgbClr val="0000FF"/>
                </a:solidFill>
              </a:rPr>
              <a:t>&amp;Lynch</a:t>
            </a:r>
            <a:r>
              <a:rPr lang="en-US" dirty="0" smtClean="0">
                <a:solidFill>
                  <a:srgbClr val="0000FF"/>
                </a:solidFill>
              </a:rPr>
              <a:t> 02]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714"/>
            <a:ext cx="5281990" cy="522514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Arial"/>
              </a:rPr>
              <a:t>Starting point for </a:t>
            </a:r>
            <a:r>
              <a:rPr lang="en-US" dirty="0" err="1">
                <a:cs typeface="Arial"/>
              </a:rPr>
              <a:t>NoSQL</a:t>
            </a:r>
            <a:r>
              <a:rPr lang="en-US" dirty="0">
                <a:cs typeface="Arial"/>
              </a:rPr>
              <a:t> Revolution</a:t>
            </a:r>
          </a:p>
          <a:p>
            <a:r>
              <a:rPr lang="en-US" dirty="0">
                <a:cs typeface="Arial"/>
              </a:rPr>
              <a:t>A distributed storage system can achieve</a:t>
            </a:r>
            <a:r>
              <a:rPr lang="en-US" dirty="0">
                <a:solidFill>
                  <a:srgbClr val="FF0000"/>
                </a:solidFill>
                <a:cs typeface="Arial"/>
              </a:rPr>
              <a:t> at most two of C, A, and P</a:t>
            </a:r>
            <a:r>
              <a:rPr lang="en-US" dirty="0" smtClean="0">
                <a:cs typeface="Arial"/>
              </a:rPr>
              <a:t>.</a:t>
            </a:r>
            <a:endParaRPr lang="en-US" b="1" dirty="0" smtClean="0"/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onsistency </a:t>
            </a:r>
            <a:r>
              <a:rPr lang="en-US" dirty="0"/>
              <a:t>– </a:t>
            </a:r>
            <a:r>
              <a:rPr lang="en-US" sz="2000" dirty="0"/>
              <a:t>all nodes see </a:t>
            </a:r>
            <a:r>
              <a:rPr lang="en-US" sz="2000" dirty="0" smtClean="0"/>
              <a:t>same data/updates in order</a:t>
            </a:r>
            <a:endParaRPr lang="en-US" sz="2000" dirty="0"/>
          </a:p>
          <a:p>
            <a:pPr lvl="1"/>
            <a:r>
              <a:rPr lang="en-US" b="1" dirty="0"/>
              <a:t>A</a:t>
            </a:r>
            <a:r>
              <a:rPr lang="en-US" dirty="0"/>
              <a:t>vailability – </a:t>
            </a:r>
            <a:r>
              <a:rPr lang="en-US" sz="2000" dirty="0" smtClean="0"/>
              <a:t>all reads/writes succeed</a:t>
            </a:r>
            <a:endParaRPr lang="en-US" sz="2000" dirty="0"/>
          </a:p>
          <a:p>
            <a:pPr lvl="1"/>
            <a:r>
              <a:rPr lang="en-US" b="1" dirty="0"/>
              <a:t>P</a:t>
            </a:r>
            <a:r>
              <a:rPr lang="en-US" dirty="0"/>
              <a:t>artition tolerance </a:t>
            </a:r>
            <a:r>
              <a:rPr lang="en-US" dirty="0" smtClean="0"/>
              <a:t>– </a:t>
            </a:r>
            <a:r>
              <a:rPr lang="en-US" sz="2000" dirty="0" smtClean="0"/>
              <a:t>C and A even under partitions</a:t>
            </a:r>
          </a:p>
          <a:p>
            <a:pPr>
              <a:defRPr/>
            </a:pPr>
            <a:r>
              <a:rPr lang="en-US" sz="2400" dirty="0" smtClean="0">
                <a:cs typeface="Arial"/>
              </a:rPr>
              <a:t>When </a:t>
            </a:r>
            <a:r>
              <a:rPr lang="en-US" sz="2400" dirty="0">
                <a:cs typeface="Arial"/>
              </a:rPr>
              <a:t>partition-tolerance is important, you have to choose between consistency and </a:t>
            </a:r>
            <a:r>
              <a:rPr lang="en-US" sz="2400" dirty="0" smtClean="0">
                <a:cs typeface="Arial"/>
              </a:rPr>
              <a:t>availability</a:t>
            </a:r>
          </a:p>
          <a:p>
            <a:pPr>
              <a:defRPr/>
            </a:pPr>
            <a:r>
              <a:rPr lang="en-US" sz="2400" dirty="0" smtClean="0">
                <a:cs typeface="Arial"/>
              </a:rPr>
              <a:t>PACELC Variant [</a:t>
            </a:r>
            <a:r>
              <a:rPr lang="en-US" sz="2400" dirty="0" err="1" smtClean="0">
                <a:cs typeface="Arial"/>
              </a:rPr>
              <a:t>Abadi</a:t>
            </a:r>
            <a:r>
              <a:rPr lang="en-US" sz="2400" dirty="0" smtClean="0">
                <a:cs typeface="Arial"/>
              </a:rPr>
              <a:t>  12]: under partitions, choose 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between latency and consistency</a:t>
            </a:r>
            <a:endParaRPr lang="en-US" sz="2400" dirty="0">
              <a:solidFill>
                <a:srgbClr val="FF0000"/>
              </a:solidFill>
              <a:cs typeface="Arial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21913" y="1364331"/>
            <a:ext cx="5653587" cy="4811008"/>
            <a:chOff x="3113437" y="1981200"/>
            <a:chExt cx="5653587" cy="4811008"/>
          </a:xfrm>
        </p:grpSpPr>
        <p:sp>
          <p:nvSpPr>
            <p:cNvPr id="8" name="Isosceles Triangle 7"/>
            <p:cNvSpPr>
              <a:spLocks noChangeArrowheads="1"/>
            </p:cNvSpPr>
            <p:nvPr/>
          </p:nvSpPr>
          <p:spPr bwMode="auto">
            <a:xfrm>
              <a:off x="4542620" y="2911055"/>
              <a:ext cx="3184660" cy="2557828"/>
            </a:xfrm>
            <a:prstGeom prst="triangle">
              <a:avLst>
                <a:gd name="adj" fmla="val 50000"/>
              </a:avLst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4110" tIns="42055" rIns="84110" bIns="42055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5196681" y="1981200"/>
              <a:ext cx="2460661" cy="50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sng" strike="noStrike" kern="0" cap="none" spc="0" normalizeH="0" baseline="0" noProof="0" smtClean="0">
                  <a:ln>
                    <a:noFill/>
                  </a:ln>
                  <a:solidFill>
                    <a:srgbClr val="2F3EFF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C</a:t>
              </a:r>
              <a:r>
                <a:rPr kumimoji="0" lang="en-US" sz="2900" b="1" i="0" u="none" strike="noStrike" kern="0" cap="none" spc="0" normalizeH="0" baseline="0" noProof="0" smtClean="0">
                  <a:ln>
                    <a:noFill/>
                  </a:ln>
                  <a:solidFill>
                    <a:srgbClr val="2F3EFF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onsistency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113437" y="5627217"/>
              <a:ext cx="3574556" cy="50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sng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US" sz="29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artition-tolerance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577143" y="5627217"/>
              <a:ext cx="2189881" cy="50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sng" strike="noStrike" kern="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A</a:t>
              </a:r>
              <a:r>
                <a:rPr kumimoji="0" lang="en-US" sz="29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vailability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7015641" y="3622123"/>
              <a:ext cx="1564513" cy="51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RDBMSs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kern="0" dirty="0" smtClean="0">
                  <a:solidFill>
                    <a:srgbClr val="FA0000"/>
                  </a:solidFill>
                </a:rPr>
                <a:t>(non-replicated)</a:t>
              </a:r>
              <a:endPara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A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5214767" y="6276389"/>
              <a:ext cx="1903861" cy="51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Cassandra</a:t>
              </a: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, </a:t>
              </a:r>
              <a:r>
                <a:rPr kumimoji="0" lang="en-US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Riak</a:t>
              </a: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Dynamo, </a:t>
              </a:r>
              <a:r>
                <a:rPr kumimoji="0" lang="en-US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Voldemort</a:t>
              </a:r>
              <a:endPara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A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3602826" y="3622122"/>
              <a:ext cx="1881068" cy="47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110" tIns="42055" rIns="84110" bIns="42055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sng" strike="noStrike" kern="0" cap="none" spc="0" normalizeH="0" baseline="0" noProof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HBase</a:t>
              </a:r>
              <a:r>
                <a:rPr kumimoji="0" lang="en-US" sz="1400" b="1" i="1" u="none" strike="noStrike" kern="0" cap="none" spc="0" normalizeH="0" baseline="0" noProof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, HyperTable,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smtClean="0">
                  <a:ln>
                    <a:noFill/>
                  </a:ln>
                  <a:solidFill>
                    <a:srgbClr val="FA0000"/>
                  </a:solidFill>
                  <a:effectLst/>
                  <a:uLnTx/>
                  <a:uFillTx/>
                  <a:latin typeface="Helvetica" charset="0"/>
                  <a:ea typeface="ＭＳ Ｐゴシック" charset="0"/>
                  <a:cs typeface="ＭＳ Ｐゴシック" charset="0"/>
                </a:rPr>
                <a:t>BigTable, Spanner</a:t>
              </a:r>
            </a:p>
          </p:txBody>
        </p:sp>
        <p:cxnSp>
          <p:nvCxnSpPr>
            <p:cNvPr id="15" name="Straight Connector 14"/>
            <p:cNvCxnSpPr>
              <a:cxnSpLocks noChangeShapeType="1"/>
              <a:stCxn id="8" idx="2"/>
            </p:cNvCxnSpPr>
            <p:nvPr/>
          </p:nvCxnSpPr>
          <p:spPr bwMode="auto">
            <a:xfrm flipH="1">
              <a:off x="3957954" y="5468883"/>
              <a:ext cx="584666" cy="2662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7718423" y="5468881"/>
              <a:ext cx="320386" cy="158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6138643" y="2510901"/>
              <a:ext cx="0" cy="400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044" y="4045308"/>
              <a:ext cx="1184097" cy="107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135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New Consistency Models and New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Since “eventual” </a:t>
            </a:r>
            <a:r>
              <a:rPr lang="en-US" dirty="0" err="1" smtClean="0"/>
              <a:t>NoSQL</a:t>
            </a:r>
            <a:r>
              <a:rPr lang="en-US" dirty="0" smtClean="0"/>
              <a:t> systems emergence, many have strengthened consistency while maintaining throughput</a:t>
            </a:r>
          </a:p>
          <a:p>
            <a:r>
              <a:rPr lang="en-US" dirty="0" smtClean="0"/>
              <a:t>In </a:t>
            </a:r>
            <a:r>
              <a:rPr lang="en-US" dirty="0"/>
              <a:t>SOSP </a:t>
            </a:r>
            <a:r>
              <a:rPr lang="en-US" dirty="0" smtClean="0"/>
              <a:t>2015: Six papers supporting ACID with high throughput</a:t>
            </a:r>
            <a:endParaRPr lang="en-US" dirty="0"/>
          </a:p>
          <a:p>
            <a:pPr lvl="1"/>
            <a:r>
              <a:rPr lang="en-US" dirty="0" err="1"/>
              <a:t>Yesquel</a:t>
            </a:r>
            <a:r>
              <a:rPr lang="en-US" dirty="0"/>
              <a:t> [Microsoft Research/</a:t>
            </a:r>
            <a:r>
              <a:rPr lang="en-US" dirty="0" err="1"/>
              <a:t>VMWare</a:t>
            </a:r>
            <a:r>
              <a:rPr lang="en-US" dirty="0" smtClean="0"/>
              <a:t>], Tapir </a:t>
            </a:r>
            <a:r>
              <a:rPr lang="en-US" dirty="0"/>
              <a:t>[U. Washington</a:t>
            </a:r>
            <a:r>
              <a:rPr lang="en-US" dirty="0" smtClean="0"/>
              <a:t>], Callas </a:t>
            </a:r>
            <a:r>
              <a:rPr lang="en-US" dirty="0"/>
              <a:t>[U. Texas-Austin]</a:t>
            </a:r>
          </a:p>
          <a:p>
            <a:pPr lvl="1"/>
            <a:r>
              <a:rPr lang="en-US" dirty="0" err="1"/>
              <a:t>FaRM</a:t>
            </a:r>
            <a:r>
              <a:rPr lang="en-US" dirty="0"/>
              <a:t> [Microsoft Research</a:t>
            </a:r>
            <a:r>
              <a:rPr lang="en-US" dirty="0" smtClean="0"/>
              <a:t>], RIFL </a:t>
            </a:r>
            <a:r>
              <a:rPr lang="en-US" dirty="0"/>
              <a:t>[Stanford</a:t>
            </a:r>
            <a:r>
              <a:rPr lang="en-US" dirty="0" smtClean="0"/>
              <a:t>], </a:t>
            </a:r>
            <a:r>
              <a:rPr lang="en-US" dirty="0" err="1" smtClean="0"/>
              <a:t>DrTM</a:t>
            </a:r>
            <a:r>
              <a:rPr lang="en-US" dirty="0" smtClean="0"/>
              <a:t> </a:t>
            </a:r>
            <a:r>
              <a:rPr lang="en-US" dirty="0"/>
              <a:t>[SJTU]</a:t>
            </a:r>
          </a:p>
          <a:p>
            <a:pPr lvl="1"/>
            <a:r>
              <a:rPr lang="en-US" dirty="0"/>
              <a:t>(Others: </a:t>
            </a:r>
            <a:r>
              <a:rPr lang="en-US" dirty="0" err="1"/>
              <a:t>Hyperdex</a:t>
            </a:r>
            <a:r>
              <a:rPr lang="en-US" dirty="0"/>
              <a:t> [Cornell])</a:t>
            </a:r>
          </a:p>
          <a:p>
            <a:r>
              <a:rPr lang="en-US" dirty="0" smtClean="0"/>
              <a:t>Some researchers say CAP theorem invalid</a:t>
            </a:r>
          </a:p>
          <a:p>
            <a:r>
              <a:rPr lang="en-US" dirty="0" smtClean="0"/>
              <a:t>Others say “P” in CAP should = “Performance” (Throughput)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40531" y="1285723"/>
            <a:ext cx="8841731" cy="1713944"/>
            <a:chOff x="372912" y="4648200"/>
            <a:chExt cx="8841731" cy="17139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8" t="20122" r="9898" b="20122"/>
            <a:stretch>
              <a:fillRect/>
            </a:stretch>
          </p:blipFill>
          <p:spPr bwMode="auto">
            <a:xfrm rot="10800000">
              <a:off x="438943" y="5322887"/>
              <a:ext cx="877570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131288" y="5686425"/>
              <a:ext cx="19426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Strong </a:t>
              </a:r>
            </a:p>
            <a:p>
              <a:pPr algn="ctr"/>
              <a:r>
                <a:rPr lang="en-US" sz="1800">
                  <a:solidFill>
                    <a:schemeClr val="tx1"/>
                  </a:solidFill>
                </a:rPr>
                <a:t>(e.g., Sequential)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72912" y="5992812"/>
              <a:ext cx="10829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Eventual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35899" y="4878387"/>
              <a:ext cx="90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Causal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538002" y="4648200"/>
              <a:ext cx="1146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Red-Blue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77707" y="5992812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CRDTs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840219" y="5762625"/>
              <a:ext cx="2096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Per-key sequential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016988" y="4878387"/>
              <a:ext cx="1429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tx1"/>
                  </a:solidFill>
                </a:rPr>
                <a:t>Probabilistic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59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CAP Alive, Impractical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theorem is </a:t>
            </a:r>
            <a:r>
              <a:rPr lang="en-US" dirty="0" smtClean="0"/>
              <a:t>true, formally </a:t>
            </a:r>
            <a:r>
              <a:rPr lang="en-US" dirty="0"/>
              <a:t>proved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a gap between the CAP theorem and the practical needs of today’s systems</a:t>
            </a:r>
          </a:p>
          <a:p>
            <a:pPr lvl="1"/>
            <a:r>
              <a:rPr lang="en-US" dirty="0"/>
              <a:t>Partitions are relatively rare</a:t>
            </a:r>
          </a:p>
          <a:p>
            <a:pPr lvl="1"/>
            <a:r>
              <a:rPr lang="en-US" dirty="0"/>
              <a:t>Availability is a fuzzy </a:t>
            </a:r>
            <a:r>
              <a:rPr lang="en-US" dirty="0" smtClean="0"/>
              <a:t>term</a:t>
            </a:r>
          </a:p>
          <a:p>
            <a:pPr lvl="1"/>
            <a:endParaRPr lang="en-US" dirty="0"/>
          </a:p>
          <a:p>
            <a:r>
              <a:rPr lang="en-US" dirty="0" smtClean="0"/>
              <a:t>Need for a new theorem that captures </a:t>
            </a:r>
            <a:r>
              <a:rPr lang="en-US" b="1" dirty="0" smtClean="0">
                <a:solidFill>
                  <a:srgbClr val="008000"/>
                </a:solidFill>
              </a:rPr>
              <a:t>performance limitations </a:t>
            </a:r>
            <a:r>
              <a:rPr lang="en-US" dirty="0" smtClean="0"/>
              <a:t>of ACID systems</a:t>
            </a:r>
          </a:p>
          <a:p>
            <a:pPr lvl="1"/>
            <a:r>
              <a:rPr lang="en-US" dirty="0" smtClean="0"/>
              <a:t>Our CAT Theorem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CAP vs 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52072"/>
              </p:ext>
            </p:extLst>
          </p:nvPr>
        </p:nvGraphicFramePr>
        <p:xfrm>
          <a:off x="1681356" y="2512823"/>
          <a:ext cx="8829288" cy="33951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4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4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8783">
                <a:tc>
                  <a:txBody>
                    <a:bodyPr/>
                    <a:lstStyle/>
                    <a:p>
                      <a:r>
                        <a:rPr lang="en-US" sz="3200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783">
                <a:tc>
                  <a:txBody>
                    <a:bodyPr/>
                    <a:lstStyle/>
                    <a:p>
                      <a:r>
                        <a:rPr lang="en-US" sz="3200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783">
                <a:tc>
                  <a:txBody>
                    <a:bodyPr/>
                    <a:lstStyle/>
                    <a:p>
                      <a:r>
                        <a:rPr lang="en-US" sz="3200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Abort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8783">
                <a:tc>
                  <a:txBody>
                    <a:bodyPr/>
                    <a:lstStyle/>
                    <a:p>
                      <a:r>
                        <a:rPr lang="en-US" sz="3200" dirty="0"/>
                        <a:t>Partition</a:t>
                      </a:r>
                      <a:r>
                        <a:rPr lang="en-US" sz="3200" baseline="0" dirty="0"/>
                        <a:t> Tolerance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7428" y="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 – Contention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 – Abort Rate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 – Throughput</a:t>
            </a:r>
          </a:p>
        </p:txBody>
      </p:sp>
    </p:spTree>
    <p:extLst>
      <p:ext uri="{BB962C8B-B14F-4D97-AF65-F5344CB8AC3E}">
        <p14:creationId xmlns:p14="http://schemas.microsoft.com/office/powerpoint/2010/main" val="14053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CAT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</a:t>
            </a:r>
            <a:r>
              <a:rPr lang="en-US" b="1" dirty="0"/>
              <a:t>ontention</a:t>
            </a:r>
            <a:r>
              <a:rPr lang="en-US" dirty="0"/>
              <a:t>: How much </a:t>
            </a:r>
            <a:r>
              <a:rPr lang="en-US" dirty="0" smtClean="0"/>
              <a:t>transactions overlap </a:t>
            </a:r>
            <a:r>
              <a:rPr lang="en-US" dirty="0"/>
              <a:t>with each other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A</a:t>
            </a:r>
            <a:r>
              <a:rPr lang="en-US" b="1" dirty="0"/>
              <a:t>bort Rate </a:t>
            </a:r>
            <a:r>
              <a:rPr lang="en-US" dirty="0"/>
              <a:t>: Fraction of submitted transactions that are aborted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u="sng" dirty="0"/>
              <a:t>T</a:t>
            </a:r>
            <a:r>
              <a:rPr lang="en-US" b="1" dirty="0"/>
              <a:t>hroughput</a:t>
            </a:r>
            <a:r>
              <a:rPr lang="en-US" dirty="0"/>
              <a:t>: Committed </a:t>
            </a:r>
            <a:r>
              <a:rPr lang="en-US" dirty="0" smtClean="0"/>
              <a:t>Transactions </a:t>
            </a:r>
            <a:r>
              <a:rPr lang="en-US" dirty="0"/>
              <a:t>P</a:t>
            </a:r>
            <a:r>
              <a:rPr lang="en-US" dirty="0" smtClean="0"/>
              <a:t>er Second (TPS)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CAT </a:t>
            </a:r>
            <a:r>
              <a:rPr lang="en-US" dirty="0" smtClean="0">
                <a:solidFill>
                  <a:srgbClr val="0000FF"/>
                </a:solidFill>
              </a:rPr>
              <a:t>Definitions (And Analogies to CAP)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</a:t>
            </a:r>
            <a:r>
              <a:rPr lang="en-US" b="1" dirty="0"/>
              <a:t>ontention</a:t>
            </a:r>
            <a:r>
              <a:rPr lang="en-US" dirty="0"/>
              <a:t>: How much </a:t>
            </a:r>
            <a:r>
              <a:rPr lang="en-US" dirty="0" smtClean="0"/>
              <a:t>transactions overlap </a:t>
            </a:r>
            <a:r>
              <a:rPr lang="en-US" dirty="0"/>
              <a:t>with each other</a:t>
            </a:r>
          </a:p>
          <a:p>
            <a:pPr lvl="1"/>
            <a:r>
              <a:rPr lang="en-US" dirty="0" smtClean="0"/>
              <a:t>Strongly consistent (Zero contention):</a:t>
            </a:r>
          </a:p>
          <a:p>
            <a:pPr lvl="2"/>
            <a:r>
              <a:rPr lang="en-US" dirty="0" smtClean="0"/>
              <a:t>Immutable </a:t>
            </a:r>
            <a:r>
              <a:rPr lang="en-US" dirty="0" err="1" smtClean="0"/>
              <a:t>NoSQL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ACID System supporting only read-only transactions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A</a:t>
            </a:r>
            <a:r>
              <a:rPr lang="en-US" b="1" dirty="0"/>
              <a:t>bort Rate </a:t>
            </a:r>
            <a:r>
              <a:rPr lang="en-US" dirty="0"/>
              <a:t>: Fraction of submitted transactions that are aborted</a:t>
            </a:r>
          </a:p>
          <a:p>
            <a:pPr lvl="1"/>
            <a:r>
              <a:rPr lang="en-US" dirty="0" smtClean="0"/>
              <a:t>From client viewpoint: </a:t>
            </a:r>
          </a:p>
          <a:p>
            <a:pPr marL="457200" lvl="1" indent="0">
              <a:buNone/>
            </a:pPr>
            <a:r>
              <a:rPr lang="en-US" dirty="0" smtClean="0"/>
              <a:t>Transaction Abort in ACID 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en-US" dirty="0" smtClean="0"/>
              <a:t>Unavailability for a CRUD op in </a:t>
            </a:r>
            <a:r>
              <a:rPr lang="en-US" dirty="0" err="1" smtClean="0"/>
              <a:t>NoSQL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u="sng" dirty="0"/>
              <a:t>T</a:t>
            </a:r>
            <a:r>
              <a:rPr lang="en-US" b="1" dirty="0"/>
              <a:t>hroughput</a:t>
            </a:r>
            <a:r>
              <a:rPr lang="en-US" dirty="0"/>
              <a:t>: Committed </a:t>
            </a:r>
            <a:r>
              <a:rPr lang="en-US" dirty="0" smtClean="0"/>
              <a:t>Transactions </a:t>
            </a:r>
            <a:r>
              <a:rPr lang="en-US" dirty="0"/>
              <a:t>P</a:t>
            </a:r>
            <a:r>
              <a:rPr lang="en-US" dirty="0" smtClean="0"/>
              <a:t>er Second (TPS)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FA-0B96-446A-AA33-F91AE467DC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1986</Words>
  <Application>Microsoft Macintosh PowerPoint</Application>
  <PresentationFormat>Custom</PresentationFormat>
  <Paragraphs>373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PowerPoint Presentation</vt:lpstr>
      <vt:lpstr>Contributions</vt:lpstr>
      <vt:lpstr>NoSQL database systems</vt:lpstr>
      <vt:lpstr>CAP Theorem [Brewer 00, Gilbert&amp;Lynch 02]</vt:lpstr>
      <vt:lpstr>New Consistency Models and New CAPs</vt:lpstr>
      <vt:lpstr>CAP Alive, Impractical</vt:lpstr>
      <vt:lpstr>CAP vs CAT</vt:lpstr>
      <vt:lpstr>CAT Definitions</vt:lpstr>
      <vt:lpstr>CAT Definitions (And Analogies to CAP)</vt:lpstr>
      <vt:lpstr>CAT Theorem</vt:lpstr>
      <vt:lpstr>Some Simple CAT Scenarios</vt:lpstr>
      <vt:lpstr>CAT Theorem “Proof” [Gray et al 96]</vt:lpstr>
      <vt:lpstr>Measurements</vt:lpstr>
      <vt:lpstr>Measuring Contention</vt:lpstr>
      <vt:lpstr>Measuring Contention</vt:lpstr>
      <vt:lpstr>Contention Level Vs. </vt:lpstr>
      <vt:lpstr>Systems Chosen for Validation</vt:lpstr>
      <vt:lpstr>Experimental Setup</vt:lpstr>
      <vt:lpstr>Variables</vt:lpstr>
      <vt:lpstr>Y = Yesquel, A = AWS RDS, M = MS SQL</vt:lpstr>
      <vt:lpstr>Y = Yesquel, A = AWS RDS, M = MS SQL</vt:lpstr>
      <vt:lpstr>Y = Yesquel, A = AWS RDS, M = MS SQL</vt:lpstr>
      <vt:lpstr>Y = Yesquel, A = AWS RDS, M = MS SQL</vt:lpstr>
      <vt:lpstr>Y = Yesquel, A = AWS RDS, M = MS SQL</vt:lpstr>
      <vt:lpstr>Zero Contention (AT Scenario, Yesquel)</vt:lpstr>
      <vt:lpstr>Effect of Transaction Overlap</vt:lpstr>
      <vt:lpstr>Effect of Transaction Length η </vt:lpstr>
      <vt:lpstr>Takeaways</vt:lpstr>
      <vt:lpstr>Backup Slides </vt:lpstr>
      <vt:lpstr>Summary</vt:lpstr>
      <vt:lpstr>CAT Theorem</vt:lpstr>
      <vt:lpstr>NewSQL systems</vt:lpstr>
      <vt:lpstr>CAP-NoSQL Vs CAT-NewSQL</vt:lpstr>
      <vt:lpstr>Our Contribution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shegufta ahsan</dc:creator>
  <cp:lastModifiedBy>Indranil Gupta</cp:lastModifiedBy>
  <cp:revision>351</cp:revision>
  <cp:lastPrinted>2016-04-20T19:40:22Z</cp:lastPrinted>
  <dcterms:created xsi:type="dcterms:W3CDTF">2016-04-20T02:30:00Z</dcterms:created>
  <dcterms:modified xsi:type="dcterms:W3CDTF">2016-07-25T15:16:52Z</dcterms:modified>
</cp:coreProperties>
</file>