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6" r:id="rId3"/>
    <p:sldId id="305" r:id="rId4"/>
    <p:sldId id="309" r:id="rId5"/>
    <p:sldId id="311" r:id="rId6"/>
    <p:sldId id="312" r:id="rId7"/>
    <p:sldId id="295" r:id="rId8"/>
    <p:sldId id="297" r:id="rId9"/>
    <p:sldId id="298" r:id="rId10"/>
    <p:sldId id="302" r:id="rId11"/>
    <p:sldId id="300" r:id="rId12"/>
    <p:sldId id="339" r:id="rId13"/>
    <p:sldId id="334" r:id="rId14"/>
    <p:sldId id="296" r:id="rId15"/>
    <p:sldId id="335" r:id="rId16"/>
    <p:sldId id="316" r:id="rId17"/>
    <p:sldId id="318" r:id="rId18"/>
    <p:sldId id="321" r:id="rId19"/>
    <p:sldId id="315" r:id="rId20"/>
    <p:sldId id="332" r:id="rId21"/>
    <p:sldId id="32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FF"/>
    <a:srgbClr val="0B76C3"/>
    <a:srgbClr val="FF6600"/>
    <a:srgbClr val="4472C4"/>
    <a:srgbClr val="FFCCCC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038" autoAdjust="0"/>
  </p:normalViewPr>
  <p:slideViewPr>
    <p:cSldViewPr snapToGrid="0">
      <p:cViewPr varScale="1">
        <p:scale>
          <a:sx n="75" d="100"/>
          <a:sy n="75" d="100"/>
        </p:scale>
        <p:origin x="795" y="39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D6056-E82B-4E70-94EF-D17EEFB703BB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98E6C-27D4-4D3F-9104-BD5E5639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82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98E6C-27D4-4D3F-9104-BD5E56397F7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029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98E6C-27D4-4D3F-9104-BD5E56397F7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233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98E6C-27D4-4D3F-9104-BD5E56397F7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41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98E6C-27D4-4D3F-9104-BD5E56397F7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405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98E6C-27D4-4D3F-9104-BD5E56397F7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097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98E6C-27D4-4D3F-9104-BD5E56397F7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230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98E6C-27D4-4D3F-9104-BD5E56397F7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302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98E6C-27D4-4D3F-9104-BD5E56397F7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940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98E6C-27D4-4D3F-9104-BD5E56397F7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52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98E6C-27D4-4D3F-9104-BD5E56397F7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742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98E6C-27D4-4D3F-9104-BD5E56397F7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78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98E6C-27D4-4D3F-9104-BD5E56397F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993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98E6C-27D4-4D3F-9104-BD5E56397F7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097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98E6C-27D4-4D3F-9104-BD5E56397F7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33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98E6C-27D4-4D3F-9104-BD5E56397F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351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98E6C-27D4-4D3F-9104-BD5E56397F7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6122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98E6C-27D4-4D3F-9104-BD5E56397F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55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98E6C-27D4-4D3F-9104-BD5E56397F7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176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98E6C-27D4-4D3F-9104-BD5E56397F7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51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98E6C-27D4-4D3F-9104-BD5E56397F7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784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98E6C-27D4-4D3F-9104-BD5E56397F7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96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E73A6-93C4-4EAD-A9E5-F6BDD43F9A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60DC6B-7A7A-40CE-BFA3-D0E04B35F5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3A156-33AE-4E05-8036-0922E9188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793F-A3CA-4509-8B8E-5943EBDD00C5}" type="datetime1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6466D-3448-4C7D-877E-57203C151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DAF43-B87E-4060-BC97-839EECC30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C300-CA77-46A4-ACED-1BAD716C7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1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16248-D432-4692-BB62-9DCC8573E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144C95-D9A8-4AD5-BD4B-9D7AC50121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F0A317-9D15-4DE6-8294-FCC39430F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23C85-23E9-43F6-800B-8DCE54FBCAB8}" type="datetime1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6EE30A-DAD0-4B8D-98EA-9C50B15EA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1E0E9-B0DD-4CDC-ADC5-B2E0149CA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C300-CA77-46A4-ACED-1BAD716C7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78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AC65D0-F820-42C7-9EAB-3EDC0438B8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E62B01-B7F3-4B34-B9D3-0746105EA0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3F3E9-5446-4644-8F29-695AF6396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2529-A561-4D2E-A260-EA72CCBD4BC6}" type="datetime1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AC246-A304-4047-96F4-26A6C2199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657F1-5C56-4C59-815E-F60C3BEA7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C300-CA77-46A4-ACED-1BAD716C7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885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1D2E5-A4A6-428E-8E9E-81EB205E0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7A4AB-FFAC-4EFF-8A73-7B9455564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AECC9-AAFC-434D-BC5E-7E53A981D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B12AF-B31A-4A4E-9029-E6F97D44C384}" type="datetime1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C5220-269B-4F03-89E2-461C018D7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3DD2D-2407-4792-B8B2-8D7AA4F3F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C300-CA77-46A4-ACED-1BAD716C7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320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94497-1466-4FD8-8F0F-2E7FD1EB0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8DEC89-0549-45B7-9C89-1CE5CBA42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C1823-A721-4C5A-BA83-3FA897275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57B3B-816D-4330-A679-9E283B8B53C8}" type="datetime1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B0314-144F-4BC9-8AF4-0E11FBE48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AF7A8-8E6D-45F9-A096-39E9B159A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C300-CA77-46A4-ACED-1BAD716C7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98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0BFAF-2F78-4533-9D76-7CC6A8CF9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E8D10-6C05-4061-AD01-93367B30E1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74E221-F76A-482F-9048-613559670A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C7E775-4299-4884-9EDE-787FCEC6F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D6C8A-EC6D-4A57-9196-51A358F2EBBC}" type="datetime1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B44A71-2894-4C67-862D-55C1981C8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193F0-F287-49BD-84B1-D97F3C12D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C300-CA77-46A4-ACED-1BAD716C7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170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30A57-6B1B-4156-9F89-61C21EB70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457757-30ED-40F2-A8E1-C5723D6BE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73E28C-7B1C-4AE8-BAEE-9361CDF8D4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7D2148-9808-4B35-9F9C-B7927BC68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8C6CD8-0FB9-44CF-AFE3-3E08DFE567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503A77-DC93-49F1-BCCD-E3C747386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75B5-C47F-4E11-B5D1-32A76D2D8339}" type="datetime1">
              <a:rPr lang="en-US" smtClean="0"/>
              <a:t>4/30/2018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A4623E-1E76-42BA-A257-113524E81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C69578-C7B7-41CA-8ADC-D0051AA51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C300-CA77-46A4-ACED-1BAD716C7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1CDEA-4DB6-45D8-892A-DC039F631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49C98D-9EE4-4E58-8454-E2FA12428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C18C-987C-4E2E-8053-875D2FF904AB}" type="datetime1">
              <a:rPr lang="en-US" smtClean="0"/>
              <a:t>4/30/2018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E3DE0F-BE7D-405B-9D8F-8C547634B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1C0BD1-1E45-4D83-9018-C845E4D05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C300-CA77-46A4-ACED-1BAD716C7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42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0BB63B-4630-4253-BB27-56C0C61A4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705E-E6F1-4B71-8F09-648AA6662B73}" type="datetime1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E09201-4760-47B8-AE7F-63D5C1BBC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59A990-4424-4AD1-AF0C-4C7148F09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C300-CA77-46A4-ACED-1BAD716C7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06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A8459-FBF3-4E1B-9903-FD013CEB9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13CA4-1A41-43EB-A045-DCD63681A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895C7D-E336-4C4C-A7D4-EE3E241530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5F453C-9641-4D31-BDB5-0D4EFBDA1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434E-E31E-4A68-B3E1-0405C118E08A}" type="datetime1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087B18-B77C-41EB-A131-6902608A8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D3EFEE-7ABB-4243-8AF7-7E6EDA980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C300-CA77-46A4-ACED-1BAD716C7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804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177F9-3E30-4F94-9AFA-10D871603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B6D0CB-CBA2-4A66-AE9E-F281B32330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C050A-C870-47A3-8C25-35FA9166BE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5355F0-D26A-4237-9D84-BDB493351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2C90-4764-4FF5-AD29-0DF902329B1C}" type="datetime1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FFB657-954A-47F3-AB67-3F47A95E9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EB8E3F-333C-4F44-A26D-14B7B8DB3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C300-CA77-46A4-ACED-1BAD716C7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8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191DC7-4CF9-4FFA-AA3C-840E0CD5B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E83EBB-10A6-4DDD-B109-B58656485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168B78-C38A-4DF9-9B1D-CB4C8954FA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50411-545F-46A2-B6DD-9E2E5D01B6FA}" type="datetime1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1B520-9582-41A3-87E8-43A70AC9A4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2B681-6036-487C-B1B6-5CDF770C6A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0C300-CA77-46A4-ACED-1BAD716C7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874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aka.ms/servicefabric" TargetMode="External"/><Relationship Id="rId5" Type="http://schemas.openxmlformats.org/officeDocument/2006/relationships/hyperlink" Target="http://dprg.cs.uiuc.edu/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image" Target="../media/image7.tm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ka.ms/servicefabric" TargetMode="External"/><Relationship Id="rId5" Type="http://schemas.openxmlformats.org/officeDocument/2006/relationships/hyperlink" Target="http://dprg.cs.uiuc.edu/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41E42-BEBE-4533-8379-9D75F3FC4E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005" y="282340"/>
            <a:ext cx="11489064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Service Fabric: A Distributed Platform for Building Microservices in the Cloud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5FD472-4E64-4C5F-9A17-D038661D5C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144" y="2972021"/>
            <a:ext cx="10992464" cy="1521228"/>
          </a:xfrm>
        </p:spPr>
        <p:txBody>
          <a:bodyPr>
            <a:normAutofit lnSpcReduction="10000"/>
          </a:bodyPr>
          <a:lstStyle/>
          <a:p>
            <a:r>
              <a:rPr lang="en-US" sz="1600" dirty="0"/>
              <a:t>Gopal Kakivaya</a:t>
            </a:r>
            <a:r>
              <a:rPr lang="en-US" sz="1600" baseline="30000" dirty="0"/>
              <a:t>*</a:t>
            </a:r>
            <a:r>
              <a:rPr lang="en-US" sz="1600" dirty="0"/>
              <a:t>, Lu Xun</a:t>
            </a:r>
            <a:r>
              <a:rPr lang="en-US" sz="1600" baseline="30000" dirty="0"/>
              <a:t>*</a:t>
            </a:r>
            <a:r>
              <a:rPr lang="en-US" sz="1600" dirty="0"/>
              <a:t>, Richard </a:t>
            </a:r>
            <a:r>
              <a:rPr lang="en-US" sz="1600" dirty="0" err="1"/>
              <a:t>Hasha</a:t>
            </a:r>
            <a:r>
              <a:rPr lang="en-US" sz="1600" baseline="30000" dirty="0"/>
              <a:t>*</a:t>
            </a:r>
            <a:r>
              <a:rPr lang="en-US" sz="1600" dirty="0"/>
              <a:t>, </a:t>
            </a:r>
            <a:r>
              <a:rPr lang="en-US" sz="1600" b="1" dirty="0">
                <a:solidFill>
                  <a:srgbClr val="7030A0"/>
                </a:solidFill>
              </a:rPr>
              <a:t>Shegufta Bakht Ahsan</a:t>
            </a:r>
            <a:r>
              <a:rPr lang="en-US" sz="1600" b="1" baseline="30000" dirty="0">
                <a:solidFill>
                  <a:srgbClr val="7030A0"/>
                </a:solidFill>
              </a:rPr>
              <a:t>#</a:t>
            </a:r>
            <a:r>
              <a:rPr lang="en-US" sz="1600" dirty="0"/>
              <a:t>, Todd Pfleiger</a:t>
            </a:r>
            <a:r>
              <a:rPr lang="en-US" sz="1600" baseline="30000" dirty="0"/>
              <a:t>*</a:t>
            </a:r>
            <a:r>
              <a:rPr lang="en-US" sz="1600" dirty="0"/>
              <a:t>, Rishi Sinha</a:t>
            </a:r>
            <a:r>
              <a:rPr lang="en-US" sz="1600" baseline="30000" dirty="0"/>
              <a:t>*</a:t>
            </a:r>
            <a:r>
              <a:rPr lang="en-US" sz="1600" dirty="0"/>
              <a:t>, Anurag Gupta</a:t>
            </a:r>
            <a:r>
              <a:rPr lang="en-US" sz="1600" baseline="30000" dirty="0"/>
              <a:t>*</a:t>
            </a:r>
            <a:r>
              <a:rPr lang="en-US" sz="1600" dirty="0"/>
              <a:t>, </a:t>
            </a:r>
            <a:r>
              <a:rPr lang="en-US" sz="1600" dirty="0" err="1"/>
              <a:t>Mihail</a:t>
            </a:r>
            <a:r>
              <a:rPr lang="en-US" sz="1600" dirty="0"/>
              <a:t> </a:t>
            </a:r>
            <a:r>
              <a:rPr lang="en-US" sz="1600" dirty="0" err="1"/>
              <a:t>Tarta</a:t>
            </a:r>
            <a:r>
              <a:rPr lang="en-US" sz="1600" baseline="30000" dirty="0"/>
              <a:t>*</a:t>
            </a:r>
            <a:r>
              <a:rPr lang="en-US" sz="1600" dirty="0"/>
              <a:t>, Mark </a:t>
            </a:r>
            <a:r>
              <a:rPr lang="en-US" sz="1600" dirty="0" err="1"/>
              <a:t>Fussell</a:t>
            </a:r>
            <a:r>
              <a:rPr lang="en-US" sz="1600" baseline="30000" dirty="0"/>
              <a:t>*</a:t>
            </a:r>
            <a:r>
              <a:rPr lang="en-US" sz="1600" dirty="0"/>
              <a:t>, Vipul Modi</a:t>
            </a:r>
            <a:r>
              <a:rPr lang="en-US" sz="1600" baseline="30000" dirty="0"/>
              <a:t>*</a:t>
            </a:r>
            <a:r>
              <a:rPr lang="en-US" sz="1600" dirty="0"/>
              <a:t>, Mansoor Mohsin</a:t>
            </a:r>
            <a:r>
              <a:rPr lang="en-US" sz="1600" baseline="30000" dirty="0"/>
              <a:t>*</a:t>
            </a:r>
            <a:r>
              <a:rPr lang="en-US" sz="1600" dirty="0"/>
              <a:t>, Ray Kong</a:t>
            </a:r>
            <a:r>
              <a:rPr lang="en-US" sz="1600" baseline="30000" dirty="0"/>
              <a:t>*</a:t>
            </a:r>
            <a:r>
              <a:rPr lang="en-US" sz="1600" dirty="0"/>
              <a:t>, Anmol Ahuja</a:t>
            </a:r>
            <a:r>
              <a:rPr lang="en-US" sz="1600" baseline="30000" dirty="0"/>
              <a:t>*</a:t>
            </a:r>
            <a:r>
              <a:rPr lang="en-US" sz="1600" dirty="0"/>
              <a:t>, </a:t>
            </a:r>
            <a:r>
              <a:rPr lang="en-US" sz="1600" dirty="0" err="1"/>
              <a:t>Oana</a:t>
            </a:r>
            <a:r>
              <a:rPr lang="en-US" sz="1600" dirty="0"/>
              <a:t> </a:t>
            </a:r>
            <a:r>
              <a:rPr lang="en-US" sz="1600" dirty="0" err="1"/>
              <a:t>Platon</a:t>
            </a:r>
            <a:r>
              <a:rPr lang="en-US" sz="1600" baseline="30000" dirty="0"/>
              <a:t>*</a:t>
            </a:r>
            <a:r>
              <a:rPr lang="en-US" sz="1600" dirty="0"/>
              <a:t>, Alex </a:t>
            </a:r>
            <a:r>
              <a:rPr lang="en-US" sz="1600" dirty="0" err="1"/>
              <a:t>Wun</a:t>
            </a:r>
            <a:r>
              <a:rPr lang="en-US" sz="1600" baseline="30000" dirty="0"/>
              <a:t>*</a:t>
            </a:r>
            <a:r>
              <a:rPr lang="en-US" sz="1600" dirty="0"/>
              <a:t>, Matthew Snider</a:t>
            </a:r>
            <a:r>
              <a:rPr lang="en-US" sz="1600" baseline="30000" dirty="0"/>
              <a:t>*</a:t>
            </a:r>
            <a:r>
              <a:rPr lang="en-US" sz="1600" dirty="0"/>
              <a:t>, Chacko Daniel</a:t>
            </a:r>
            <a:r>
              <a:rPr lang="en-US" sz="1600" baseline="30000" dirty="0"/>
              <a:t>*</a:t>
            </a:r>
            <a:r>
              <a:rPr lang="en-US" sz="1600" dirty="0"/>
              <a:t>, Dan Mastrian</a:t>
            </a:r>
            <a:r>
              <a:rPr lang="en-US" sz="1600" baseline="30000" dirty="0"/>
              <a:t>*</a:t>
            </a:r>
            <a:r>
              <a:rPr lang="en-US" sz="1600" dirty="0"/>
              <a:t>, Yang Li</a:t>
            </a:r>
            <a:r>
              <a:rPr lang="en-US" sz="1600" baseline="30000" dirty="0"/>
              <a:t>*</a:t>
            </a:r>
            <a:r>
              <a:rPr lang="en-US" sz="1600" dirty="0"/>
              <a:t>, Aprameya Rao</a:t>
            </a:r>
            <a:r>
              <a:rPr lang="en-US" sz="1600" baseline="30000" dirty="0"/>
              <a:t>*</a:t>
            </a:r>
            <a:r>
              <a:rPr lang="en-US" sz="1600" dirty="0"/>
              <a:t>, Vaishnav </a:t>
            </a:r>
            <a:r>
              <a:rPr lang="en-US" sz="1600" dirty="0" err="1"/>
              <a:t>Kidambi</a:t>
            </a:r>
            <a:r>
              <a:rPr lang="en-US" sz="1600" baseline="30000" dirty="0"/>
              <a:t>*</a:t>
            </a:r>
            <a:r>
              <a:rPr lang="en-US" sz="1600" dirty="0"/>
              <a:t>, Randy Wang</a:t>
            </a:r>
            <a:r>
              <a:rPr lang="en-US" sz="1600" baseline="30000" dirty="0"/>
              <a:t>*</a:t>
            </a:r>
            <a:r>
              <a:rPr lang="en-US" sz="1600" dirty="0"/>
              <a:t>, Abhishek Ram</a:t>
            </a:r>
            <a:r>
              <a:rPr lang="en-US" sz="1600" baseline="30000" dirty="0"/>
              <a:t>*</a:t>
            </a:r>
            <a:r>
              <a:rPr lang="en-US" sz="1600" dirty="0"/>
              <a:t>, </a:t>
            </a:r>
            <a:r>
              <a:rPr lang="en-US" sz="1600" dirty="0" err="1"/>
              <a:t>Sumukh</a:t>
            </a:r>
            <a:r>
              <a:rPr lang="en-US" sz="1600" dirty="0"/>
              <a:t> Shivaprakash</a:t>
            </a:r>
            <a:r>
              <a:rPr lang="en-US" sz="1600" baseline="30000" dirty="0"/>
              <a:t>*</a:t>
            </a:r>
            <a:r>
              <a:rPr lang="en-US" sz="1600" dirty="0"/>
              <a:t>, </a:t>
            </a:r>
            <a:r>
              <a:rPr lang="en-US" sz="1600" dirty="0" err="1"/>
              <a:t>Rajeet</a:t>
            </a:r>
            <a:r>
              <a:rPr lang="en-US" sz="1600" dirty="0"/>
              <a:t> Nair</a:t>
            </a:r>
            <a:r>
              <a:rPr lang="en-US" sz="1600" baseline="30000" dirty="0"/>
              <a:t>*</a:t>
            </a:r>
            <a:r>
              <a:rPr lang="en-US" sz="1600" dirty="0"/>
              <a:t>, Alan Warwick</a:t>
            </a:r>
            <a:r>
              <a:rPr lang="en-US" sz="1600" baseline="30000" dirty="0"/>
              <a:t>*</a:t>
            </a:r>
            <a:r>
              <a:rPr lang="en-US" sz="1600" dirty="0"/>
              <a:t>, Bharat S. </a:t>
            </a:r>
            <a:r>
              <a:rPr lang="en-US" sz="1600" dirty="0" err="1"/>
              <a:t>Narasimman</a:t>
            </a:r>
            <a:r>
              <a:rPr lang="en-US" sz="1600" baseline="30000" dirty="0"/>
              <a:t>*</a:t>
            </a:r>
            <a:r>
              <a:rPr lang="en-US" sz="1600" dirty="0"/>
              <a:t>, Meng Lin</a:t>
            </a:r>
            <a:r>
              <a:rPr lang="en-US" sz="1600" baseline="30000" dirty="0"/>
              <a:t>*</a:t>
            </a:r>
            <a:r>
              <a:rPr lang="en-US" sz="1600" dirty="0"/>
              <a:t>, Jeffrey Chen</a:t>
            </a:r>
            <a:r>
              <a:rPr lang="en-US" sz="1600" baseline="30000" dirty="0"/>
              <a:t>*</a:t>
            </a:r>
            <a:r>
              <a:rPr lang="en-US" sz="1600" dirty="0"/>
              <a:t>, Abhay Balkrishna </a:t>
            </a:r>
            <a:r>
              <a:rPr lang="en-US" sz="1600" dirty="0" err="1"/>
              <a:t>Mhatre</a:t>
            </a:r>
            <a:r>
              <a:rPr lang="en-US" sz="1600" baseline="30000" dirty="0"/>
              <a:t>*</a:t>
            </a:r>
            <a:r>
              <a:rPr lang="en-US" sz="1600" dirty="0"/>
              <a:t>, </a:t>
            </a:r>
            <a:r>
              <a:rPr lang="en-US" sz="1600" dirty="0" err="1"/>
              <a:t>Preetha</a:t>
            </a:r>
            <a:r>
              <a:rPr lang="en-US" sz="1600" dirty="0"/>
              <a:t> </a:t>
            </a:r>
            <a:r>
              <a:rPr lang="en-US" sz="1600" dirty="0" err="1"/>
              <a:t>Subbarayalu</a:t>
            </a:r>
            <a:r>
              <a:rPr lang="en-US" sz="1600" baseline="30000" dirty="0"/>
              <a:t>*</a:t>
            </a:r>
            <a:r>
              <a:rPr lang="en-US" sz="1600" dirty="0"/>
              <a:t>, </a:t>
            </a:r>
            <a:r>
              <a:rPr lang="en-US" sz="1600" dirty="0" err="1"/>
              <a:t>Mert</a:t>
            </a:r>
            <a:r>
              <a:rPr lang="en-US" sz="1600" dirty="0"/>
              <a:t> </a:t>
            </a:r>
            <a:r>
              <a:rPr lang="en-US" sz="1600" dirty="0" err="1"/>
              <a:t>Coskun</a:t>
            </a:r>
            <a:r>
              <a:rPr lang="en-US" sz="1600" baseline="30000" dirty="0"/>
              <a:t>*</a:t>
            </a:r>
            <a:r>
              <a:rPr lang="en-US" sz="1600" dirty="0"/>
              <a:t>, </a:t>
            </a:r>
            <a:r>
              <a:rPr lang="en-US" sz="1600" b="1" dirty="0" err="1">
                <a:solidFill>
                  <a:srgbClr val="7030A0"/>
                </a:solidFill>
              </a:rPr>
              <a:t>Indranil</a:t>
            </a:r>
            <a:r>
              <a:rPr lang="en-US" sz="1600" b="1" dirty="0">
                <a:solidFill>
                  <a:srgbClr val="7030A0"/>
                </a:solidFill>
              </a:rPr>
              <a:t> Gupta</a:t>
            </a:r>
            <a:r>
              <a:rPr lang="en-US" sz="1600" b="1" baseline="30000" dirty="0">
                <a:solidFill>
                  <a:srgbClr val="7030A0"/>
                </a:solidFill>
              </a:rPr>
              <a:t>#</a:t>
            </a:r>
            <a:endParaRPr lang="en-US" sz="1600" b="1" dirty="0">
              <a:solidFill>
                <a:srgbClr val="7030A0"/>
              </a:solidFill>
            </a:endParaRPr>
          </a:p>
          <a:p>
            <a:r>
              <a:rPr lang="en-US" sz="1600" b="1" baseline="30000" dirty="0">
                <a:solidFill>
                  <a:srgbClr val="7030A0"/>
                </a:solidFill>
              </a:rPr>
              <a:t># </a:t>
            </a:r>
            <a:r>
              <a:rPr lang="en-US" sz="1600" b="1" dirty="0">
                <a:solidFill>
                  <a:srgbClr val="7030A0"/>
                </a:solidFill>
              </a:rPr>
              <a:t>: University of Illinois at Urbana Champaign </a:t>
            </a:r>
            <a:r>
              <a:rPr lang="en-US" sz="1600" b="1" dirty="0"/>
              <a:t>| * : Microsoft Azure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2B782D-1927-400E-AF8F-F8D4F5DDE6EF}"/>
              </a:ext>
            </a:extLst>
          </p:cNvPr>
          <p:cNvSpPr txBox="1"/>
          <p:nvPr/>
        </p:nvSpPr>
        <p:spPr>
          <a:xfrm>
            <a:off x="3559984" y="4610664"/>
            <a:ext cx="50720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Presenter: </a:t>
            </a:r>
            <a:r>
              <a:rPr lang="en-US" sz="2800" dirty="0"/>
              <a:t>Shegufta Bakht Ahsan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600F7BB-5BC5-4E85-AB01-A3234E1EDB16}"/>
              </a:ext>
            </a:extLst>
          </p:cNvPr>
          <p:cNvGrpSpPr/>
          <p:nvPr/>
        </p:nvGrpSpPr>
        <p:grpSpPr>
          <a:xfrm>
            <a:off x="210005" y="6328689"/>
            <a:ext cx="11771990" cy="260655"/>
            <a:chOff x="210005" y="6582143"/>
            <a:chExt cx="11771990" cy="260655"/>
          </a:xfrm>
        </p:grpSpPr>
        <p:pic>
          <p:nvPicPr>
            <p:cNvPr id="1026" name="Picture 2" descr="Image result for microsoft azure">
              <a:extLst>
                <a:ext uri="{FF2B5EF4-FFF2-40B4-BE49-F238E27FC236}">
                  <a16:creationId xmlns:a16="http://schemas.microsoft.com/office/drawing/2014/main" id="{E440FE92-29CA-4B01-95B7-C448E112ABE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08" t="13456" r="1569" b="25790"/>
            <a:stretch/>
          </p:blipFill>
          <p:spPr bwMode="auto">
            <a:xfrm>
              <a:off x="10905716" y="6652566"/>
              <a:ext cx="1076279" cy="1902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4" descr="Image result for university of illinois at urbana champaign logo">
              <a:extLst>
                <a:ext uri="{FF2B5EF4-FFF2-40B4-BE49-F238E27FC236}">
                  <a16:creationId xmlns:a16="http://schemas.microsoft.com/office/drawing/2014/main" id="{BDFD1673-4B90-4B76-BDB4-0C3E295C1CE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26" t="4308" r="1137" b="3673"/>
            <a:stretch/>
          </p:blipFill>
          <p:spPr bwMode="auto">
            <a:xfrm>
              <a:off x="210005" y="6582143"/>
              <a:ext cx="883774" cy="2519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FF029CE5-DB3D-417F-9620-28057E5F5522}"/>
              </a:ext>
            </a:extLst>
          </p:cNvPr>
          <p:cNvSpPr/>
          <p:nvPr/>
        </p:nvSpPr>
        <p:spPr>
          <a:xfrm>
            <a:off x="4540806" y="6117204"/>
            <a:ext cx="33822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DPRG@UIUC: </a:t>
            </a:r>
            <a:r>
              <a:rPr lang="en-US" sz="1600" b="1" dirty="0">
                <a:solidFill>
                  <a:srgbClr val="0000FF"/>
                </a:solidFill>
                <a:hlinkClick r:id="rId5"/>
              </a:rPr>
              <a:t>http://dprg.cs.uiuc.edu</a:t>
            </a:r>
            <a:br>
              <a:rPr lang="en-US" sz="1600" b="1" dirty="0">
                <a:solidFill>
                  <a:srgbClr val="0000FF"/>
                </a:solidFill>
              </a:rPr>
            </a:br>
            <a:r>
              <a:rPr lang="en-US" sz="1600" b="1" dirty="0">
                <a:solidFill>
                  <a:srgbClr val="0000FF"/>
                </a:solidFill>
              </a:rPr>
              <a:t>Service Fabric: </a:t>
            </a:r>
            <a:r>
              <a:rPr lang="en-US" sz="1600" b="1" dirty="0">
                <a:hlinkClick r:id="rId6"/>
              </a:rPr>
              <a:t>aka.ms/</a:t>
            </a:r>
            <a:r>
              <a:rPr lang="en-US" sz="1600" b="1" dirty="0" err="1">
                <a:hlinkClick r:id="rId6"/>
              </a:rPr>
              <a:t>servicefabric</a:t>
            </a:r>
            <a:r>
              <a:rPr lang="en-US" sz="1600" b="1" dirty="0"/>
              <a:t> 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8E8F18-0172-445F-B233-29D324AD0D24}"/>
              </a:ext>
            </a:extLst>
          </p:cNvPr>
          <p:cNvSpPr txBox="1"/>
          <p:nvPr/>
        </p:nvSpPr>
        <p:spPr>
          <a:xfrm>
            <a:off x="3511766" y="5425489"/>
            <a:ext cx="51684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F0"/>
                </a:solidFill>
              </a:rPr>
              <a:t>EuroSys 2018, April 23rd-26th | Porto, Portugal</a:t>
            </a:r>
          </a:p>
        </p:txBody>
      </p:sp>
    </p:spTree>
    <p:extLst>
      <p:ext uri="{BB962C8B-B14F-4D97-AF65-F5344CB8AC3E}">
        <p14:creationId xmlns:p14="http://schemas.microsoft.com/office/powerpoint/2010/main" val="2768929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F1A95-50C6-40BD-8700-7E7F0F168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02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00FF"/>
                </a:solidFill>
              </a:rPr>
              <a:t>Routing is Bidirectional and Symmetric (SF-Routing)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92AA7-AF4B-4D04-927D-7BD22C85A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278" y="1248005"/>
            <a:ext cx="10803627" cy="483619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i</a:t>
            </a:r>
            <a:r>
              <a:rPr lang="en-US" baseline="30000" dirty="0" err="1"/>
              <a:t>th</a:t>
            </a:r>
            <a:r>
              <a:rPr lang="en-US" baseline="30000" dirty="0"/>
              <a:t> </a:t>
            </a:r>
            <a:r>
              <a:rPr lang="en-US" dirty="0"/>
              <a:t>clockwise</a:t>
            </a:r>
            <a:r>
              <a:rPr lang="en-US" dirty="0">
                <a:solidFill>
                  <a:srgbClr val="0B76C3"/>
                </a:solidFill>
              </a:rPr>
              <a:t>/anticlockwise </a:t>
            </a:r>
            <a:r>
              <a:rPr lang="en-US" dirty="0"/>
              <a:t>routing table entry is the node whose ID is closest to the key (n +</a:t>
            </a:r>
            <a:r>
              <a:rPr lang="en-US" dirty="0">
                <a:solidFill>
                  <a:srgbClr val="0B76C3"/>
                </a:solidFill>
              </a:rPr>
              <a:t>/-</a:t>
            </a:r>
            <a:r>
              <a:rPr lang="en-US" dirty="0"/>
              <a:t> 2</a:t>
            </a:r>
            <a:r>
              <a:rPr lang="en-US" baseline="30000" dirty="0"/>
              <a:t>i</a:t>
            </a:r>
            <a:r>
              <a:rPr lang="en-US" dirty="0"/>
              <a:t>)mod(2</a:t>
            </a:r>
            <a:r>
              <a:rPr lang="en-US" baseline="30000" dirty="0"/>
              <a:t>m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SF-Routing:</a:t>
            </a:r>
          </a:p>
          <a:p>
            <a:pPr lvl="1"/>
            <a:r>
              <a:rPr lang="en-US" dirty="0"/>
              <a:t>Provides more routing options</a:t>
            </a:r>
          </a:p>
          <a:p>
            <a:pPr lvl="1"/>
            <a:r>
              <a:rPr lang="en-US" dirty="0"/>
              <a:t>Routes message faster</a:t>
            </a:r>
          </a:p>
          <a:p>
            <a:pPr marL="457200" lvl="1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 latest design, SF-Routing is used for</a:t>
            </a:r>
          </a:p>
          <a:p>
            <a:pPr lvl="1"/>
            <a:r>
              <a:rPr lang="en-US" dirty="0"/>
              <a:t>Discovery routing when a node starts up</a:t>
            </a:r>
          </a:p>
          <a:p>
            <a:pPr lvl="1"/>
            <a:r>
              <a:rPr lang="en-US" dirty="0"/>
              <a:t>After Discovery, nodes communicate directly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1FE042D4-413C-4FC1-A59D-F479DAF5C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51399" y="6276146"/>
            <a:ext cx="503138" cy="365125"/>
          </a:xfrm>
        </p:spPr>
        <p:txBody>
          <a:bodyPr/>
          <a:lstStyle/>
          <a:p>
            <a:fld id="{E6D0C300-CA77-46A4-ACED-1BAD716C79CE}" type="slidenum">
              <a:rPr lang="en-US" smtClean="0"/>
              <a:t>10</a:t>
            </a:fld>
            <a:endParaRPr lang="en-US" dirty="0"/>
          </a:p>
        </p:txBody>
      </p:sp>
      <p:pic>
        <p:nvPicPr>
          <p:cNvPr id="10" name="Picture 9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6EA9C532-9842-4B1E-A385-7CB6B2671E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0675" y="2843215"/>
            <a:ext cx="5500047" cy="3240988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8F53139C-DA40-4050-9ABE-1C337871F742}"/>
              </a:ext>
            </a:extLst>
          </p:cNvPr>
          <p:cNvGrpSpPr/>
          <p:nvPr/>
        </p:nvGrpSpPr>
        <p:grpSpPr>
          <a:xfrm>
            <a:off x="210005" y="6328689"/>
            <a:ext cx="11771990" cy="260655"/>
            <a:chOff x="210005" y="6582143"/>
            <a:chExt cx="11771990" cy="260655"/>
          </a:xfrm>
        </p:grpSpPr>
        <p:pic>
          <p:nvPicPr>
            <p:cNvPr id="11" name="Picture 2" descr="Image result for microsoft azure">
              <a:extLst>
                <a:ext uri="{FF2B5EF4-FFF2-40B4-BE49-F238E27FC236}">
                  <a16:creationId xmlns:a16="http://schemas.microsoft.com/office/drawing/2014/main" id="{557FDD36-5F54-417F-A67E-CC0BC54BBE1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08" t="13456" r="1569" b="25790"/>
            <a:stretch/>
          </p:blipFill>
          <p:spPr bwMode="auto">
            <a:xfrm>
              <a:off x="10905716" y="6652566"/>
              <a:ext cx="1076279" cy="1902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4" descr="Image result for university of illinois at urbana champaign logo">
              <a:extLst>
                <a:ext uri="{FF2B5EF4-FFF2-40B4-BE49-F238E27FC236}">
                  <a16:creationId xmlns:a16="http://schemas.microsoft.com/office/drawing/2014/main" id="{1170B261-A8E2-440B-86A9-20A785C2779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26" t="4308" r="1137" b="3673"/>
            <a:stretch/>
          </p:blipFill>
          <p:spPr bwMode="auto">
            <a:xfrm>
              <a:off x="210005" y="6582143"/>
              <a:ext cx="883774" cy="2519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5475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F1A95-50C6-40BD-8700-7E7F0F168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02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Consistent Routing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92AA7-AF4B-4D04-927D-7BD22C85A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892" y="1151731"/>
            <a:ext cx="11243554" cy="483619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At any given time all messages sent to key ‘K’ will be received by </a:t>
            </a:r>
            <a:r>
              <a:rPr lang="en-US" b="1" dirty="0"/>
              <a:t>a unique</a:t>
            </a:r>
            <a:r>
              <a:rPr lang="en-US" dirty="0"/>
              <a:t> Node. If that node crashes, a new node will take the responsibility</a:t>
            </a:r>
            <a:endParaRPr lang="en-US" sz="1000" dirty="0"/>
          </a:p>
          <a:p>
            <a:pPr lvl="1"/>
            <a:r>
              <a:rPr lang="en-US" b="1" dirty="0"/>
              <a:t>Leader Election: </a:t>
            </a:r>
            <a:r>
              <a:rPr lang="en-US" dirty="0"/>
              <a:t>For entire system use K=0</a:t>
            </a:r>
          </a:p>
          <a:p>
            <a:pPr lvl="1"/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Each Node owns a </a:t>
            </a:r>
            <a:r>
              <a:rPr lang="en-US" b="1" dirty="0"/>
              <a:t>routing token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 portion of the ring whose keys it is responsible for</a:t>
            </a:r>
          </a:p>
          <a:p>
            <a:pPr marL="457200" lvl="1" indent="0">
              <a:buNone/>
            </a:pPr>
            <a:endParaRPr lang="en-US" sz="1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SF-Ring ensures following consistency properties:</a:t>
            </a:r>
          </a:p>
          <a:p>
            <a:pPr lvl="1"/>
            <a:r>
              <a:rPr lang="en-US" b="1" dirty="0">
                <a:solidFill>
                  <a:srgbClr val="7030A0"/>
                </a:solidFill>
              </a:rPr>
              <a:t>Always Safe: </a:t>
            </a:r>
            <a:r>
              <a:rPr lang="en-US" dirty="0"/>
              <a:t>there is </a:t>
            </a:r>
            <a:r>
              <a:rPr lang="en-US" b="1" dirty="0"/>
              <a:t>no overlap </a:t>
            </a:r>
            <a:r>
              <a:rPr lang="en-US" dirty="0"/>
              <a:t>among tokens owned by nodes</a:t>
            </a:r>
          </a:p>
          <a:p>
            <a:pPr lvl="1"/>
            <a:r>
              <a:rPr lang="en-US" b="1" dirty="0">
                <a:solidFill>
                  <a:srgbClr val="7030A0"/>
                </a:solidFill>
              </a:rPr>
              <a:t>Eventually Live: </a:t>
            </a:r>
            <a:r>
              <a:rPr lang="en-US" dirty="0"/>
              <a:t>Eventually every token range will be claimed by a node</a:t>
            </a:r>
          </a:p>
          <a:p>
            <a:pPr marL="457200" lvl="1" indent="0">
              <a:buNone/>
            </a:pPr>
            <a:endParaRPr lang="en-US" sz="1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Efficiently Handle: Node Join, Leave and Fail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1FE042D4-413C-4FC1-A59D-F479DAF5C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51399" y="6276146"/>
            <a:ext cx="503138" cy="365125"/>
          </a:xfrm>
        </p:spPr>
        <p:txBody>
          <a:bodyPr/>
          <a:lstStyle/>
          <a:p>
            <a:fld id="{E6D0C300-CA77-46A4-ACED-1BAD716C79CE}" type="slidenum">
              <a:rPr lang="en-US" smtClean="0"/>
              <a:t>11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B8C1A6B-7CBE-4C99-8A04-E865796B6F4D}"/>
              </a:ext>
            </a:extLst>
          </p:cNvPr>
          <p:cNvGrpSpPr/>
          <p:nvPr/>
        </p:nvGrpSpPr>
        <p:grpSpPr>
          <a:xfrm>
            <a:off x="210005" y="6328689"/>
            <a:ext cx="11771990" cy="260655"/>
            <a:chOff x="210005" y="6582143"/>
            <a:chExt cx="11771990" cy="260655"/>
          </a:xfrm>
        </p:grpSpPr>
        <p:pic>
          <p:nvPicPr>
            <p:cNvPr id="9" name="Picture 2" descr="Image result for microsoft azure">
              <a:extLst>
                <a:ext uri="{FF2B5EF4-FFF2-40B4-BE49-F238E27FC236}">
                  <a16:creationId xmlns:a16="http://schemas.microsoft.com/office/drawing/2014/main" id="{CA24B651-85B7-405C-8C2D-BEFDDAD7ED4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08" t="13456" r="1569" b="25790"/>
            <a:stretch/>
          </p:blipFill>
          <p:spPr bwMode="auto">
            <a:xfrm>
              <a:off x="10905716" y="6652566"/>
              <a:ext cx="1076279" cy="1902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 descr="Image result for university of illinois at urbana champaign logo">
              <a:extLst>
                <a:ext uri="{FF2B5EF4-FFF2-40B4-BE49-F238E27FC236}">
                  <a16:creationId xmlns:a16="http://schemas.microsoft.com/office/drawing/2014/main" id="{B39E5D9C-36D1-4289-BA65-AF7750A897D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26" t="4308" r="1137" b="3673"/>
            <a:stretch/>
          </p:blipFill>
          <p:spPr bwMode="auto">
            <a:xfrm>
              <a:off x="210005" y="6582143"/>
              <a:ext cx="883774" cy="2519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777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F1A95-50C6-40BD-8700-7E7F0F168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02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Consistent Routing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92AA7-AF4B-4D04-927D-7BD22C85A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51731"/>
            <a:ext cx="11054443" cy="483619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At any given time all messages sent to key ‘K’ will be received by </a:t>
            </a:r>
            <a:r>
              <a:rPr lang="en-US" b="1" dirty="0"/>
              <a:t>a unique</a:t>
            </a:r>
            <a:r>
              <a:rPr lang="en-US" dirty="0"/>
              <a:t> Node. If that node crashes, a new node will take the responsibility</a:t>
            </a:r>
            <a:endParaRPr lang="en-US" sz="1000" dirty="0"/>
          </a:p>
          <a:p>
            <a:pPr lvl="1"/>
            <a:r>
              <a:rPr lang="en-US" b="1" dirty="0"/>
              <a:t>Leader Election: </a:t>
            </a:r>
            <a:r>
              <a:rPr lang="en-US" dirty="0"/>
              <a:t>For entire system use K=0</a:t>
            </a:r>
          </a:p>
          <a:p>
            <a:pPr lvl="1"/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Each Node owns a </a:t>
            </a:r>
            <a:r>
              <a:rPr lang="en-US" b="1" dirty="0"/>
              <a:t>routing token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 portion of the ring whose keys it is responsible for</a:t>
            </a:r>
          </a:p>
          <a:p>
            <a:pPr marL="457200" lvl="1" indent="0">
              <a:buNone/>
            </a:pPr>
            <a:endParaRPr lang="en-US" sz="1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SF-Ring ensures following consistency properties:</a:t>
            </a:r>
          </a:p>
          <a:p>
            <a:pPr lvl="1"/>
            <a:r>
              <a:rPr lang="en-US" b="1" dirty="0">
                <a:solidFill>
                  <a:srgbClr val="7030A0"/>
                </a:solidFill>
              </a:rPr>
              <a:t>Always Safe: </a:t>
            </a:r>
            <a:r>
              <a:rPr lang="en-US" dirty="0"/>
              <a:t>there is </a:t>
            </a:r>
            <a:r>
              <a:rPr lang="en-US" b="1" dirty="0"/>
              <a:t>no overlap </a:t>
            </a:r>
            <a:r>
              <a:rPr lang="en-US" dirty="0"/>
              <a:t>among tokens owned by nodes (ensured by strong membership and failure detection)</a:t>
            </a:r>
          </a:p>
          <a:p>
            <a:pPr lvl="1"/>
            <a:r>
              <a:rPr lang="en-US" b="1" dirty="0">
                <a:solidFill>
                  <a:srgbClr val="7030A0"/>
                </a:solidFill>
              </a:rPr>
              <a:t>Eventually Live: </a:t>
            </a:r>
            <a:r>
              <a:rPr lang="en-US" dirty="0"/>
              <a:t>Eventually every token range will be claimed by a node</a:t>
            </a:r>
          </a:p>
          <a:p>
            <a:pPr marL="457200" lvl="1" indent="0">
              <a:buNone/>
            </a:pPr>
            <a:endParaRPr lang="en-US" sz="1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Efficiently Handle: Node Join, Leave and Fail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1FE042D4-413C-4FC1-A59D-F479DAF5C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51399" y="6276146"/>
            <a:ext cx="503138" cy="365125"/>
          </a:xfrm>
        </p:spPr>
        <p:txBody>
          <a:bodyPr/>
          <a:lstStyle/>
          <a:p>
            <a:fld id="{E6D0C300-CA77-46A4-ACED-1BAD716C79CE}" type="slidenum">
              <a:rPr lang="en-US" smtClean="0"/>
              <a:t>12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B8C1A6B-7CBE-4C99-8A04-E865796B6F4D}"/>
              </a:ext>
            </a:extLst>
          </p:cNvPr>
          <p:cNvGrpSpPr/>
          <p:nvPr/>
        </p:nvGrpSpPr>
        <p:grpSpPr>
          <a:xfrm>
            <a:off x="210005" y="6328689"/>
            <a:ext cx="11771990" cy="260655"/>
            <a:chOff x="210005" y="6582143"/>
            <a:chExt cx="11771990" cy="260655"/>
          </a:xfrm>
        </p:grpSpPr>
        <p:pic>
          <p:nvPicPr>
            <p:cNvPr id="9" name="Picture 2" descr="Image result for microsoft azure">
              <a:extLst>
                <a:ext uri="{FF2B5EF4-FFF2-40B4-BE49-F238E27FC236}">
                  <a16:creationId xmlns:a16="http://schemas.microsoft.com/office/drawing/2014/main" id="{CA24B651-85B7-405C-8C2D-BEFDDAD7ED4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08" t="13456" r="1569" b="25790"/>
            <a:stretch/>
          </p:blipFill>
          <p:spPr bwMode="auto">
            <a:xfrm>
              <a:off x="10905716" y="6652566"/>
              <a:ext cx="1076279" cy="1902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 descr="Image result for university of illinois at urbana champaign logo">
              <a:extLst>
                <a:ext uri="{FF2B5EF4-FFF2-40B4-BE49-F238E27FC236}">
                  <a16:creationId xmlns:a16="http://schemas.microsoft.com/office/drawing/2014/main" id="{B39E5D9C-36D1-4289-BA65-AF7750A897D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26" t="4308" r="1137" b="3673"/>
            <a:stretch/>
          </p:blipFill>
          <p:spPr bwMode="auto">
            <a:xfrm>
              <a:off x="210005" y="6582143"/>
              <a:ext cx="883774" cy="2519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EF3B45E9-0660-4532-8422-B05550BF88C4}"/>
              </a:ext>
            </a:extLst>
          </p:cNvPr>
          <p:cNvSpPr/>
          <p:nvPr/>
        </p:nvSpPr>
        <p:spPr>
          <a:xfrm>
            <a:off x="674914" y="1906955"/>
            <a:ext cx="10991285" cy="354073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b="1" u="sng" dirty="0"/>
              <a:t>SF Ring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Is being used in production for more than 15 years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Working successfully, hence have not had to change it</a:t>
            </a:r>
          </a:p>
          <a:p>
            <a:endParaRPr lang="en-US" sz="28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b="1" dirty="0"/>
              <a:t>Invented concurrent with Chord and Pastry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8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b="1" dirty="0"/>
              <a:t>Chord/Pastry do not support Strong Consistency</a:t>
            </a:r>
          </a:p>
        </p:txBody>
      </p:sp>
    </p:spTree>
    <p:extLst>
      <p:ext uri="{BB962C8B-B14F-4D97-AF65-F5344CB8AC3E}">
        <p14:creationId xmlns:p14="http://schemas.microsoft.com/office/powerpoint/2010/main" val="3088916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1FE042D4-413C-4FC1-A59D-F479DAF5C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51399" y="6276146"/>
            <a:ext cx="503138" cy="365125"/>
          </a:xfrm>
        </p:spPr>
        <p:txBody>
          <a:bodyPr/>
          <a:lstStyle/>
          <a:p>
            <a:fld id="{E6D0C300-CA77-46A4-ACED-1BAD716C79CE}" type="slidenum">
              <a:rPr lang="en-US" smtClean="0"/>
              <a:t>13</a:t>
            </a:fld>
            <a:endParaRPr lang="en-US" dirty="0"/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50A083C0-B7A5-43C8-977A-6AF100EA460C}"/>
              </a:ext>
            </a:extLst>
          </p:cNvPr>
          <p:cNvSpPr/>
          <p:nvPr/>
        </p:nvSpPr>
        <p:spPr>
          <a:xfrm>
            <a:off x="844866" y="721519"/>
            <a:ext cx="9964648" cy="1019874"/>
          </a:xfrm>
          <a:prstGeom prst="roundRect">
            <a:avLst>
              <a:gd name="adj" fmla="val 500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US" sz="2000" b="1" dirty="0"/>
              <a:t>Reliable Collection (Queue, Dictionary):</a:t>
            </a:r>
            <a:r>
              <a:rPr lang="en-US" sz="2000" dirty="0"/>
              <a:t> [</a:t>
            </a:r>
            <a:r>
              <a:rPr lang="en-US" dirty="0"/>
              <a:t>Highly Available] &amp; [Fault Tolerant] &amp; [Persisted] &amp; [</a:t>
            </a:r>
            <a:r>
              <a:rPr lang="en-US" sz="2000" dirty="0"/>
              <a:t>Transactional]</a:t>
            </a: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4168B7BA-0A80-4D71-B2CD-91E0CB16550E}"/>
              </a:ext>
            </a:extLst>
          </p:cNvPr>
          <p:cNvGrpSpPr/>
          <p:nvPr/>
        </p:nvGrpSpPr>
        <p:grpSpPr>
          <a:xfrm>
            <a:off x="2083254" y="3093291"/>
            <a:ext cx="7488414" cy="3020327"/>
            <a:chOff x="1818664" y="2650046"/>
            <a:chExt cx="7488414" cy="3020327"/>
          </a:xfrm>
        </p:grpSpPr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374F76D2-2FB0-46F3-8336-920CFD103F2A}"/>
                </a:ext>
              </a:extLst>
            </p:cNvPr>
            <p:cNvCxnSpPr>
              <a:cxnSpLocks/>
              <a:stCxn id="70" idx="0"/>
              <a:endCxn id="72" idx="2"/>
            </p:cNvCxnSpPr>
            <p:nvPr/>
          </p:nvCxnSpPr>
          <p:spPr>
            <a:xfrm flipH="1" flipV="1">
              <a:off x="5562600" y="2650046"/>
              <a:ext cx="271" cy="3590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B1A28ADE-9485-4118-A3EE-497B22037701}"/>
                </a:ext>
              </a:extLst>
            </p:cNvPr>
            <p:cNvGrpSpPr/>
            <p:nvPr/>
          </p:nvGrpSpPr>
          <p:grpSpPr>
            <a:xfrm>
              <a:off x="1818664" y="3009134"/>
              <a:ext cx="7488414" cy="2661239"/>
              <a:chOff x="1818664" y="3009134"/>
              <a:chExt cx="7488414" cy="2661239"/>
            </a:xfrm>
          </p:grpSpPr>
          <p:grpSp>
            <p:nvGrpSpPr>
              <p:cNvPr id="71" name="Group 70">
                <a:extLst>
                  <a:ext uri="{FF2B5EF4-FFF2-40B4-BE49-F238E27FC236}">
                    <a16:creationId xmlns:a16="http://schemas.microsoft.com/office/drawing/2014/main" id="{CD54C4E7-1366-499D-8BC6-076228B281BB}"/>
                  </a:ext>
                </a:extLst>
              </p:cNvPr>
              <p:cNvGrpSpPr/>
              <p:nvPr/>
            </p:nvGrpSpPr>
            <p:grpSpPr>
              <a:xfrm>
                <a:off x="1818664" y="3009134"/>
                <a:ext cx="7488414" cy="2227141"/>
                <a:chOff x="1707192" y="3255645"/>
                <a:chExt cx="7488414" cy="2227141"/>
              </a:xfrm>
            </p:grpSpPr>
            <p:grpSp>
              <p:nvGrpSpPr>
                <p:cNvPr id="69" name="Group 68">
                  <a:extLst>
                    <a:ext uri="{FF2B5EF4-FFF2-40B4-BE49-F238E27FC236}">
                      <a16:creationId xmlns:a16="http://schemas.microsoft.com/office/drawing/2014/main" id="{EBE8E200-9332-42FD-B45D-D1BE0092CC84}"/>
                    </a:ext>
                  </a:extLst>
                </p:cNvPr>
                <p:cNvGrpSpPr/>
                <p:nvPr/>
              </p:nvGrpSpPr>
              <p:grpSpPr>
                <a:xfrm>
                  <a:off x="1985947" y="3363125"/>
                  <a:ext cx="6930903" cy="1967486"/>
                  <a:chOff x="1976531" y="3652807"/>
                  <a:chExt cx="6930903" cy="1967486"/>
                </a:xfrm>
              </p:grpSpPr>
              <p:sp>
                <p:nvSpPr>
                  <p:cNvPr id="38" name="Rectangle: Rounded Corners 37">
                    <a:extLst>
                      <a:ext uri="{FF2B5EF4-FFF2-40B4-BE49-F238E27FC236}">
                        <a16:creationId xmlns:a16="http://schemas.microsoft.com/office/drawing/2014/main" id="{279DCD60-0DA9-4FB6-94EA-E79299EBFFF1}"/>
                      </a:ext>
                    </a:extLst>
                  </p:cNvPr>
                  <p:cNvSpPr/>
                  <p:nvPr/>
                </p:nvSpPr>
                <p:spPr>
                  <a:xfrm>
                    <a:off x="3842300" y="3652807"/>
                    <a:ext cx="3218940" cy="362353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</p:spPr>
                <p:style>
                  <a:lnRef idx="1">
                    <a:schemeClr val="accent6"/>
                  </a:lnRef>
                  <a:fillRef idx="2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/>
                      <a:t>Leader Election</a:t>
                    </a:r>
                  </a:p>
                </p:txBody>
              </p:sp>
              <p:grpSp>
                <p:nvGrpSpPr>
                  <p:cNvPr id="61" name="Group 60">
                    <a:extLst>
                      <a:ext uri="{FF2B5EF4-FFF2-40B4-BE49-F238E27FC236}">
                        <a16:creationId xmlns:a16="http://schemas.microsoft.com/office/drawing/2014/main" id="{FD6143D2-D247-48A4-91BF-EB55D4B419D6}"/>
                      </a:ext>
                    </a:extLst>
                  </p:cNvPr>
                  <p:cNvGrpSpPr/>
                  <p:nvPr/>
                </p:nvGrpSpPr>
                <p:grpSpPr>
                  <a:xfrm>
                    <a:off x="3842300" y="4015160"/>
                    <a:ext cx="3218940" cy="676897"/>
                    <a:chOff x="3842300" y="4015160"/>
                    <a:chExt cx="3218940" cy="676897"/>
                  </a:xfrm>
                </p:grpSpPr>
                <p:sp>
                  <p:nvSpPr>
                    <p:cNvPr id="37" name="Rectangle: Rounded Corners 36">
                      <a:extLst>
                        <a:ext uri="{FF2B5EF4-FFF2-40B4-BE49-F238E27FC236}">
                          <a16:creationId xmlns:a16="http://schemas.microsoft.com/office/drawing/2014/main" id="{8B7CF591-FC6C-4D2D-986F-2EC5C3E08E8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42300" y="4329704"/>
                      <a:ext cx="3218940" cy="362353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accent6">
                        <a:lumMod val="40000"/>
                        <a:lumOff val="60000"/>
                      </a:schemeClr>
                    </a:solidFill>
                  </p:spPr>
                  <p:style>
                    <a:lnRef idx="1">
                      <a:schemeClr val="accent6"/>
                    </a:lnRef>
                    <a:fillRef idx="2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2000" b="1" dirty="0"/>
                        <a:t>Routing Consistency</a:t>
                      </a:r>
                    </a:p>
                  </p:txBody>
                </p:sp>
                <p:cxnSp>
                  <p:nvCxnSpPr>
                    <p:cNvPr id="51" name="Straight Arrow Connector 50">
                      <a:extLst>
                        <a:ext uri="{FF2B5EF4-FFF2-40B4-BE49-F238E27FC236}">
                          <a16:creationId xmlns:a16="http://schemas.microsoft.com/office/drawing/2014/main" id="{99469AAC-5110-4E64-98C7-D3E247DFB40E}"/>
                        </a:ext>
                      </a:extLst>
                    </p:cNvPr>
                    <p:cNvCxnSpPr>
                      <a:cxnSpLocks/>
                      <a:stCxn id="37" idx="0"/>
                      <a:endCxn id="38" idx="2"/>
                    </p:cNvCxnSpPr>
                    <p:nvPr/>
                  </p:nvCxnSpPr>
                  <p:spPr>
                    <a:xfrm flipV="1">
                      <a:off x="5451770" y="4015160"/>
                      <a:ext cx="0" cy="314544"/>
                    </a:xfrm>
                    <a:prstGeom prst="straightConnector1">
                      <a:avLst/>
                    </a:prstGeom>
                    <a:ln w="19050">
                      <a:solidFill>
                        <a:schemeClr val="accent6">
                          <a:lumMod val="75000"/>
                        </a:schemeClr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8" name="Group 67">
                    <a:extLst>
                      <a:ext uri="{FF2B5EF4-FFF2-40B4-BE49-F238E27FC236}">
                        <a16:creationId xmlns:a16="http://schemas.microsoft.com/office/drawing/2014/main" id="{4DAD1059-E453-49BE-A19C-802C5E9C60C4}"/>
                      </a:ext>
                    </a:extLst>
                  </p:cNvPr>
                  <p:cNvGrpSpPr/>
                  <p:nvPr/>
                </p:nvGrpSpPr>
                <p:grpSpPr>
                  <a:xfrm>
                    <a:off x="1976531" y="4692057"/>
                    <a:ext cx="6930903" cy="928236"/>
                    <a:chOff x="1976531" y="4692057"/>
                    <a:chExt cx="6930903" cy="928236"/>
                  </a:xfrm>
                </p:grpSpPr>
                <p:grpSp>
                  <p:nvGrpSpPr>
                    <p:cNvPr id="64" name="Group 63">
                      <a:extLst>
                        <a:ext uri="{FF2B5EF4-FFF2-40B4-BE49-F238E27FC236}">
                          <a16:creationId xmlns:a16="http://schemas.microsoft.com/office/drawing/2014/main" id="{7405B829-092D-4776-B223-C5D5ABC2F67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976531" y="5257939"/>
                      <a:ext cx="6930903" cy="362354"/>
                      <a:chOff x="1976531" y="5257939"/>
                      <a:chExt cx="6930903" cy="362354"/>
                    </a:xfrm>
                  </p:grpSpPr>
                  <p:sp>
                    <p:nvSpPr>
                      <p:cNvPr id="35" name="Rectangle: Rounded Corners 34">
                        <a:extLst>
                          <a:ext uri="{FF2B5EF4-FFF2-40B4-BE49-F238E27FC236}">
                            <a16:creationId xmlns:a16="http://schemas.microsoft.com/office/drawing/2014/main" id="{D2C976E0-F53A-453B-8570-8B05FD12933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976531" y="5257940"/>
                        <a:ext cx="3218940" cy="362353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  <p:style>
                      <a:lnRef idx="1">
                        <a:schemeClr val="accent6"/>
                      </a:lnRef>
                      <a:fillRef idx="2">
                        <a:schemeClr val="accent6"/>
                      </a:fillRef>
                      <a:effectRef idx="1">
                        <a:schemeClr val="accent6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2000" b="1" dirty="0"/>
                          <a:t>Reliable Failure Detector</a:t>
                        </a:r>
                      </a:p>
                    </p:txBody>
                  </p:sp>
                  <p:sp>
                    <p:nvSpPr>
                      <p:cNvPr id="36" name="Rectangle: Rounded Corners 35">
                        <a:extLst>
                          <a:ext uri="{FF2B5EF4-FFF2-40B4-BE49-F238E27FC236}">
                            <a16:creationId xmlns:a16="http://schemas.microsoft.com/office/drawing/2014/main" id="{668E980B-E2AB-45A9-9844-FAB8F392B0E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688494" y="5257939"/>
                        <a:ext cx="3218940" cy="362353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  <p:style>
                      <a:lnRef idx="1">
                        <a:schemeClr val="accent6"/>
                      </a:lnRef>
                      <a:fillRef idx="2">
                        <a:schemeClr val="accent6"/>
                      </a:fillRef>
                      <a:effectRef idx="1">
                        <a:schemeClr val="accent6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2000" b="1" dirty="0"/>
                          <a:t>Routing Token</a:t>
                        </a:r>
                      </a:p>
                    </p:txBody>
                  </p:sp>
                  <p:cxnSp>
                    <p:nvCxnSpPr>
                      <p:cNvPr id="56" name="Connector: Elbow 55">
                        <a:extLst>
                          <a:ext uri="{FF2B5EF4-FFF2-40B4-BE49-F238E27FC236}">
                            <a16:creationId xmlns:a16="http://schemas.microsoft.com/office/drawing/2014/main" id="{755C8660-0B9F-4028-B2CB-60DBAFF6AF76}"/>
                          </a:ext>
                        </a:extLst>
                      </p:cNvPr>
                      <p:cNvCxnSpPr>
                        <a:stCxn id="35" idx="0"/>
                        <a:endCxn id="36" idx="0"/>
                      </p:cNvCxnSpPr>
                      <p:nvPr/>
                    </p:nvCxnSpPr>
                    <p:spPr>
                      <a:xfrm rot="5400000" flipH="1" flipV="1">
                        <a:off x="5441982" y="3401959"/>
                        <a:ext cx="1" cy="3711963"/>
                      </a:xfrm>
                      <a:prstGeom prst="bentConnector3">
                        <a:avLst>
                          <a:gd name="adj1" fmla="val 22860100000"/>
                        </a:avLst>
                      </a:prstGeom>
                      <a:ln w="19050">
                        <a:solidFill>
                          <a:schemeClr val="accent6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65" name="Straight Arrow Connector 64">
                      <a:extLst>
                        <a:ext uri="{FF2B5EF4-FFF2-40B4-BE49-F238E27FC236}">
                          <a16:creationId xmlns:a16="http://schemas.microsoft.com/office/drawing/2014/main" id="{4DABAE05-15FF-4309-A492-61F401DFA916}"/>
                        </a:ext>
                      </a:extLst>
                    </p:cNvPr>
                    <p:cNvCxnSpPr>
                      <a:cxnSpLocks/>
                      <a:endCxn id="37" idx="2"/>
                    </p:cNvCxnSpPr>
                    <p:nvPr/>
                  </p:nvCxnSpPr>
                  <p:spPr>
                    <a:xfrm flipV="1">
                      <a:off x="5451770" y="4692057"/>
                      <a:ext cx="0" cy="329692"/>
                    </a:xfrm>
                    <a:prstGeom prst="straightConnector1">
                      <a:avLst/>
                    </a:prstGeom>
                    <a:ln w="19050">
                      <a:solidFill>
                        <a:schemeClr val="accent6">
                          <a:lumMod val="75000"/>
                        </a:schemeClr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70" name="Rectangle: Rounded Corners 69">
                  <a:extLst>
                    <a:ext uri="{FF2B5EF4-FFF2-40B4-BE49-F238E27FC236}">
                      <a16:creationId xmlns:a16="http://schemas.microsoft.com/office/drawing/2014/main" id="{3D017E77-A93B-45DA-8D1C-23E9E98CA0BE}"/>
                    </a:ext>
                  </a:extLst>
                </p:cNvPr>
                <p:cNvSpPr/>
                <p:nvPr/>
              </p:nvSpPr>
              <p:spPr>
                <a:xfrm>
                  <a:off x="1707192" y="3255645"/>
                  <a:ext cx="7488414" cy="2227141"/>
                </a:xfrm>
                <a:prstGeom prst="roundRect">
                  <a:avLst/>
                </a:prstGeom>
                <a:noFill/>
                <a:ln w="28575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B1C863CD-EFB8-4D4E-A996-6682EAF133C5}"/>
                  </a:ext>
                </a:extLst>
              </p:cNvPr>
              <p:cNvSpPr txBox="1"/>
              <p:nvPr/>
            </p:nvSpPr>
            <p:spPr>
              <a:xfrm>
                <a:off x="3602858" y="5208708"/>
                <a:ext cx="4045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chemeClr val="accent6">
                        <a:lumMod val="75000"/>
                      </a:schemeClr>
                    </a:solidFill>
                  </a:rPr>
                  <a:t>Federation Subsystem</a:t>
                </a:r>
              </a:p>
            </p:txBody>
          </p:sp>
        </p:grp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ACCF771E-94F1-4347-97E5-92DE53A55FC9}"/>
              </a:ext>
            </a:extLst>
          </p:cNvPr>
          <p:cNvGrpSpPr/>
          <p:nvPr/>
        </p:nvGrpSpPr>
        <p:grpSpPr>
          <a:xfrm>
            <a:off x="2398164" y="1741393"/>
            <a:ext cx="8637422" cy="1351898"/>
            <a:chOff x="1848436" y="1741393"/>
            <a:chExt cx="8637422" cy="1351898"/>
          </a:xfrm>
        </p:grpSpPr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CA677E8A-2FB7-4042-B603-61A6C86F18B5}"/>
                </a:ext>
              </a:extLst>
            </p:cNvPr>
            <p:cNvGrpSpPr/>
            <p:nvPr/>
          </p:nvGrpSpPr>
          <p:grpSpPr>
            <a:xfrm>
              <a:off x="1848436" y="1741393"/>
              <a:ext cx="8637422" cy="1351898"/>
              <a:chOff x="2133574" y="1700659"/>
              <a:chExt cx="8637422" cy="1351898"/>
            </a:xfrm>
          </p:grpSpPr>
          <p:cxnSp>
            <p:nvCxnSpPr>
              <p:cNvPr id="82" name="Straight Arrow Connector 81">
                <a:extLst>
                  <a:ext uri="{FF2B5EF4-FFF2-40B4-BE49-F238E27FC236}">
                    <a16:creationId xmlns:a16="http://schemas.microsoft.com/office/drawing/2014/main" id="{A89D2739-FBC1-46AA-868B-4344035782A7}"/>
                  </a:ext>
                </a:extLst>
              </p:cNvPr>
              <p:cNvCxnSpPr>
                <a:cxnSpLocks/>
                <a:stCxn id="72" idx="0"/>
                <a:endCxn id="79" idx="2"/>
              </p:cNvCxnSpPr>
              <p:nvPr/>
            </p:nvCxnSpPr>
            <p:spPr>
              <a:xfrm flipV="1">
                <a:off x="5562600" y="1700659"/>
                <a:ext cx="0" cy="33202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0" name="Group 89">
                <a:extLst>
                  <a:ext uri="{FF2B5EF4-FFF2-40B4-BE49-F238E27FC236}">
                    <a16:creationId xmlns:a16="http://schemas.microsoft.com/office/drawing/2014/main" id="{302EBE08-4743-432F-9938-E89063FEDC32}"/>
                  </a:ext>
                </a:extLst>
              </p:cNvPr>
              <p:cNvGrpSpPr/>
              <p:nvPr/>
            </p:nvGrpSpPr>
            <p:grpSpPr>
              <a:xfrm>
                <a:off x="2133574" y="2032683"/>
                <a:ext cx="8637422" cy="1019874"/>
                <a:chOff x="2133574" y="2032683"/>
                <a:chExt cx="8637422" cy="1019874"/>
              </a:xfrm>
            </p:grpSpPr>
            <p:grpSp>
              <p:nvGrpSpPr>
                <p:cNvPr id="73" name="Group 72">
                  <a:extLst>
                    <a:ext uri="{FF2B5EF4-FFF2-40B4-BE49-F238E27FC236}">
                      <a16:creationId xmlns:a16="http://schemas.microsoft.com/office/drawing/2014/main" id="{7C7C28E2-B4B3-435A-9D40-E2219815CD96}"/>
                    </a:ext>
                  </a:extLst>
                </p:cNvPr>
                <p:cNvGrpSpPr/>
                <p:nvPr/>
              </p:nvGrpSpPr>
              <p:grpSpPr>
                <a:xfrm>
                  <a:off x="2133574" y="2032683"/>
                  <a:ext cx="6858052" cy="1019874"/>
                  <a:chOff x="2410831" y="2109865"/>
                  <a:chExt cx="6858052" cy="1019874"/>
                </a:xfrm>
              </p:grpSpPr>
              <p:grpSp>
                <p:nvGrpSpPr>
                  <p:cNvPr id="43" name="Group 42">
                    <a:extLst>
                      <a:ext uri="{FF2B5EF4-FFF2-40B4-BE49-F238E27FC236}">
                        <a16:creationId xmlns:a16="http://schemas.microsoft.com/office/drawing/2014/main" id="{668806D5-F299-43C0-BE6B-867C75BEC692}"/>
                      </a:ext>
                    </a:extLst>
                  </p:cNvPr>
                  <p:cNvGrpSpPr/>
                  <p:nvPr/>
                </p:nvGrpSpPr>
                <p:grpSpPr>
                  <a:xfrm>
                    <a:off x="2519471" y="2244408"/>
                    <a:ext cx="6668380" cy="805075"/>
                    <a:chOff x="2074120" y="2236439"/>
                    <a:chExt cx="6668380" cy="805075"/>
                  </a:xfrm>
                </p:grpSpPr>
                <p:sp>
                  <p:nvSpPr>
                    <p:cNvPr id="40" name="Rectangle: Rounded Corners 39">
                      <a:extLst>
                        <a:ext uri="{FF2B5EF4-FFF2-40B4-BE49-F238E27FC236}">
                          <a16:creationId xmlns:a16="http://schemas.microsoft.com/office/drawing/2014/main" id="{5DE51966-725F-4F91-B790-57470675FDE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74120" y="2236552"/>
                      <a:ext cx="3218940" cy="362353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accent5">
                        <a:lumMod val="40000"/>
                        <a:lumOff val="60000"/>
                      </a:schemeClr>
                    </a:solidFill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2000" b="1" dirty="0"/>
                        <a:t>Reliable Primary Selection</a:t>
                      </a:r>
                    </a:p>
                  </p:txBody>
                </p:sp>
                <p:sp>
                  <p:nvSpPr>
                    <p:cNvPr id="41" name="Rectangle: Rounded Corners 40">
                      <a:extLst>
                        <a:ext uri="{FF2B5EF4-FFF2-40B4-BE49-F238E27FC236}">
                          <a16:creationId xmlns:a16="http://schemas.microsoft.com/office/drawing/2014/main" id="{EB1DA352-730C-450D-9C6D-5B87AC7BC7B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23560" y="2236439"/>
                      <a:ext cx="3218940" cy="362353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accent5">
                        <a:lumMod val="40000"/>
                        <a:lumOff val="60000"/>
                      </a:schemeClr>
                    </a:solidFill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2000" b="1" dirty="0"/>
                        <a:t>Consistent Replica Set</a:t>
                      </a:r>
                    </a:p>
                  </p:txBody>
                </p:sp>
                <p:sp>
                  <p:nvSpPr>
                    <p:cNvPr id="42" name="Rectangle: Rounded Corners 41">
                      <a:extLst>
                        <a:ext uri="{FF2B5EF4-FFF2-40B4-BE49-F238E27FC236}">
                          <a16:creationId xmlns:a16="http://schemas.microsoft.com/office/drawing/2014/main" id="{5D8F150C-7A25-40C0-9135-D53952F486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23560" y="2679161"/>
                      <a:ext cx="3218940" cy="362353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accent5">
                        <a:lumMod val="40000"/>
                        <a:lumOff val="60000"/>
                      </a:schemeClr>
                    </a:solidFill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2000" b="1" dirty="0"/>
                        <a:t>Replicated State Machines</a:t>
                      </a:r>
                    </a:p>
                  </p:txBody>
                </p:sp>
              </p:grpSp>
              <p:sp>
                <p:nvSpPr>
                  <p:cNvPr id="72" name="Rectangle: Rounded Corners 71">
                    <a:extLst>
                      <a:ext uri="{FF2B5EF4-FFF2-40B4-BE49-F238E27FC236}">
                        <a16:creationId xmlns:a16="http://schemas.microsoft.com/office/drawing/2014/main" id="{9C8ABAF0-1CEF-4ABC-9934-C1554A12A73A}"/>
                      </a:ext>
                    </a:extLst>
                  </p:cNvPr>
                  <p:cNvSpPr/>
                  <p:nvPr/>
                </p:nvSpPr>
                <p:spPr>
                  <a:xfrm>
                    <a:off x="2410831" y="2109865"/>
                    <a:ext cx="6858052" cy="1019874"/>
                  </a:xfrm>
                  <a:prstGeom prst="roundRect">
                    <a:avLst/>
                  </a:prstGeom>
                  <a:noFill/>
                  <a:ln w="28575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87" name="TextBox 86">
                  <a:extLst>
                    <a:ext uri="{FF2B5EF4-FFF2-40B4-BE49-F238E27FC236}">
                      <a16:creationId xmlns:a16="http://schemas.microsoft.com/office/drawing/2014/main" id="{06CC56A8-E38C-4691-91EB-B78A9A26F838}"/>
                    </a:ext>
                  </a:extLst>
                </p:cNvPr>
                <p:cNvSpPr txBox="1"/>
                <p:nvPr/>
              </p:nvSpPr>
              <p:spPr>
                <a:xfrm>
                  <a:off x="9141094" y="2114080"/>
                  <a:ext cx="1629902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solidFill>
                        <a:schemeClr val="accent5">
                          <a:lumMod val="75000"/>
                        </a:schemeClr>
                      </a:solidFill>
                    </a:rPr>
                    <a:t>Reliability Subsystem</a:t>
                  </a:r>
                </a:p>
              </p:txBody>
            </p:sp>
          </p:grpSp>
        </p:grpSp>
        <p:sp>
          <p:nvSpPr>
            <p:cNvPr id="107" name="Rectangle: Rounded Corners 106">
              <a:extLst>
                <a:ext uri="{FF2B5EF4-FFF2-40B4-BE49-F238E27FC236}">
                  <a16:creationId xmlns:a16="http://schemas.microsoft.com/office/drawing/2014/main" id="{C3BD5A97-198A-4475-AE14-1732D6483E20}"/>
                </a:ext>
              </a:extLst>
            </p:cNvPr>
            <p:cNvSpPr/>
            <p:nvPr/>
          </p:nvSpPr>
          <p:spPr>
            <a:xfrm>
              <a:off x="1957076" y="2646170"/>
              <a:ext cx="3218940" cy="362353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Failover Management</a:t>
              </a:r>
            </a:p>
          </p:txBody>
        </p:sp>
      </p:grp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2B976081-3BCE-4A35-919C-5AA203CA304E}"/>
              </a:ext>
            </a:extLst>
          </p:cNvPr>
          <p:cNvSpPr/>
          <p:nvPr/>
        </p:nvSpPr>
        <p:spPr>
          <a:xfrm>
            <a:off x="815668" y="645775"/>
            <a:ext cx="10090048" cy="1128087"/>
          </a:xfrm>
          <a:prstGeom prst="roundRect">
            <a:avLst>
              <a:gd name="adj" fmla="val 27656"/>
            </a:avLst>
          </a:prstGeom>
          <a:solidFill>
            <a:schemeClr val="accent3">
              <a:alpha val="7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45EAD893-172C-4629-8614-7B2338ED5D4D}"/>
              </a:ext>
            </a:extLst>
          </p:cNvPr>
          <p:cNvSpPr/>
          <p:nvPr/>
        </p:nvSpPr>
        <p:spPr>
          <a:xfrm>
            <a:off x="2029847" y="3308443"/>
            <a:ext cx="7614801" cy="2701587"/>
          </a:xfrm>
          <a:prstGeom prst="roundRect">
            <a:avLst>
              <a:gd name="adj" fmla="val 20681"/>
            </a:avLst>
          </a:prstGeom>
          <a:solidFill>
            <a:schemeClr val="accent3">
              <a:alpha val="7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E1D8C1A-3421-49ED-9E26-214CFB2765D4}"/>
              </a:ext>
            </a:extLst>
          </p:cNvPr>
          <p:cNvGrpSpPr/>
          <p:nvPr/>
        </p:nvGrpSpPr>
        <p:grpSpPr>
          <a:xfrm>
            <a:off x="210005" y="6328689"/>
            <a:ext cx="11771990" cy="260655"/>
            <a:chOff x="210005" y="6582143"/>
            <a:chExt cx="11771990" cy="260655"/>
          </a:xfrm>
        </p:grpSpPr>
        <p:pic>
          <p:nvPicPr>
            <p:cNvPr id="46" name="Picture 2" descr="Image result for microsoft azure">
              <a:extLst>
                <a:ext uri="{FF2B5EF4-FFF2-40B4-BE49-F238E27FC236}">
                  <a16:creationId xmlns:a16="http://schemas.microsoft.com/office/drawing/2014/main" id="{62DD71FA-5224-4CE6-ADA8-2837EA98448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08" t="13456" r="1569" b="25790"/>
            <a:stretch/>
          </p:blipFill>
          <p:spPr bwMode="auto">
            <a:xfrm>
              <a:off x="10905716" y="6652566"/>
              <a:ext cx="1076279" cy="1902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4" descr="Image result for university of illinois at urbana champaign logo">
              <a:extLst>
                <a:ext uri="{FF2B5EF4-FFF2-40B4-BE49-F238E27FC236}">
                  <a16:creationId xmlns:a16="http://schemas.microsoft.com/office/drawing/2014/main" id="{B1C2CF4D-90C3-4EE2-9CE9-FAB8A742B63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26" t="4308" r="1137" b="3673"/>
            <a:stretch/>
          </p:blipFill>
          <p:spPr bwMode="auto">
            <a:xfrm>
              <a:off x="210005" y="6582143"/>
              <a:ext cx="883774" cy="2519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B8018B6-EA0D-4F94-B9EC-FA4A577FFF12}"/>
              </a:ext>
            </a:extLst>
          </p:cNvPr>
          <p:cNvGrpSpPr/>
          <p:nvPr/>
        </p:nvGrpSpPr>
        <p:grpSpPr>
          <a:xfrm>
            <a:off x="1234109" y="1879862"/>
            <a:ext cx="647283" cy="4574779"/>
            <a:chOff x="-31716" y="1121376"/>
            <a:chExt cx="647283" cy="4574779"/>
          </a:xfrm>
        </p:grpSpPr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5039EB69-6791-465C-8166-61B8E936FC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5567" y="1242681"/>
              <a:ext cx="0" cy="4112451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B140CC47-84C0-45DA-AB21-D196C02DC18E}"/>
                </a:ext>
              </a:extLst>
            </p:cNvPr>
            <p:cNvSpPr txBox="1"/>
            <p:nvPr/>
          </p:nvSpPr>
          <p:spPr>
            <a:xfrm rot="16200000">
              <a:off x="-1995940" y="3085600"/>
              <a:ext cx="45747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000FF"/>
                  </a:solidFill>
                </a:rPr>
                <a:t>Consistency: Higher layers reuse lower layer’s,</a:t>
              </a:r>
              <a:br>
                <a:rPr lang="en-US" b="1" dirty="0">
                  <a:solidFill>
                    <a:srgbClr val="0000FF"/>
                  </a:solidFill>
                </a:rPr>
              </a:br>
              <a:r>
                <a:rPr lang="en-US" b="1" dirty="0">
                  <a:solidFill>
                    <a:srgbClr val="0000FF"/>
                  </a:solidFill>
                </a:rPr>
                <a:t>implementing their own notion of consistency</a:t>
              </a:r>
              <a:endParaRPr lang="en-US" sz="1200" b="1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1218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F1A95-50C6-40BD-8700-7E7F0F168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02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Reliability Subsystem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92AA7-AF4B-4D04-927D-7BD22C85A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Provides:</a:t>
            </a:r>
          </a:p>
          <a:p>
            <a:pPr lvl="1"/>
            <a:r>
              <a:rPr lang="en-US" dirty="0"/>
              <a:t>Replication</a:t>
            </a:r>
          </a:p>
          <a:p>
            <a:pPr lvl="1"/>
            <a:r>
              <a:rPr lang="en-US" dirty="0"/>
              <a:t>High Availability</a:t>
            </a:r>
          </a:p>
          <a:p>
            <a:pPr lvl="1"/>
            <a:r>
              <a:rPr lang="en-US" dirty="0"/>
              <a:t>Load Balancing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1FE042D4-413C-4FC1-A59D-F479DAF5C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51399" y="6276146"/>
            <a:ext cx="503138" cy="365125"/>
          </a:xfrm>
        </p:spPr>
        <p:txBody>
          <a:bodyPr/>
          <a:lstStyle/>
          <a:p>
            <a:fld id="{E6D0C300-CA77-46A4-ACED-1BAD716C79CE}" type="slidenum">
              <a:rPr lang="en-US" smtClean="0"/>
              <a:t>14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475D8C4-E648-41B3-96AD-BEC61859782D}"/>
              </a:ext>
            </a:extLst>
          </p:cNvPr>
          <p:cNvGrpSpPr/>
          <p:nvPr/>
        </p:nvGrpSpPr>
        <p:grpSpPr>
          <a:xfrm>
            <a:off x="210005" y="6328689"/>
            <a:ext cx="11771990" cy="260655"/>
            <a:chOff x="210005" y="6582143"/>
            <a:chExt cx="11771990" cy="260655"/>
          </a:xfrm>
        </p:grpSpPr>
        <p:pic>
          <p:nvPicPr>
            <p:cNvPr id="9" name="Picture 2" descr="Image result for microsoft azure">
              <a:extLst>
                <a:ext uri="{FF2B5EF4-FFF2-40B4-BE49-F238E27FC236}">
                  <a16:creationId xmlns:a16="http://schemas.microsoft.com/office/drawing/2014/main" id="{09216817-0318-4C2A-85A3-09FA4359377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08" t="13456" r="1569" b="25790"/>
            <a:stretch/>
          </p:blipFill>
          <p:spPr bwMode="auto">
            <a:xfrm>
              <a:off x="10905716" y="6652566"/>
              <a:ext cx="1076279" cy="1902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 descr="Image result for university of illinois at urbana champaign logo">
              <a:extLst>
                <a:ext uri="{FF2B5EF4-FFF2-40B4-BE49-F238E27FC236}">
                  <a16:creationId xmlns:a16="http://schemas.microsoft.com/office/drawing/2014/main" id="{1345AA3B-C165-4732-A430-CCF96D28703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26" t="4308" r="1137" b="3673"/>
            <a:stretch/>
          </p:blipFill>
          <p:spPr bwMode="auto">
            <a:xfrm>
              <a:off x="210005" y="6582143"/>
              <a:ext cx="883774" cy="2519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89838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1FE042D4-413C-4FC1-A59D-F479DAF5C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51399" y="6276146"/>
            <a:ext cx="503138" cy="365125"/>
          </a:xfrm>
        </p:spPr>
        <p:txBody>
          <a:bodyPr/>
          <a:lstStyle/>
          <a:p>
            <a:fld id="{E6D0C300-CA77-46A4-ACED-1BAD716C79CE}" type="slidenum">
              <a:rPr lang="en-US" smtClean="0"/>
              <a:t>15</a:t>
            </a:fld>
            <a:endParaRPr lang="en-US" dirty="0"/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50A083C0-B7A5-43C8-977A-6AF100EA460C}"/>
              </a:ext>
            </a:extLst>
          </p:cNvPr>
          <p:cNvSpPr/>
          <p:nvPr/>
        </p:nvSpPr>
        <p:spPr>
          <a:xfrm>
            <a:off x="844866" y="721519"/>
            <a:ext cx="9964648" cy="1019874"/>
          </a:xfrm>
          <a:prstGeom prst="roundRect">
            <a:avLst>
              <a:gd name="adj" fmla="val 500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US" sz="2000" b="1" dirty="0"/>
              <a:t>Reliable Collection (Queue, Dictionary):</a:t>
            </a:r>
            <a:r>
              <a:rPr lang="en-US" sz="2000" dirty="0"/>
              <a:t> [</a:t>
            </a:r>
            <a:r>
              <a:rPr lang="en-US" dirty="0"/>
              <a:t>Highly Available] &amp; [Fault Tolerant] &amp; [Persisted] &amp; [</a:t>
            </a:r>
            <a:r>
              <a:rPr lang="en-US" sz="2000" dirty="0"/>
              <a:t>Transactional]</a:t>
            </a: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4168B7BA-0A80-4D71-B2CD-91E0CB16550E}"/>
              </a:ext>
            </a:extLst>
          </p:cNvPr>
          <p:cNvGrpSpPr/>
          <p:nvPr/>
        </p:nvGrpSpPr>
        <p:grpSpPr>
          <a:xfrm>
            <a:off x="2083254" y="3093291"/>
            <a:ext cx="7488414" cy="3020327"/>
            <a:chOff x="1818664" y="2650046"/>
            <a:chExt cx="7488414" cy="3020327"/>
          </a:xfrm>
        </p:grpSpPr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374F76D2-2FB0-46F3-8336-920CFD103F2A}"/>
                </a:ext>
              </a:extLst>
            </p:cNvPr>
            <p:cNvCxnSpPr>
              <a:cxnSpLocks/>
              <a:stCxn id="70" idx="0"/>
              <a:endCxn id="72" idx="2"/>
            </p:cNvCxnSpPr>
            <p:nvPr/>
          </p:nvCxnSpPr>
          <p:spPr>
            <a:xfrm flipH="1" flipV="1">
              <a:off x="5562600" y="2650046"/>
              <a:ext cx="271" cy="3590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B1A28ADE-9485-4118-A3EE-497B22037701}"/>
                </a:ext>
              </a:extLst>
            </p:cNvPr>
            <p:cNvGrpSpPr/>
            <p:nvPr/>
          </p:nvGrpSpPr>
          <p:grpSpPr>
            <a:xfrm>
              <a:off x="1818664" y="3009134"/>
              <a:ext cx="7488414" cy="2661239"/>
              <a:chOff x="1818664" y="3009134"/>
              <a:chExt cx="7488414" cy="2661239"/>
            </a:xfrm>
          </p:grpSpPr>
          <p:grpSp>
            <p:nvGrpSpPr>
              <p:cNvPr id="71" name="Group 70">
                <a:extLst>
                  <a:ext uri="{FF2B5EF4-FFF2-40B4-BE49-F238E27FC236}">
                    <a16:creationId xmlns:a16="http://schemas.microsoft.com/office/drawing/2014/main" id="{CD54C4E7-1366-499D-8BC6-076228B281BB}"/>
                  </a:ext>
                </a:extLst>
              </p:cNvPr>
              <p:cNvGrpSpPr/>
              <p:nvPr/>
            </p:nvGrpSpPr>
            <p:grpSpPr>
              <a:xfrm>
                <a:off x="1818664" y="3009134"/>
                <a:ext cx="7488414" cy="2227141"/>
                <a:chOff x="1707192" y="3255645"/>
                <a:chExt cx="7488414" cy="2227141"/>
              </a:xfrm>
            </p:grpSpPr>
            <p:grpSp>
              <p:nvGrpSpPr>
                <p:cNvPr id="69" name="Group 68">
                  <a:extLst>
                    <a:ext uri="{FF2B5EF4-FFF2-40B4-BE49-F238E27FC236}">
                      <a16:creationId xmlns:a16="http://schemas.microsoft.com/office/drawing/2014/main" id="{EBE8E200-9332-42FD-B45D-D1BE0092CC84}"/>
                    </a:ext>
                  </a:extLst>
                </p:cNvPr>
                <p:cNvGrpSpPr/>
                <p:nvPr/>
              </p:nvGrpSpPr>
              <p:grpSpPr>
                <a:xfrm>
                  <a:off x="1985947" y="3363125"/>
                  <a:ext cx="6930903" cy="1967486"/>
                  <a:chOff x="1976531" y="3652807"/>
                  <a:chExt cx="6930903" cy="1967486"/>
                </a:xfrm>
              </p:grpSpPr>
              <p:sp>
                <p:nvSpPr>
                  <p:cNvPr id="38" name="Rectangle: Rounded Corners 37">
                    <a:extLst>
                      <a:ext uri="{FF2B5EF4-FFF2-40B4-BE49-F238E27FC236}">
                        <a16:creationId xmlns:a16="http://schemas.microsoft.com/office/drawing/2014/main" id="{279DCD60-0DA9-4FB6-94EA-E79299EBFFF1}"/>
                      </a:ext>
                    </a:extLst>
                  </p:cNvPr>
                  <p:cNvSpPr/>
                  <p:nvPr/>
                </p:nvSpPr>
                <p:spPr>
                  <a:xfrm>
                    <a:off x="3842300" y="3652807"/>
                    <a:ext cx="3218940" cy="362353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</p:spPr>
                <p:style>
                  <a:lnRef idx="1">
                    <a:schemeClr val="accent6"/>
                  </a:lnRef>
                  <a:fillRef idx="2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/>
                      <a:t>Leader Election</a:t>
                    </a:r>
                  </a:p>
                </p:txBody>
              </p:sp>
              <p:grpSp>
                <p:nvGrpSpPr>
                  <p:cNvPr id="61" name="Group 60">
                    <a:extLst>
                      <a:ext uri="{FF2B5EF4-FFF2-40B4-BE49-F238E27FC236}">
                        <a16:creationId xmlns:a16="http://schemas.microsoft.com/office/drawing/2014/main" id="{FD6143D2-D247-48A4-91BF-EB55D4B419D6}"/>
                      </a:ext>
                    </a:extLst>
                  </p:cNvPr>
                  <p:cNvGrpSpPr/>
                  <p:nvPr/>
                </p:nvGrpSpPr>
                <p:grpSpPr>
                  <a:xfrm>
                    <a:off x="3842300" y="4015160"/>
                    <a:ext cx="3218940" cy="676897"/>
                    <a:chOff x="3842300" y="4015160"/>
                    <a:chExt cx="3218940" cy="676897"/>
                  </a:xfrm>
                </p:grpSpPr>
                <p:sp>
                  <p:nvSpPr>
                    <p:cNvPr id="37" name="Rectangle: Rounded Corners 36">
                      <a:extLst>
                        <a:ext uri="{FF2B5EF4-FFF2-40B4-BE49-F238E27FC236}">
                          <a16:creationId xmlns:a16="http://schemas.microsoft.com/office/drawing/2014/main" id="{8B7CF591-FC6C-4D2D-986F-2EC5C3E08E8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42300" y="4329704"/>
                      <a:ext cx="3218940" cy="362353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accent6">
                        <a:lumMod val="40000"/>
                        <a:lumOff val="60000"/>
                      </a:schemeClr>
                    </a:solidFill>
                  </p:spPr>
                  <p:style>
                    <a:lnRef idx="1">
                      <a:schemeClr val="accent6"/>
                    </a:lnRef>
                    <a:fillRef idx="2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2000" b="1" dirty="0"/>
                        <a:t>Routing Consistency</a:t>
                      </a:r>
                    </a:p>
                  </p:txBody>
                </p:sp>
                <p:cxnSp>
                  <p:nvCxnSpPr>
                    <p:cNvPr id="51" name="Straight Arrow Connector 50">
                      <a:extLst>
                        <a:ext uri="{FF2B5EF4-FFF2-40B4-BE49-F238E27FC236}">
                          <a16:creationId xmlns:a16="http://schemas.microsoft.com/office/drawing/2014/main" id="{99469AAC-5110-4E64-98C7-D3E247DFB40E}"/>
                        </a:ext>
                      </a:extLst>
                    </p:cNvPr>
                    <p:cNvCxnSpPr>
                      <a:cxnSpLocks/>
                      <a:stCxn id="37" idx="0"/>
                      <a:endCxn id="38" idx="2"/>
                    </p:cNvCxnSpPr>
                    <p:nvPr/>
                  </p:nvCxnSpPr>
                  <p:spPr>
                    <a:xfrm flipV="1">
                      <a:off x="5451770" y="4015160"/>
                      <a:ext cx="0" cy="314544"/>
                    </a:xfrm>
                    <a:prstGeom prst="straightConnector1">
                      <a:avLst/>
                    </a:prstGeom>
                    <a:ln w="19050">
                      <a:solidFill>
                        <a:schemeClr val="accent6">
                          <a:lumMod val="75000"/>
                        </a:schemeClr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8" name="Group 67">
                    <a:extLst>
                      <a:ext uri="{FF2B5EF4-FFF2-40B4-BE49-F238E27FC236}">
                        <a16:creationId xmlns:a16="http://schemas.microsoft.com/office/drawing/2014/main" id="{4DAD1059-E453-49BE-A19C-802C5E9C60C4}"/>
                      </a:ext>
                    </a:extLst>
                  </p:cNvPr>
                  <p:cNvGrpSpPr/>
                  <p:nvPr/>
                </p:nvGrpSpPr>
                <p:grpSpPr>
                  <a:xfrm>
                    <a:off x="1976531" y="4692057"/>
                    <a:ext cx="6930903" cy="928236"/>
                    <a:chOff x="1976531" y="4692057"/>
                    <a:chExt cx="6930903" cy="928236"/>
                  </a:xfrm>
                </p:grpSpPr>
                <p:grpSp>
                  <p:nvGrpSpPr>
                    <p:cNvPr id="64" name="Group 63">
                      <a:extLst>
                        <a:ext uri="{FF2B5EF4-FFF2-40B4-BE49-F238E27FC236}">
                          <a16:creationId xmlns:a16="http://schemas.microsoft.com/office/drawing/2014/main" id="{7405B829-092D-4776-B223-C5D5ABC2F67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976531" y="5257939"/>
                      <a:ext cx="6930903" cy="362354"/>
                      <a:chOff x="1976531" y="5257939"/>
                      <a:chExt cx="6930903" cy="362354"/>
                    </a:xfrm>
                  </p:grpSpPr>
                  <p:sp>
                    <p:nvSpPr>
                      <p:cNvPr id="35" name="Rectangle: Rounded Corners 34">
                        <a:extLst>
                          <a:ext uri="{FF2B5EF4-FFF2-40B4-BE49-F238E27FC236}">
                            <a16:creationId xmlns:a16="http://schemas.microsoft.com/office/drawing/2014/main" id="{D2C976E0-F53A-453B-8570-8B05FD12933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976531" y="5257940"/>
                        <a:ext cx="3218940" cy="362353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  <p:style>
                      <a:lnRef idx="1">
                        <a:schemeClr val="accent6"/>
                      </a:lnRef>
                      <a:fillRef idx="2">
                        <a:schemeClr val="accent6"/>
                      </a:fillRef>
                      <a:effectRef idx="1">
                        <a:schemeClr val="accent6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2000" b="1" dirty="0"/>
                          <a:t>Reliable Failure Detector</a:t>
                        </a:r>
                      </a:p>
                    </p:txBody>
                  </p:sp>
                  <p:sp>
                    <p:nvSpPr>
                      <p:cNvPr id="36" name="Rectangle: Rounded Corners 35">
                        <a:extLst>
                          <a:ext uri="{FF2B5EF4-FFF2-40B4-BE49-F238E27FC236}">
                            <a16:creationId xmlns:a16="http://schemas.microsoft.com/office/drawing/2014/main" id="{668E980B-E2AB-45A9-9844-FAB8F392B0E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688494" y="5257939"/>
                        <a:ext cx="3218940" cy="362353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  <p:style>
                      <a:lnRef idx="1">
                        <a:schemeClr val="accent6"/>
                      </a:lnRef>
                      <a:fillRef idx="2">
                        <a:schemeClr val="accent6"/>
                      </a:fillRef>
                      <a:effectRef idx="1">
                        <a:schemeClr val="accent6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2000" b="1" dirty="0"/>
                          <a:t>Routing Token</a:t>
                        </a:r>
                      </a:p>
                    </p:txBody>
                  </p:sp>
                  <p:cxnSp>
                    <p:nvCxnSpPr>
                      <p:cNvPr id="56" name="Connector: Elbow 55">
                        <a:extLst>
                          <a:ext uri="{FF2B5EF4-FFF2-40B4-BE49-F238E27FC236}">
                            <a16:creationId xmlns:a16="http://schemas.microsoft.com/office/drawing/2014/main" id="{755C8660-0B9F-4028-B2CB-60DBAFF6AF76}"/>
                          </a:ext>
                        </a:extLst>
                      </p:cNvPr>
                      <p:cNvCxnSpPr>
                        <a:stCxn id="35" idx="0"/>
                        <a:endCxn id="36" idx="0"/>
                      </p:cNvCxnSpPr>
                      <p:nvPr/>
                    </p:nvCxnSpPr>
                    <p:spPr>
                      <a:xfrm rot="5400000" flipH="1" flipV="1">
                        <a:off x="5441982" y="3401959"/>
                        <a:ext cx="1" cy="3711963"/>
                      </a:xfrm>
                      <a:prstGeom prst="bentConnector3">
                        <a:avLst>
                          <a:gd name="adj1" fmla="val 22860100000"/>
                        </a:avLst>
                      </a:prstGeom>
                      <a:ln w="19050">
                        <a:solidFill>
                          <a:schemeClr val="accent6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65" name="Straight Arrow Connector 64">
                      <a:extLst>
                        <a:ext uri="{FF2B5EF4-FFF2-40B4-BE49-F238E27FC236}">
                          <a16:creationId xmlns:a16="http://schemas.microsoft.com/office/drawing/2014/main" id="{4DABAE05-15FF-4309-A492-61F401DFA916}"/>
                        </a:ext>
                      </a:extLst>
                    </p:cNvPr>
                    <p:cNvCxnSpPr>
                      <a:cxnSpLocks/>
                      <a:endCxn id="37" idx="2"/>
                    </p:cNvCxnSpPr>
                    <p:nvPr/>
                  </p:nvCxnSpPr>
                  <p:spPr>
                    <a:xfrm flipV="1">
                      <a:off x="5451770" y="4692057"/>
                      <a:ext cx="0" cy="329692"/>
                    </a:xfrm>
                    <a:prstGeom prst="straightConnector1">
                      <a:avLst/>
                    </a:prstGeom>
                    <a:ln w="19050">
                      <a:solidFill>
                        <a:schemeClr val="accent6">
                          <a:lumMod val="75000"/>
                        </a:schemeClr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70" name="Rectangle: Rounded Corners 69">
                  <a:extLst>
                    <a:ext uri="{FF2B5EF4-FFF2-40B4-BE49-F238E27FC236}">
                      <a16:creationId xmlns:a16="http://schemas.microsoft.com/office/drawing/2014/main" id="{3D017E77-A93B-45DA-8D1C-23E9E98CA0BE}"/>
                    </a:ext>
                  </a:extLst>
                </p:cNvPr>
                <p:cNvSpPr/>
                <p:nvPr/>
              </p:nvSpPr>
              <p:spPr>
                <a:xfrm>
                  <a:off x="1707192" y="3255645"/>
                  <a:ext cx="7488414" cy="2227141"/>
                </a:xfrm>
                <a:prstGeom prst="roundRect">
                  <a:avLst/>
                </a:prstGeom>
                <a:noFill/>
                <a:ln w="28575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B1C863CD-EFB8-4D4E-A996-6682EAF133C5}"/>
                  </a:ext>
                </a:extLst>
              </p:cNvPr>
              <p:cNvSpPr txBox="1"/>
              <p:nvPr/>
            </p:nvSpPr>
            <p:spPr>
              <a:xfrm>
                <a:off x="3602858" y="5208708"/>
                <a:ext cx="4045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chemeClr val="accent6">
                        <a:lumMod val="75000"/>
                      </a:schemeClr>
                    </a:solidFill>
                  </a:rPr>
                  <a:t>Federation Subsystem</a:t>
                </a:r>
              </a:p>
            </p:txBody>
          </p:sp>
        </p:grp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ACCF771E-94F1-4347-97E5-92DE53A55FC9}"/>
              </a:ext>
            </a:extLst>
          </p:cNvPr>
          <p:cNvGrpSpPr/>
          <p:nvPr/>
        </p:nvGrpSpPr>
        <p:grpSpPr>
          <a:xfrm>
            <a:off x="2398164" y="1741393"/>
            <a:ext cx="8637422" cy="1351898"/>
            <a:chOff x="1848436" y="1741393"/>
            <a:chExt cx="8637422" cy="1351898"/>
          </a:xfrm>
        </p:grpSpPr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CA677E8A-2FB7-4042-B603-61A6C86F18B5}"/>
                </a:ext>
              </a:extLst>
            </p:cNvPr>
            <p:cNvGrpSpPr/>
            <p:nvPr/>
          </p:nvGrpSpPr>
          <p:grpSpPr>
            <a:xfrm>
              <a:off x="1848436" y="1741393"/>
              <a:ext cx="8637422" cy="1351898"/>
              <a:chOff x="2133574" y="1700659"/>
              <a:chExt cx="8637422" cy="1351898"/>
            </a:xfrm>
          </p:grpSpPr>
          <p:cxnSp>
            <p:nvCxnSpPr>
              <p:cNvPr id="82" name="Straight Arrow Connector 81">
                <a:extLst>
                  <a:ext uri="{FF2B5EF4-FFF2-40B4-BE49-F238E27FC236}">
                    <a16:creationId xmlns:a16="http://schemas.microsoft.com/office/drawing/2014/main" id="{A89D2739-FBC1-46AA-868B-4344035782A7}"/>
                  </a:ext>
                </a:extLst>
              </p:cNvPr>
              <p:cNvCxnSpPr>
                <a:cxnSpLocks/>
                <a:stCxn id="72" idx="0"/>
                <a:endCxn id="79" idx="2"/>
              </p:cNvCxnSpPr>
              <p:nvPr/>
            </p:nvCxnSpPr>
            <p:spPr>
              <a:xfrm flipV="1">
                <a:off x="5562600" y="1700659"/>
                <a:ext cx="0" cy="33202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0" name="Group 89">
                <a:extLst>
                  <a:ext uri="{FF2B5EF4-FFF2-40B4-BE49-F238E27FC236}">
                    <a16:creationId xmlns:a16="http://schemas.microsoft.com/office/drawing/2014/main" id="{302EBE08-4743-432F-9938-E89063FEDC32}"/>
                  </a:ext>
                </a:extLst>
              </p:cNvPr>
              <p:cNvGrpSpPr/>
              <p:nvPr/>
            </p:nvGrpSpPr>
            <p:grpSpPr>
              <a:xfrm>
                <a:off x="2133574" y="2032683"/>
                <a:ext cx="8637422" cy="1019874"/>
                <a:chOff x="2133574" y="2032683"/>
                <a:chExt cx="8637422" cy="1019874"/>
              </a:xfrm>
            </p:grpSpPr>
            <p:grpSp>
              <p:nvGrpSpPr>
                <p:cNvPr id="73" name="Group 72">
                  <a:extLst>
                    <a:ext uri="{FF2B5EF4-FFF2-40B4-BE49-F238E27FC236}">
                      <a16:creationId xmlns:a16="http://schemas.microsoft.com/office/drawing/2014/main" id="{7C7C28E2-B4B3-435A-9D40-E2219815CD96}"/>
                    </a:ext>
                  </a:extLst>
                </p:cNvPr>
                <p:cNvGrpSpPr/>
                <p:nvPr/>
              </p:nvGrpSpPr>
              <p:grpSpPr>
                <a:xfrm>
                  <a:off x="2133574" y="2032683"/>
                  <a:ext cx="6858052" cy="1019874"/>
                  <a:chOff x="2410831" y="2109865"/>
                  <a:chExt cx="6858052" cy="1019874"/>
                </a:xfrm>
              </p:grpSpPr>
              <p:grpSp>
                <p:nvGrpSpPr>
                  <p:cNvPr id="43" name="Group 42">
                    <a:extLst>
                      <a:ext uri="{FF2B5EF4-FFF2-40B4-BE49-F238E27FC236}">
                        <a16:creationId xmlns:a16="http://schemas.microsoft.com/office/drawing/2014/main" id="{668806D5-F299-43C0-BE6B-867C75BEC692}"/>
                      </a:ext>
                    </a:extLst>
                  </p:cNvPr>
                  <p:cNvGrpSpPr/>
                  <p:nvPr/>
                </p:nvGrpSpPr>
                <p:grpSpPr>
                  <a:xfrm>
                    <a:off x="2519471" y="2244408"/>
                    <a:ext cx="6668380" cy="805075"/>
                    <a:chOff x="2074120" y="2236439"/>
                    <a:chExt cx="6668380" cy="805075"/>
                  </a:xfrm>
                </p:grpSpPr>
                <p:sp>
                  <p:nvSpPr>
                    <p:cNvPr id="40" name="Rectangle: Rounded Corners 39">
                      <a:extLst>
                        <a:ext uri="{FF2B5EF4-FFF2-40B4-BE49-F238E27FC236}">
                          <a16:creationId xmlns:a16="http://schemas.microsoft.com/office/drawing/2014/main" id="{5DE51966-725F-4F91-B790-57470675FDE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74120" y="2236552"/>
                      <a:ext cx="3218940" cy="362353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accent5">
                        <a:lumMod val="40000"/>
                        <a:lumOff val="60000"/>
                      </a:schemeClr>
                    </a:solidFill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2000" b="1" dirty="0"/>
                        <a:t>Reliable Primary Selection</a:t>
                      </a:r>
                    </a:p>
                  </p:txBody>
                </p:sp>
                <p:sp>
                  <p:nvSpPr>
                    <p:cNvPr id="41" name="Rectangle: Rounded Corners 40">
                      <a:extLst>
                        <a:ext uri="{FF2B5EF4-FFF2-40B4-BE49-F238E27FC236}">
                          <a16:creationId xmlns:a16="http://schemas.microsoft.com/office/drawing/2014/main" id="{EB1DA352-730C-450D-9C6D-5B87AC7BC7B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23560" y="2236439"/>
                      <a:ext cx="3218940" cy="362353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accent5">
                        <a:lumMod val="40000"/>
                        <a:lumOff val="60000"/>
                      </a:schemeClr>
                    </a:solidFill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2000" b="1" dirty="0"/>
                        <a:t>Consistent Replica Set</a:t>
                      </a:r>
                    </a:p>
                  </p:txBody>
                </p:sp>
                <p:sp>
                  <p:nvSpPr>
                    <p:cNvPr id="42" name="Rectangle: Rounded Corners 41">
                      <a:extLst>
                        <a:ext uri="{FF2B5EF4-FFF2-40B4-BE49-F238E27FC236}">
                          <a16:creationId xmlns:a16="http://schemas.microsoft.com/office/drawing/2014/main" id="{5D8F150C-7A25-40C0-9135-D53952F486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23560" y="2679161"/>
                      <a:ext cx="3218940" cy="362353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accent5">
                        <a:lumMod val="40000"/>
                        <a:lumOff val="60000"/>
                      </a:schemeClr>
                    </a:solidFill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2000" b="1" dirty="0"/>
                        <a:t>Replicated State Machines</a:t>
                      </a:r>
                    </a:p>
                  </p:txBody>
                </p:sp>
              </p:grpSp>
              <p:sp>
                <p:nvSpPr>
                  <p:cNvPr id="72" name="Rectangle: Rounded Corners 71">
                    <a:extLst>
                      <a:ext uri="{FF2B5EF4-FFF2-40B4-BE49-F238E27FC236}">
                        <a16:creationId xmlns:a16="http://schemas.microsoft.com/office/drawing/2014/main" id="{9C8ABAF0-1CEF-4ABC-9934-C1554A12A73A}"/>
                      </a:ext>
                    </a:extLst>
                  </p:cNvPr>
                  <p:cNvSpPr/>
                  <p:nvPr/>
                </p:nvSpPr>
                <p:spPr>
                  <a:xfrm>
                    <a:off x="2410831" y="2109865"/>
                    <a:ext cx="6858052" cy="1019874"/>
                  </a:xfrm>
                  <a:prstGeom prst="roundRect">
                    <a:avLst/>
                  </a:prstGeom>
                  <a:noFill/>
                  <a:ln w="28575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87" name="TextBox 86">
                  <a:extLst>
                    <a:ext uri="{FF2B5EF4-FFF2-40B4-BE49-F238E27FC236}">
                      <a16:creationId xmlns:a16="http://schemas.microsoft.com/office/drawing/2014/main" id="{06CC56A8-E38C-4691-91EB-B78A9A26F838}"/>
                    </a:ext>
                  </a:extLst>
                </p:cNvPr>
                <p:cNvSpPr txBox="1"/>
                <p:nvPr/>
              </p:nvSpPr>
              <p:spPr>
                <a:xfrm>
                  <a:off x="9141094" y="2114080"/>
                  <a:ext cx="1629902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solidFill>
                        <a:schemeClr val="accent5">
                          <a:lumMod val="75000"/>
                        </a:schemeClr>
                      </a:solidFill>
                    </a:rPr>
                    <a:t>Reliability Subsystem</a:t>
                  </a:r>
                </a:p>
              </p:txBody>
            </p:sp>
          </p:grpSp>
        </p:grpSp>
        <p:sp>
          <p:nvSpPr>
            <p:cNvPr id="107" name="Rectangle: Rounded Corners 106">
              <a:extLst>
                <a:ext uri="{FF2B5EF4-FFF2-40B4-BE49-F238E27FC236}">
                  <a16:creationId xmlns:a16="http://schemas.microsoft.com/office/drawing/2014/main" id="{C3BD5A97-198A-4475-AE14-1732D6483E20}"/>
                </a:ext>
              </a:extLst>
            </p:cNvPr>
            <p:cNvSpPr/>
            <p:nvPr/>
          </p:nvSpPr>
          <p:spPr>
            <a:xfrm>
              <a:off x="1957076" y="2646170"/>
              <a:ext cx="3218940" cy="362353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Failover Management</a:t>
              </a:r>
            </a:p>
          </p:txBody>
        </p:sp>
      </p:grp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2B976081-3BCE-4A35-919C-5AA203CA304E}"/>
              </a:ext>
            </a:extLst>
          </p:cNvPr>
          <p:cNvSpPr/>
          <p:nvPr/>
        </p:nvSpPr>
        <p:spPr>
          <a:xfrm>
            <a:off x="2318199" y="2017828"/>
            <a:ext cx="6987757" cy="1128087"/>
          </a:xfrm>
          <a:prstGeom prst="roundRect">
            <a:avLst>
              <a:gd name="adj" fmla="val 27656"/>
            </a:avLst>
          </a:prstGeom>
          <a:solidFill>
            <a:schemeClr val="accent3">
              <a:alpha val="7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45EAD893-172C-4629-8614-7B2338ED5D4D}"/>
              </a:ext>
            </a:extLst>
          </p:cNvPr>
          <p:cNvSpPr/>
          <p:nvPr/>
        </p:nvSpPr>
        <p:spPr>
          <a:xfrm>
            <a:off x="2029847" y="3308443"/>
            <a:ext cx="7614801" cy="2701587"/>
          </a:xfrm>
          <a:prstGeom prst="roundRect">
            <a:avLst>
              <a:gd name="adj" fmla="val 20681"/>
            </a:avLst>
          </a:prstGeom>
          <a:solidFill>
            <a:schemeClr val="accent3">
              <a:alpha val="7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839B7542-5711-43CC-95D7-AEBF2483B00E}"/>
              </a:ext>
            </a:extLst>
          </p:cNvPr>
          <p:cNvGrpSpPr/>
          <p:nvPr/>
        </p:nvGrpSpPr>
        <p:grpSpPr>
          <a:xfrm>
            <a:off x="210005" y="6328689"/>
            <a:ext cx="11771990" cy="260655"/>
            <a:chOff x="210005" y="6582143"/>
            <a:chExt cx="11771990" cy="260655"/>
          </a:xfrm>
        </p:grpSpPr>
        <p:pic>
          <p:nvPicPr>
            <p:cNvPr id="46" name="Picture 2" descr="Image result for microsoft azure">
              <a:extLst>
                <a:ext uri="{FF2B5EF4-FFF2-40B4-BE49-F238E27FC236}">
                  <a16:creationId xmlns:a16="http://schemas.microsoft.com/office/drawing/2014/main" id="{632AB003-E1D0-4020-9525-541EB260772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08" t="13456" r="1569" b="25790"/>
            <a:stretch/>
          </p:blipFill>
          <p:spPr bwMode="auto">
            <a:xfrm>
              <a:off x="10905716" y="6652566"/>
              <a:ext cx="1076279" cy="1902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4" descr="Image result for university of illinois at urbana champaign logo">
              <a:extLst>
                <a:ext uri="{FF2B5EF4-FFF2-40B4-BE49-F238E27FC236}">
                  <a16:creationId xmlns:a16="http://schemas.microsoft.com/office/drawing/2014/main" id="{70C43EF1-DB8E-461C-A087-3686B2B3D0A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26" t="4308" r="1137" b="3673"/>
            <a:stretch/>
          </p:blipFill>
          <p:spPr bwMode="auto">
            <a:xfrm>
              <a:off x="210005" y="6582143"/>
              <a:ext cx="883774" cy="2519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E8470B54-AD0B-43C4-B4C6-D4293FB5A524}"/>
              </a:ext>
            </a:extLst>
          </p:cNvPr>
          <p:cNvGrpSpPr/>
          <p:nvPr/>
        </p:nvGrpSpPr>
        <p:grpSpPr>
          <a:xfrm>
            <a:off x="1234109" y="1879862"/>
            <a:ext cx="647283" cy="4574779"/>
            <a:chOff x="-31716" y="1121376"/>
            <a:chExt cx="647283" cy="4574779"/>
          </a:xfrm>
        </p:grpSpPr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5CAD2683-5A0B-450E-A7BF-5085CBF983D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5567" y="1242681"/>
              <a:ext cx="0" cy="4112451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47F9136-76B5-4FD0-9EFE-E42B8C2252C3}"/>
                </a:ext>
              </a:extLst>
            </p:cNvPr>
            <p:cNvSpPr txBox="1"/>
            <p:nvPr/>
          </p:nvSpPr>
          <p:spPr>
            <a:xfrm rot="16200000">
              <a:off x="-1995940" y="3085600"/>
              <a:ext cx="45747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000FF"/>
                  </a:solidFill>
                </a:rPr>
                <a:t>Consistency: Higher layers reuse lower layer’s,</a:t>
              </a:r>
              <a:br>
                <a:rPr lang="en-US" b="1" dirty="0">
                  <a:solidFill>
                    <a:srgbClr val="0000FF"/>
                  </a:solidFill>
                </a:rPr>
              </a:br>
              <a:r>
                <a:rPr lang="en-US" b="1" dirty="0">
                  <a:solidFill>
                    <a:srgbClr val="0000FF"/>
                  </a:solidFill>
                </a:rPr>
                <a:t>implementing their own notion of consistency</a:t>
              </a:r>
              <a:endParaRPr lang="en-US" sz="1200" b="1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2424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C77BF-138C-4960-A121-66CF3091B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Reliable Collection (Queue, Dictionary)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364AAB6C-EF1C-443D-8CC1-366F0E36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51399" y="6276146"/>
            <a:ext cx="503138" cy="365125"/>
          </a:xfrm>
        </p:spPr>
        <p:txBody>
          <a:bodyPr/>
          <a:lstStyle/>
          <a:p>
            <a:fld id="{E6D0C300-CA77-46A4-ACED-1BAD716C79CE}" type="slidenum">
              <a:rPr lang="en-US" smtClean="0"/>
              <a:t>16</a:t>
            </a:fld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5EDD6FD-232C-491B-B05F-2D49FED7DAA1}"/>
              </a:ext>
            </a:extLst>
          </p:cNvPr>
          <p:cNvGrpSpPr/>
          <p:nvPr/>
        </p:nvGrpSpPr>
        <p:grpSpPr>
          <a:xfrm>
            <a:off x="210005" y="6328689"/>
            <a:ext cx="11771990" cy="260655"/>
            <a:chOff x="210005" y="6582143"/>
            <a:chExt cx="11771990" cy="260655"/>
          </a:xfrm>
        </p:grpSpPr>
        <p:pic>
          <p:nvPicPr>
            <p:cNvPr id="18" name="Picture 2" descr="Image result for microsoft azure">
              <a:extLst>
                <a:ext uri="{FF2B5EF4-FFF2-40B4-BE49-F238E27FC236}">
                  <a16:creationId xmlns:a16="http://schemas.microsoft.com/office/drawing/2014/main" id="{14B1A933-5987-41C0-BAB7-BD5E9EC6697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08" t="13456" r="1569" b="25790"/>
            <a:stretch/>
          </p:blipFill>
          <p:spPr bwMode="auto">
            <a:xfrm>
              <a:off x="10905716" y="6652566"/>
              <a:ext cx="1076279" cy="1902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4" descr="Image result for university of illinois at urbana champaign logo">
              <a:extLst>
                <a:ext uri="{FF2B5EF4-FFF2-40B4-BE49-F238E27FC236}">
                  <a16:creationId xmlns:a16="http://schemas.microsoft.com/office/drawing/2014/main" id="{DD013484-2E48-4E8C-AE88-AA31670262C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26" t="4308" r="1137" b="3673"/>
            <a:stretch/>
          </p:blipFill>
          <p:spPr bwMode="auto">
            <a:xfrm>
              <a:off x="210005" y="6582143"/>
              <a:ext cx="883774" cy="2519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B196D8-6FE1-493F-BF6C-EC7464710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393"/>
            <a:ext cx="10515600" cy="43563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Reliable Collections:</a:t>
            </a:r>
          </a:p>
          <a:p>
            <a:pPr lvl="1"/>
            <a:r>
              <a:rPr lang="en-US" dirty="0"/>
              <a:t>Fault Tolerant</a:t>
            </a:r>
          </a:p>
          <a:p>
            <a:pPr lvl="1"/>
            <a:r>
              <a:rPr lang="en-US" dirty="0"/>
              <a:t>Highly Available</a:t>
            </a:r>
          </a:p>
          <a:p>
            <a:pPr lvl="1"/>
            <a:r>
              <a:rPr lang="en-US" dirty="0"/>
              <a:t>Persisted, Replicated</a:t>
            </a:r>
          </a:p>
          <a:p>
            <a:pPr lvl="1"/>
            <a:r>
              <a:rPr lang="en-US" dirty="0"/>
              <a:t>Transactional</a:t>
            </a:r>
          </a:p>
          <a:p>
            <a:pPr marL="457200" lvl="1" indent="0">
              <a:buNone/>
            </a:pP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Leverages lower layer guarantees</a:t>
            </a:r>
            <a:r>
              <a:rPr lang="en-US" dirty="0"/>
              <a:t> (Failure Detection, Leader election, load balance etc.)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Used in Stateful Microservices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32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DEBA6-32A9-41FB-AA6A-15F0A80A1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235" y="-2459"/>
            <a:ext cx="11486777" cy="94728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Evaluation – SF Arbitrator vs. Fully Distributed Scheme</a:t>
            </a:r>
            <a:endParaRPr lang="en-US" b="1" dirty="0"/>
          </a:p>
        </p:txBody>
      </p:sp>
      <p:pic>
        <p:nvPicPr>
          <p:cNvPr id="4" name="Picture 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F002AAFC-3667-4B2E-864A-4AEE52B7EF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318" y="1722745"/>
            <a:ext cx="9973640" cy="4452952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1A3B39F3-1E19-4301-AD29-596D169527D5}"/>
              </a:ext>
            </a:extLst>
          </p:cNvPr>
          <p:cNvGrpSpPr/>
          <p:nvPr/>
        </p:nvGrpSpPr>
        <p:grpSpPr>
          <a:xfrm>
            <a:off x="2367912" y="6220470"/>
            <a:ext cx="8523046" cy="313522"/>
            <a:chOff x="2372161" y="5817979"/>
            <a:chExt cx="8523046" cy="313522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F4870E3-33E8-4A04-A7A6-76210B894C56}"/>
                </a:ext>
              </a:extLst>
            </p:cNvPr>
            <p:cNvSpPr/>
            <p:nvPr/>
          </p:nvSpPr>
          <p:spPr>
            <a:xfrm>
              <a:off x="2372161" y="5817979"/>
              <a:ext cx="1318777" cy="31352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Single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84165A2-B728-46DE-B01B-D18E8ABD20A3}"/>
                </a:ext>
              </a:extLst>
            </p:cNvPr>
            <p:cNvSpPr/>
            <p:nvPr/>
          </p:nvSpPr>
          <p:spPr>
            <a:xfrm>
              <a:off x="4010461" y="5817979"/>
              <a:ext cx="1318777" cy="31352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Neighbors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07C3CCC3-581F-474F-B579-6CCF7B7B288D}"/>
                </a:ext>
              </a:extLst>
            </p:cNvPr>
            <p:cNvSpPr/>
            <p:nvPr/>
          </p:nvSpPr>
          <p:spPr>
            <a:xfrm>
              <a:off x="7646411" y="5817979"/>
              <a:ext cx="1318777" cy="31352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Neighbors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538C5C3-E6E8-4B3A-B2C6-7B00AE117CD6}"/>
                </a:ext>
              </a:extLst>
            </p:cNvPr>
            <p:cNvSpPr/>
            <p:nvPr/>
          </p:nvSpPr>
          <p:spPr>
            <a:xfrm>
              <a:off x="5716392" y="5817979"/>
              <a:ext cx="1637000" cy="31352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Non-Neighbors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B21A7BD5-4CB6-4841-B28C-933CD0835180}"/>
                </a:ext>
              </a:extLst>
            </p:cNvPr>
            <p:cNvSpPr/>
            <p:nvPr/>
          </p:nvSpPr>
          <p:spPr>
            <a:xfrm>
              <a:off x="9258207" y="5817979"/>
              <a:ext cx="1637000" cy="31352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Non-Neighbors</a:t>
              </a:r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5ED554DB-C9ED-42AD-BF7E-1F5F6348FD68}"/>
              </a:ext>
            </a:extLst>
          </p:cNvPr>
          <p:cNvSpPr/>
          <p:nvPr/>
        </p:nvSpPr>
        <p:spPr>
          <a:xfrm>
            <a:off x="1884384" y="2274383"/>
            <a:ext cx="3499815" cy="904306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Scalable Failure Detector (SWIM): Not Strong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A688B063-9521-4457-93DF-96C454732C99}"/>
              </a:ext>
            </a:extLst>
          </p:cNvPr>
          <p:cNvGrpSpPr/>
          <p:nvPr/>
        </p:nvGrpSpPr>
        <p:grpSpPr>
          <a:xfrm>
            <a:off x="1471613" y="1728092"/>
            <a:ext cx="8122680" cy="3255721"/>
            <a:chOff x="1471613" y="1390636"/>
            <a:chExt cx="8122680" cy="3255721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05073417-932F-4FD8-854D-1A760D144D24}"/>
                </a:ext>
              </a:extLst>
            </p:cNvPr>
            <p:cNvGrpSpPr/>
            <p:nvPr/>
          </p:nvGrpSpPr>
          <p:grpSpPr>
            <a:xfrm>
              <a:off x="1471613" y="1390636"/>
              <a:ext cx="8122680" cy="3255721"/>
              <a:chOff x="1471613" y="1390636"/>
              <a:chExt cx="8122680" cy="3255721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28FD3078-C7D3-42A8-8AC5-B05276D8410D}"/>
                  </a:ext>
                </a:extLst>
              </p:cNvPr>
              <p:cNvGrpSpPr/>
              <p:nvPr/>
            </p:nvGrpSpPr>
            <p:grpSpPr>
              <a:xfrm>
                <a:off x="2480048" y="4141402"/>
                <a:ext cx="7114245" cy="504955"/>
                <a:chOff x="2480048" y="4141402"/>
                <a:chExt cx="7114245" cy="504955"/>
              </a:xfrm>
            </p:grpSpPr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1A829A30-351E-40C3-A8AD-CB0061FB3536}"/>
                    </a:ext>
                  </a:extLst>
                </p:cNvPr>
                <p:cNvSpPr/>
                <p:nvPr/>
              </p:nvSpPr>
              <p:spPr>
                <a:xfrm>
                  <a:off x="2480048" y="4332835"/>
                  <a:ext cx="172665" cy="313522"/>
                </a:xfrm>
                <a:prstGeom prst="rect">
                  <a:avLst/>
                </a:prstGeom>
                <a:solidFill>
                  <a:srgbClr val="7030A0"/>
                </a:solidFill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/>
                    <a:t>1</a:t>
                  </a:r>
                </a:p>
              </p:txBody>
            </p:sp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20665A99-2E77-4192-A636-03DEE6A8D4FD}"/>
                    </a:ext>
                  </a:extLst>
                </p:cNvPr>
                <p:cNvSpPr/>
                <p:nvPr/>
              </p:nvSpPr>
              <p:spPr>
                <a:xfrm>
                  <a:off x="4215443" y="4281905"/>
                  <a:ext cx="172665" cy="313522"/>
                </a:xfrm>
                <a:prstGeom prst="rect">
                  <a:avLst/>
                </a:prstGeom>
                <a:solidFill>
                  <a:srgbClr val="7030A0"/>
                </a:solidFill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/>
                    <a:t>2</a:t>
                  </a:r>
                </a:p>
              </p:txBody>
            </p:sp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69E5D27A-CFEB-4727-A3FE-BADC8C7D863E}"/>
                    </a:ext>
                  </a:extLst>
                </p:cNvPr>
                <p:cNvSpPr/>
                <p:nvPr/>
              </p:nvSpPr>
              <p:spPr>
                <a:xfrm>
                  <a:off x="5950838" y="4253160"/>
                  <a:ext cx="172665" cy="313522"/>
                </a:xfrm>
                <a:prstGeom prst="rect">
                  <a:avLst/>
                </a:prstGeom>
                <a:solidFill>
                  <a:srgbClr val="7030A0"/>
                </a:solidFill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/>
                    <a:t>2</a:t>
                  </a:r>
                </a:p>
              </p:txBody>
            </p:sp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3AB9A512-D7E7-4DA3-AA1C-54CEC0D29B5D}"/>
                    </a:ext>
                  </a:extLst>
                </p:cNvPr>
                <p:cNvSpPr/>
                <p:nvPr/>
              </p:nvSpPr>
              <p:spPr>
                <a:xfrm>
                  <a:off x="7686233" y="4141402"/>
                  <a:ext cx="172665" cy="313522"/>
                </a:xfrm>
                <a:prstGeom prst="rect">
                  <a:avLst/>
                </a:prstGeom>
                <a:solidFill>
                  <a:srgbClr val="7030A0"/>
                </a:solidFill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/>
                    <a:t>4</a:t>
                  </a:r>
                </a:p>
              </p:txBody>
            </p:sp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0AB99317-0E12-4681-9DF8-65DFF9FD3A1F}"/>
                    </a:ext>
                  </a:extLst>
                </p:cNvPr>
                <p:cNvSpPr/>
                <p:nvPr/>
              </p:nvSpPr>
              <p:spPr>
                <a:xfrm>
                  <a:off x="9421628" y="4141402"/>
                  <a:ext cx="172665" cy="313522"/>
                </a:xfrm>
                <a:prstGeom prst="rect">
                  <a:avLst/>
                </a:prstGeom>
                <a:solidFill>
                  <a:srgbClr val="7030A0"/>
                </a:solidFill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/>
                    <a:t>4</a:t>
                  </a:r>
                </a:p>
              </p:txBody>
            </p:sp>
          </p:grpSp>
          <p:sp>
            <p:nvSpPr>
              <p:cNvPr id="35" name="Rectangle: Rounded Corners 34">
                <a:extLst>
                  <a:ext uri="{FF2B5EF4-FFF2-40B4-BE49-F238E27FC236}">
                    <a16:creationId xmlns:a16="http://schemas.microsoft.com/office/drawing/2014/main" id="{C3F7C1FD-0E0A-4816-AB27-4CB62B8895B6}"/>
                  </a:ext>
                </a:extLst>
              </p:cNvPr>
              <p:cNvSpPr/>
              <p:nvPr/>
            </p:nvSpPr>
            <p:spPr>
              <a:xfrm>
                <a:off x="1471613" y="1390636"/>
                <a:ext cx="2276475" cy="500077"/>
              </a:xfrm>
              <a:prstGeom prst="roundRect">
                <a:avLst/>
              </a:prstGeom>
              <a:solidFill>
                <a:srgbClr val="7030A0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C8F11C05-7DB1-4B34-90D3-5903C5082911}"/>
                </a:ext>
              </a:extLst>
            </p:cNvPr>
            <p:cNvCxnSpPr>
              <a:stCxn id="29" idx="2"/>
              <a:endCxn id="30" idx="2"/>
            </p:cNvCxnSpPr>
            <p:nvPr/>
          </p:nvCxnSpPr>
          <p:spPr>
            <a:xfrm flipV="1">
              <a:off x="2566381" y="4595427"/>
              <a:ext cx="1735395" cy="5093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691D2A4F-2926-444E-8B71-4F0E7F7BE5B6}"/>
                </a:ext>
              </a:extLst>
            </p:cNvPr>
            <p:cNvCxnSpPr>
              <a:cxnSpLocks/>
              <a:stCxn id="30" idx="2"/>
              <a:endCxn id="31" idx="2"/>
            </p:cNvCxnSpPr>
            <p:nvPr/>
          </p:nvCxnSpPr>
          <p:spPr>
            <a:xfrm flipV="1">
              <a:off x="4301776" y="4566682"/>
              <a:ext cx="1735395" cy="28745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452E5028-2644-4C85-8105-5EBEB82299BA}"/>
                </a:ext>
              </a:extLst>
            </p:cNvPr>
            <p:cNvCxnSpPr>
              <a:cxnSpLocks/>
              <a:stCxn id="31" idx="2"/>
              <a:endCxn id="32" idx="2"/>
            </p:cNvCxnSpPr>
            <p:nvPr/>
          </p:nvCxnSpPr>
          <p:spPr>
            <a:xfrm flipV="1">
              <a:off x="6037171" y="4454924"/>
              <a:ext cx="1735395" cy="11175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FF9F9F68-4438-4403-A2A5-2FDE23C8226F}"/>
                </a:ext>
              </a:extLst>
            </p:cNvPr>
            <p:cNvCxnSpPr>
              <a:cxnSpLocks/>
              <a:stCxn id="32" idx="2"/>
              <a:endCxn id="33" idx="2"/>
            </p:cNvCxnSpPr>
            <p:nvPr/>
          </p:nvCxnSpPr>
          <p:spPr>
            <a:xfrm>
              <a:off x="7772566" y="4454924"/>
              <a:ext cx="1735395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E1EF4918-D89B-44EE-85C2-68DBD1EF155E}"/>
              </a:ext>
            </a:extLst>
          </p:cNvPr>
          <p:cNvGrpSpPr/>
          <p:nvPr/>
        </p:nvGrpSpPr>
        <p:grpSpPr>
          <a:xfrm>
            <a:off x="1846018" y="1728092"/>
            <a:ext cx="8461598" cy="4218477"/>
            <a:chOff x="1846018" y="1390636"/>
            <a:chExt cx="8461598" cy="4218477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4F0D1406-29DF-400B-98CB-4288E2204F8F}"/>
                </a:ext>
              </a:extLst>
            </p:cNvPr>
            <p:cNvGrpSpPr/>
            <p:nvPr/>
          </p:nvGrpSpPr>
          <p:grpSpPr>
            <a:xfrm>
              <a:off x="1846018" y="1390636"/>
              <a:ext cx="8461598" cy="4218477"/>
              <a:chOff x="1846018" y="1390636"/>
              <a:chExt cx="8461598" cy="4218477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35B68709-1F13-4A76-8FD3-1B1B9B0774DF}"/>
                  </a:ext>
                </a:extLst>
              </p:cNvPr>
              <p:cNvSpPr/>
              <p:nvPr/>
            </p:nvSpPr>
            <p:spPr>
              <a:xfrm>
                <a:off x="3128380" y="4065561"/>
                <a:ext cx="172665" cy="31352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5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04406B32-3726-4379-BA85-58AE2E76F7E5}"/>
                  </a:ext>
                </a:extLst>
              </p:cNvPr>
              <p:cNvSpPr/>
              <p:nvPr/>
            </p:nvSpPr>
            <p:spPr>
              <a:xfrm>
                <a:off x="4863775" y="4012364"/>
                <a:ext cx="172665" cy="31352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6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2A39B21-E3BE-403A-BB0A-A3CFD1D121B0}"/>
                  </a:ext>
                </a:extLst>
              </p:cNvPr>
              <p:cNvSpPr txBox="1"/>
              <p:nvPr/>
            </p:nvSpPr>
            <p:spPr>
              <a:xfrm>
                <a:off x="1846018" y="4685783"/>
                <a:ext cx="184067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</a:rPr>
                  <a:t>Node 1</a:t>
                </a:r>
                <a:br>
                  <a:rPr lang="en-US" dirty="0">
                    <a:solidFill>
                      <a:srgbClr val="FF0000"/>
                    </a:solidFill>
                  </a:rPr>
                </a:br>
                <a:r>
                  <a:rPr lang="en-US" dirty="0">
                    <a:solidFill>
                      <a:srgbClr val="FF0000"/>
                    </a:solidFill>
                  </a:rPr>
                  <a:t>+</a:t>
                </a:r>
              </a:p>
              <a:p>
                <a:pPr algn="ctr"/>
                <a:r>
                  <a:rPr lang="en-US" dirty="0">
                    <a:solidFill>
                      <a:srgbClr val="FF0000"/>
                    </a:solidFill>
                  </a:rPr>
                  <a:t>4 neighbors = 5</a:t>
                </a: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CC40D2E4-0BFC-4FC3-9D51-5CF5BB1515A9}"/>
                  </a:ext>
                </a:extLst>
              </p:cNvPr>
              <p:cNvSpPr txBox="1"/>
              <p:nvPr/>
            </p:nvSpPr>
            <p:spPr>
              <a:xfrm>
                <a:off x="3871472" y="4679462"/>
                <a:ext cx="184067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</a:rPr>
                  <a:t>Node 1, 2</a:t>
                </a:r>
                <a:br>
                  <a:rPr lang="en-US" dirty="0">
                    <a:solidFill>
                      <a:srgbClr val="FF0000"/>
                    </a:solidFill>
                  </a:rPr>
                </a:br>
                <a:r>
                  <a:rPr lang="en-US" dirty="0">
                    <a:solidFill>
                      <a:srgbClr val="FF0000"/>
                    </a:solidFill>
                  </a:rPr>
                  <a:t>+</a:t>
                </a:r>
              </a:p>
              <a:p>
                <a:pPr algn="ctr"/>
                <a:r>
                  <a:rPr lang="en-US" dirty="0">
                    <a:solidFill>
                      <a:srgbClr val="FF0000"/>
                    </a:solidFill>
                  </a:rPr>
                  <a:t>4 neighbors = 6</a:t>
                </a: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2FDE84FE-3D93-40C5-AA9D-C8875ED96283}"/>
                  </a:ext>
                </a:extLst>
              </p:cNvPr>
              <p:cNvSpPr/>
              <p:nvPr/>
            </p:nvSpPr>
            <p:spPr>
              <a:xfrm>
                <a:off x="6364012" y="3788454"/>
                <a:ext cx="470316" cy="31352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10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412F1922-9C1C-4854-B943-0B90BE3241D8}"/>
                  </a:ext>
                </a:extLst>
              </p:cNvPr>
              <p:cNvSpPr/>
              <p:nvPr/>
            </p:nvSpPr>
            <p:spPr>
              <a:xfrm>
                <a:off x="8288635" y="3889774"/>
                <a:ext cx="225900" cy="31352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8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663CF10A-3A32-45B9-8B6B-DA27E432A776}"/>
                  </a:ext>
                </a:extLst>
              </p:cNvPr>
              <p:cNvSpPr/>
              <p:nvPr/>
            </p:nvSpPr>
            <p:spPr>
              <a:xfrm>
                <a:off x="9837300" y="3164389"/>
                <a:ext cx="470316" cy="31352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20</a:t>
                </a:r>
              </a:p>
            </p:txBody>
          </p:sp>
          <p:sp>
            <p:nvSpPr>
              <p:cNvPr id="43" name="Rectangle: Rounded Corners 42">
                <a:extLst>
                  <a:ext uri="{FF2B5EF4-FFF2-40B4-BE49-F238E27FC236}">
                    <a16:creationId xmlns:a16="http://schemas.microsoft.com/office/drawing/2014/main" id="{6BE9D4B3-797F-4CE6-B171-75B3C3A315FF}"/>
                  </a:ext>
                </a:extLst>
              </p:cNvPr>
              <p:cNvSpPr/>
              <p:nvPr/>
            </p:nvSpPr>
            <p:spPr>
              <a:xfrm>
                <a:off x="6096000" y="1390636"/>
                <a:ext cx="2431313" cy="500077"/>
              </a:xfrm>
              <a:prstGeom prst="roundRect">
                <a:avLst/>
              </a:prstGeom>
              <a:solidFill>
                <a:srgbClr val="FF0000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65FA06C4-8BDB-46AF-883F-27D4FBB9C052}"/>
                </a:ext>
              </a:extLst>
            </p:cNvPr>
            <p:cNvCxnSpPr>
              <a:cxnSpLocks/>
              <a:stCxn id="34" idx="2"/>
              <a:endCxn id="37" idx="2"/>
            </p:cNvCxnSpPr>
            <p:nvPr/>
          </p:nvCxnSpPr>
          <p:spPr>
            <a:xfrm flipV="1">
              <a:off x="3214713" y="4325886"/>
              <a:ext cx="1735395" cy="5319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59371989-010C-4BB3-BA0C-243B5BB6489D}"/>
                </a:ext>
              </a:extLst>
            </p:cNvPr>
            <p:cNvCxnSpPr>
              <a:cxnSpLocks/>
              <a:stCxn id="37" idx="2"/>
              <a:endCxn id="40" idx="2"/>
            </p:cNvCxnSpPr>
            <p:nvPr/>
          </p:nvCxnSpPr>
          <p:spPr>
            <a:xfrm flipV="1">
              <a:off x="4950108" y="4101976"/>
              <a:ext cx="1649062" cy="22391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05E538B6-38E0-437F-B23D-4D671F4798E8}"/>
                </a:ext>
              </a:extLst>
            </p:cNvPr>
            <p:cNvCxnSpPr>
              <a:cxnSpLocks/>
              <a:stCxn id="40" idx="2"/>
              <a:endCxn id="41" idx="2"/>
            </p:cNvCxnSpPr>
            <p:nvPr/>
          </p:nvCxnSpPr>
          <p:spPr>
            <a:xfrm>
              <a:off x="6599170" y="4101976"/>
              <a:ext cx="1802415" cy="1013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9DC2DF63-0A25-4B2B-91A9-67A63F3E41FB}"/>
                </a:ext>
              </a:extLst>
            </p:cNvPr>
            <p:cNvCxnSpPr>
              <a:cxnSpLocks/>
              <a:stCxn id="41" idx="2"/>
              <a:endCxn id="42" idx="2"/>
            </p:cNvCxnSpPr>
            <p:nvPr/>
          </p:nvCxnSpPr>
          <p:spPr>
            <a:xfrm flipV="1">
              <a:off x="8401585" y="3477911"/>
              <a:ext cx="1670873" cy="72538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Rectangle 80">
            <a:extLst>
              <a:ext uri="{FF2B5EF4-FFF2-40B4-BE49-F238E27FC236}">
                <a16:creationId xmlns:a16="http://schemas.microsoft.com/office/drawing/2014/main" id="{BE0F23A8-D731-47B2-B7F7-067E9C1ED19D}"/>
              </a:ext>
            </a:extLst>
          </p:cNvPr>
          <p:cNvSpPr/>
          <p:nvPr/>
        </p:nvSpPr>
        <p:spPr>
          <a:xfrm>
            <a:off x="1884384" y="3384168"/>
            <a:ext cx="3499815" cy="896259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Strong Failure Detector (Virtual Synchrony): Not Scalable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BBB47097-652F-4CB6-BEF9-5C6D9D524325}"/>
              </a:ext>
            </a:extLst>
          </p:cNvPr>
          <p:cNvGrpSpPr/>
          <p:nvPr/>
        </p:nvGrpSpPr>
        <p:grpSpPr>
          <a:xfrm>
            <a:off x="5384199" y="2285064"/>
            <a:ext cx="4385730" cy="1778705"/>
            <a:chOff x="5686837" y="1930139"/>
            <a:chExt cx="4385730" cy="1778705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6D1CEFB7-3EE3-4934-B44E-888A235855E8}"/>
                </a:ext>
              </a:extLst>
            </p:cNvPr>
            <p:cNvSpPr/>
            <p:nvPr/>
          </p:nvSpPr>
          <p:spPr>
            <a:xfrm>
              <a:off x="6123503" y="1930139"/>
              <a:ext cx="3949064" cy="1778705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u="sng" dirty="0"/>
                <a:t>Arbitrator based FD: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2000" b="1" dirty="0"/>
                <a:t>Scalable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2000" b="1" dirty="0"/>
                <a:t>Strong Failure Detection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2000" b="1" dirty="0"/>
                <a:t>Prevents Cascading Failure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2000" b="1" dirty="0"/>
                <a:t>Does not depend on #neighbors</a:t>
              </a:r>
            </a:p>
          </p:txBody>
        </p: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4D950260-DE19-4705-B50E-117F9C444C8A}"/>
                </a:ext>
              </a:extLst>
            </p:cNvPr>
            <p:cNvCxnSpPr>
              <a:cxnSpLocks/>
              <a:stCxn id="45" idx="3"/>
              <a:endCxn id="82" idx="1"/>
            </p:cNvCxnSpPr>
            <p:nvPr/>
          </p:nvCxnSpPr>
          <p:spPr>
            <a:xfrm>
              <a:off x="5686837" y="2371611"/>
              <a:ext cx="436666" cy="447881"/>
            </a:xfrm>
            <a:prstGeom prst="straightConnector1">
              <a:avLst/>
            </a:prstGeom>
            <a:ln w="28575">
              <a:solidFill>
                <a:srgbClr val="0000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2B4D9D53-0A61-4517-ABFE-82A5671F2E98}"/>
                </a:ext>
              </a:extLst>
            </p:cNvPr>
            <p:cNvCxnSpPr>
              <a:cxnSpLocks/>
              <a:stCxn id="81" idx="3"/>
              <a:endCxn id="82" idx="1"/>
            </p:cNvCxnSpPr>
            <p:nvPr/>
          </p:nvCxnSpPr>
          <p:spPr>
            <a:xfrm flipV="1">
              <a:off x="5686837" y="2819492"/>
              <a:ext cx="436666" cy="657881"/>
            </a:xfrm>
            <a:prstGeom prst="straightConnector1">
              <a:avLst/>
            </a:prstGeom>
            <a:ln w="28575">
              <a:solidFill>
                <a:srgbClr val="0000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Slide Number Placeholder 4">
            <a:extLst>
              <a:ext uri="{FF2B5EF4-FFF2-40B4-BE49-F238E27FC236}">
                <a16:creationId xmlns:a16="http://schemas.microsoft.com/office/drawing/2014/main" id="{B1AD3F62-3BED-41A8-A3F3-95AF92500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51399" y="6276146"/>
            <a:ext cx="503138" cy="365125"/>
          </a:xfrm>
        </p:spPr>
        <p:txBody>
          <a:bodyPr/>
          <a:lstStyle/>
          <a:p>
            <a:fld id="{E6D0C300-CA77-46A4-ACED-1BAD716C79CE}" type="slidenum">
              <a:rPr lang="en-US" smtClean="0"/>
              <a:t>17</a:t>
            </a:fld>
            <a:endParaRPr lang="en-US" dirty="0"/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4427B1C5-0EC7-43D0-B0F9-65D4260CE8F4}"/>
              </a:ext>
            </a:extLst>
          </p:cNvPr>
          <p:cNvGrpSpPr/>
          <p:nvPr/>
        </p:nvGrpSpPr>
        <p:grpSpPr>
          <a:xfrm>
            <a:off x="4215443" y="740352"/>
            <a:ext cx="7972215" cy="1158367"/>
            <a:chOff x="4522267" y="711975"/>
            <a:chExt cx="7339652" cy="731840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601E7C22-7785-4FD5-BF53-42A2B6EA38AD}"/>
                </a:ext>
              </a:extLst>
            </p:cNvPr>
            <p:cNvSpPr txBox="1"/>
            <p:nvPr/>
          </p:nvSpPr>
          <p:spPr>
            <a:xfrm>
              <a:off x="4942724" y="711975"/>
              <a:ext cx="6919195" cy="613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</a:rPr>
                <a:t>If a node fails to maintain lease, it will gracefully leave the system</a:t>
              </a:r>
              <a:br>
                <a:rPr lang="en-US" sz="2000" b="1" dirty="0">
                  <a:solidFill>
                    <a:schemeClr val="accent6">
                      <a:lumMod val="75000"/>
                    </a:schemeClr>
                  </a:solidFill>
                </a:rPr>
              </a:br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</a:rPr>
                <a:t>It is the fully distributed way of maintaining strong consistency</a:t>
              </a:r>
            </a:p>
          </p:txBody>
        </p:sp>
        <p:cxnSp>
          <p:nvCxnSpPr>
            <p:cNvPr id="97" name="Connector: Curved 96">
              <a:extLst>
                <a:ext uri="{FF2B5EF4-FFF2-40B4-BE49-F238E27FC236}">
                  <a16:creationId xmlns:a16="http://schemas.microsoft.com/office/drawing/2014/main" id="{E4705135-B520-42C1-AF83-560C9281146F}"/>
                </a:ext>
              </a:extLst>
            </p:cNvPr>
            <p:cNvCxnSpPr>
              <a:cxnSpLocks/>
              <a:endCxn id="95" idx="1"/>
            </p:cNvCxnSpPr>
            <p:nvPr/>
          </p:nvCxnSpPr>
          <p:spPr>
            <a:xfrm rot="5400000" flipH="1" flipV="1">
              <a:off x="4519874" y="1020964"/>
              <a:ext cx="425244" cy="420457"/>
            </a:xfrm>
            <a:prstGeom prst="curvedConnector2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05EBF89E-405C-47C7-96EF-970B5E999EF8}"/>
              </a:ext>
            </a:extLst>
          </p:cNvPr>
          <p:cNvGrpSpPr/>
          <p:nvPr/>
        </p:nvGrpSpPr>
        <p:grpSpPr>
          <a:xfrm>
            <a:off x="5734657" y="1359909"/>
            <a:ext cx="2118460" cy="527973"/>
            <a:chOff x="4785987" y="801611"/>
            <a:chExt cx="2118460" cy="527973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E037CF80-0198-42AC-B5AB-2B7FA7724EAC}"/>
                </a:ext>
              </a:extLst>
            </p:cNvPr>
            <p:cNvSpPr txBox="1"/>
            <p:nvPr/>
          </p:nvSpPr>
          <p:spPr>
            <a:xfrm>
              <a:off x="5088501" y="801611"/>
              <a:ext cx="18159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7030A0"/>
                  </a:solidFill>
                </a:rPr>
                <a:t>Total neighbors</a:t>
              </a:r>
            </a:p>
          </p:txBody>
        </p:sp>
        <p:cxnSp>
          <p:nvCxnSpPr>
            <p:cNvPr id="104" name="Connector: Curved 103">
              <a:extLst>
                <a:ext uri="{FF2B5EF4-FFF2-40B4-BE49-F238E27FC236}">
                  <a16:creationId xmlns:a16="http://schemas.microsoft.com/office/drawing/2014/main" id="{4C956640-4CC5-44FA-9DEE-6CD11BCDCBE1}"/>
                </a:ext>
              </a:extLst>
            </p:cNvPr>
            <p:cNvCxnSpPr>
              <a:cxnSpLocks/>
              <a:endCxn id="103" idx="1"/>
            </p:cNvCxnSpPr>
            <p:nvPr/>
          </p:nvCxnSpPr>
          <p:spPr>
            <a:xfrm rot="5400000" flipH="1" flipV="1">
              <a:off x="4773285" y="1014368"/>
              <a:ext cx="327918" cy="302514"/>
            </a:xfrm>
            <a:prstGeom prst="curvedConnector2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A7DEAD12-5F16-4D6F-9937-72FDE7876BAA}"/>
              </a:ext>
            </a:extLst>
          </p:cNvPr>
          <p:cNvSpPr txBox="1"/>
          <p:nvPr/>
        </p:nvSpPr>
        <p:spPr>
          <a:xfrm>
            <a:off x="9837300" y="2285811"/>
            <a:ext cx="2195769" cy="4001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Cascading Failure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985286F-5D43-4EC8-A151-2089FF7EF97A}"/>
              </a:ext>
            </a:extLst>
          </p:cNvPr>
          <p:cNvGrpSpPr/>
          <p:nvPr/>
        </p:nvGrpSpPr>
        <p:grpSpPr>
          <a:xfrm>
            <a:off x="210005" y="6328689"/>
            <a:ext cx="11771990" cy="260655"/>
            <a:chOff x="210005" y="6582143"/>
            <a:chExt cx="11771990" cy="260655"/>
          </a:xfrm>
        </p:grpSpPr>
        <p:pic>
          <p:nvPicPr>
            <p:cNvPr id="56" name="Picture 2" descr="Image result for microsoft azure">
              <a:extLst>
                <a:ext uri="{FF2B5EF4-FFF2-40B4-BE49-F238E27FC236}">
                  <a16:creationId xmlns:a16="http://schemas.microsoft.com/office/drawing/2014/main" id="{8731B14D-4C2D-4E6C-9CDB-B938FB66D8E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08" t="13456" r="1569" b="25790"/>
            <a:stretch/>
          </p:blipFill>
          <p:spPr bwMode="auto">
            <a:xfrm>
              <a:off x="10905716" y="6652566"/>
              <a:ext cx="1076279" cy="1902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4" descr="Image result for university of illinois at urbana champaign logo">
              <a:extLst>
                <a:ext uri="{FF2B5EF4-FFF2-40B4-BE49-F238E27FC236}">
                  <a16:creationId xmlns:a16="http://schemas.microsoft.com/office/drawing/2014/main" id="{17888B91-8CBD-4CFF-8A30-EF8A3C67958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26" t="4308" r="1137" b="3673"/>
            <a:stretch/>
          </p:blipFill>
          <p:spPr bwMode="auto">
            <a:xfrm>
              <a:off x="210005" y="6582143"/>
              <a:ext cx="883774" cy="2519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13468478-0296-4253-9998-2BA7C5341D33}"/>
              </a:ext>
            </a:extLst>
          </p:cNvPr>
          <p:cNvGrpSpPr/>
          <p:nvPr/>
        </p:nvGrpSpPr>
        <p:grpSpPr>
          <a:xfrm>
            <a:off x="2047691" y="876103"/>
            <a:ext cx="2002912" cy="990933"/>
            <a:chOff x="4553307" y="668527"/>
            <a:chExt cx="1924835" cy="858369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62F1A682-47AC-41AB-989B-8700CFE8ADE7}"/>
                </a:ext>
              </a:extLst>
            </p:cNvPr>
            <p:cNvSpPr txBox="1"/>
            <p:nvPr/>
          </p:nvSpPr>
          <p:spPr>
            <a:xfrm>
              <a:off x="4973767" y="668527"/>
              <a:ext cx="1504375" cy="6131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000099"/>
                  </a:solidFill>
                </a:rPr>
                <a:t>SF arbitrator approach</a:t>
              </a:r>
            </a:p>
          </p:txBody>
        </p:sp>
        <p:cxnSp>
          <p:nvCxnSpPr>
            <p:cNvPr id="62" name="Connector: Curved 61">
              <a:extLst>
                <a:ext uri="{FF2B5EF4-FFF2-40B4-BE49-F238E27FC236}">
                  <a16:creationId xmlns:a16="http://schemas.microsoft.com/office/drawing/2014/main" id="{DABC6700-BA4B-49E8-A22C-61111CA6126C}"/>
                </a:ext>
              </a:extLst>
            </p:cNvPr>
            <p:cNvCxnSpPr>
              <a:cxnSpLocks/>
              <a:endCxn id="61" idx="1"/>
            </p:cNvCxnSpPr>
            <p:nvPr/>
          </p:nvCxnSpPr>
          <p:spPr>
            <a:xfrm rot="5400000" flipH="1" flipV="1">
              <a:off x="4487649" y="1040779"/>
              <a:ext cx="551775" cy="420460"/>
            </a:xfrm>
            <a:prstGeom prst="curvedConnector2">
              <a:avLst/>
            </a:prstGeom>
            <a:ln w="28575">
              <a:solidFill>
                <a:srgbClr val="000099"/>
              </a:solidFill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8709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81" grpId="0" animBg="1"/>
      <p:bldP spid="6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2970A640-52BE-4AC0-BFF5-77BB92F2A1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968" y="2680133"/>
            <a:ext cx="9915595" cy="354312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D0DE902-A902-4AE6-BFA1-0FC5F5AD0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96" y="0"/>
            <a:ext cx="12116904" cy="1325563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00FF"/>
                </a:solidFill>
              </a:rPr>
              <a:t>In Production: Reconfiguration Events + Reconfiguration Time</a:t>
            </a:r>
            <a:endParaRPr lang="en-US" sz="3600" b="1" dirty="0"/>
          </a:p>
        </p:txBody>
      </p:sp>
      <p:pic>
        <p:nvPicPr>
          <p:cNvPr id="6" name="Picture 5" descr="Screen Clipping">
            <a:extLst>
              <a:ext uri="{FF2B5EF4-FFF2-40B4-BE49-F238E27FC236}">
                <a16:creationId xmlns:a16="http://schemas.microsoft.com/office/drawing/2014/main" id="{869470D5-33FD-4747-A6DE-B26F0EDCB6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914" y="1496088"/>
            <a:ext cx="5681704" cy="904882"/>
          </a:xfrm>
          <a:prstGeom prst="rect">
            <a:avLst/>
          </a:prstGeom>
        </p:spPr>
      </p:pic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F2B05EF7-7B78-4734-8623-916F879F2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51399" y="6134628"/>
            <a:ext cx="503138" cy="365125"/>
          </a:xfrm>
        </p:spPr>
        <p:txBody>
          <a:bodyPr/>
          <a:lstStyle/>
          <a:p>
            <a:fld id="{E6D0C300-CA77-46A4-ACED-1BAD716C79CE}" type="slidenum">
              <a:rPr lang="en-US" smtClean="0"/>
              <a:t>18</a:t>
            </a:fld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C16B341-6065-495B-AC7D-A8E0DD57B3A4}"/>
              </a:ext>
            </a:extLst>
          </p:cNvPr>
          <p:cNvGrpSpPr/>
          <p:nvPr/>
        </p:nvGrpSpPr>
        <p:grpSpPr>
          <a:xfrm>
            <a:off x="4230805" y="1176401"/>
            <a:ext cx="2474795" cy="1056558"/>
            <a:chOff x="4230805" y="931466"/>
            <a:chExt cx="2474795" cy="1056558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CDF4DA22-F832-48A0-B754-507B90F26878}"/>
                </a:ext>
              </a:extLst>
            </p:cNvPr>
            <p:cNvSpPr/>
            <p:nvPr/>
          </p:nvSpPr>
          <p:spPr>
            <a:xfrm>
              <a:off x="4230805" y="931466"/>
              <a:ext cx="2474795" cy="1056558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0DDBA8E-6E60-4BE0-87EB-012F245B71CD}"/>
                </a:ext>
              </a:extLst>
            </p:cNvPr>
            <p:cNvSpPr txBox="1"/>
            <p:nvPr/>
          </p:nvSpPr>
          <p:spPr>
            <a:xfrm>
              <a:off x="4517300" y="940233"/>
              <a:ext cx="1901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Affects Availability</a:t>
              </a: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DA5F38B3-58F4-4528-BFA0-7EC0C5CD6876}"/>
              </a:ext>
            </a:extLst>
          </p:cNvPr>
          <p:cNvSpPr/>
          <p:nvPr/>
        </p:nvSpPr>
        <p:spPr>
          <a:xfrm>
            <a:off x="5702968" y="3001526"/>
            <a:ext cx="4447306" cy="883505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Quick Control Decision </a:t>
            </a:r>
            <a:br>
              <a:rPr lang="en-US" sz="2000" b="1" dirty="0"/>
            </a:br>
            <a:r>
              <a:rPr lang="en-US" sz="2000" b="1" dirty="0"/>
              <a:t>(currently optimized to 100s of </a:t>
            </a:r>
            <a:r>
              <a:rPr lang="en-US" sz="2000" b="1" dirty="0" err="1"/>
              <a:t>ms</a:t>
            </a:r>
            <a:r>
              <a:rPr lang="en-US" sz="2000" b="1" dirty="0"/>
              <a:t>)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EB884BB-A29B-4B31-A2C1-F1094D0748F5}"/>
              </a:ext>
            </a:extLst>
          </p:cNvPr>
          <p:cNvGrpSpPr/>
          <p:nvPr/>
        </p:nvGrpSpPr>
        <p:grpSpPr>
          <a:xfrm>
            <a:off x="7172910" y="1153189"/>
            <a:ext cx="2394412" cy="499036"/>
            <a:chOff x="4801971" y="864543"/>
            <a:chExt cx="2394412" cy="499036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AD7FDC2-9505-4117-949B-AE7DC75A18E2}"/>
                </a:ext>
              </a:extLst>
            </p:cNvPr>
            <p:cNvSpPr txBox="1"/>
            <p:nvPr/>
          </p:nvSpPr>
          <p:spPr>
            <a:xfrm>
              <a:off x="5086062" y="864543"/>
              <a:ext cx="21103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6">
                      <a:lumMod val="75000"/>
                    </a:schemeClr>
                  </a:solidFill>
                </a:rPr>
                <a:t>e.g. Swap Secondary</a:t>
              </a:r>
            </a:p>
          </p:txBody>
        </p:sp>
        <p:cxnSp>
          <p:nvCxnSpPr>
            <p:cNvPr id="21" name="Connector: Curved 20">
              <a:extLst>
                <a:ext uri="{FF2B5EF4-FFF2-40B4-BE49-F238E27FC236}">
                  <a16:creationId xmlns:a16="http://schemas.microsoft.com/office/drawing/2014/main" id="{79359CE7-B0F7-412A-94B2-4B43BABC6AE6}"/>
                </a:ext>
              </a:extLst>
            </p:cNvPr>
            <p:cNvCxnSpPr>
              <a:cxnSpLocks/>
              <a:endCxn id="20" idx="1"/>
            </p:cNvCxnSpPr>
            <p:nvPr/>
          </p:nvCxnSpPr>
          <p:spPr>
            <a:xfrm rot="5400000" flipH="1" flipV="1">
              <a:off x="4786832" y="1064349"/>
              <a:ext cx="314369" cy="284091"/>
            </a:xfrm>
            <a:prstGeom prst="curvedConnector2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F502EF5-1B36-41B4-8311-3EF772AB5B24}"/>
              </a:ext>
            </a:extLst>
          </p:cNvPr>
          <p:cNvGrpSpPr/>
          <p:nvPr/>
        </p:nvGrpSpPr>
        <p:grpSpPr>
          <a:xfrm>
            <a:off x="2367643" y="3818164"/>
            <a:ext cx="8705784" cy="2316464"/>
            <a:chOff x="2367643" y="3818164"/>
            <a:chExt cx="8705784" cy="2316464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4687512-0CC0-4E93-956E-98265EC1EB14}"/>
                </a:ext>
              </a:extLst>
            </p:cNvPr>
            <p:cNvCxnSpPr>
              <a:cxnSpLocks/>
            </p:cNvCxnSpPr>
            <p:nvPr/>
          </p:nvCxnSpPr>
          <p:spPr>
            <a:xfrm>
              <a:off x="2367643" y="4615542"/>
              <a:ext cx="8705784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D5E9E7E-43CC-429E-B994-D593B4CA4488}"/>
                </a:ext>
              </a:extLst>
            </p:cNvPr>
            <p:cNvCxnSpPr>
              <a:cxnSpLocks/>
            </p:cNvCxnSpPr>
            <p:nvPr/>
          </p:nvCxnSpPr>
          <p:spPr>
            <a:xfrm>
              <a:off x="2367643" y="5285013"/>
              <a:ext cx="8705784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6481E30C-36EE-4576-8079-BD3CC8816E1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69029" y="5290986"/>
              <a:ext cx="0" cy="843642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32A17F40-8028-4E54-A0B9-9BF83A78083D}"/>
                </a:ext>
              </a:extLst>
            </p:cNvPr>
            <p:cNvCxnSpPr>
              <a:cxnSpLocks/>
            </p:cNvCxnSpPr>
            <p:nvPr/>
          </p:nvCxnSpPr>
          <p:spPr>
            <a:xfrm>
              <a:off x="2569029" y="3818164"/>
              <a:ext cx="0" cy="797378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7746107-8A5B-446B-8145-B4871D62680F}"/>
              </a:ext>
            </a:extLst>
          </p:cNvPr>
          <p:cNvGrpSpPr/>
          <p:nvPr/>
        </p:nvGrpSpPr>
        <p:grpSpPr>
          <a:xfrm>
            <a:off x="210005" y="6328689"/>
            <a:ext cx="11771990" cy="260655"/>
            <a:chOff x="210005" y="6582143"/>
            <a:chExt cx="11771990" cy="260655"/>
          </a:xfrm>
        </p:grpSpPr>
        <p:pic>
          <p:nvPicPr>
            <p:cNvPr id="25" name="Picture 2" descr="Image result for microsoft azure">
              <a:extLst>
                <a:ext uri="{FF2B5EF4-FFF2-40B4-BE49-F238E27FC236}">
                  <a16:creationId xmlns:a16="http://schemas.microsoft.com/office/drawing/2014/main" id="{A61AF2CD-03DE-4B4B-89A8-0C6CB97F7D4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08" t="13456" r="1569" b="25790"/>
            <a:stretch/>
          </p:blipFill>
          <p:spPr bwMode="auto">
            <a:xfrm>
              <a:off x="10905716" y="6652566"/>
              <a:ext cx="1076279" cy="1902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4" descr="Image result for university of illinois at urbana champaign logo">
              <a:extLst>
                <a:ext uri="{FF2B5EF4-FFF2-40B4-BE49-F238E27FC236}">
                  <a16:creationId xmlns:a16="http://schemas.microsoft.com/office/drawing/2014/main" id="{A969AF65-DB6A-4944-BFEC-BDE0CE6683E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26" t="4308" r="1137" b="3673"/>
            <a:stretch/>
          </p:blipFill>
          <p:spPr bwMode="auto">
            <a:xfrm>
              <a:off x="210005" y="6582143"/>
              <a:ext cx="883774" cy="2519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6952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F1A95-50C6-40BD-8700-7E7F0F168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02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Evaluation (summary)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92AA7-AF4B-4D04-927D-7BD22C85A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6453"/>
            <a:ext cx="10716986" cy="544481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/>
              <a:t>Arbitrator Based Strong Failure Detector:</a:t>
            </a:r>
          </a:p>
          <a:p>
            <a:pPr lvl="1"/>
            <a:r>
              <a:rPr lang="en-US" sz="2800" b="1" dirty="0"/>
              <a:t>Scalable</a:t>
            </a:r>
            <a:r>
              <a:rPr lang="en-US" sz="2800" dirty="0"/>
              <a:t> (Minimum Failure Detection Overhead)</a:t>
            </a:r>
          </a:p>
          <a:p>
            <a:pPr lvl="1"/>
            <a:r>
              <a:rPr lang="en-US" sz="2800" dirty="0"/>
              <a:t>Prevents </a:t>
            </a:r>
            <a:r>
              <a:rPr lang="en-US" sz="2800" b="1" dirty="0"/>
              <a:t>Cascading Failure</a:t>
            </a:r>
          </a:p>
          <a:p>
            <a:pPr lvl="1"/>
            <a:r>
              <a:rPr lang="en-US" sz="2800" dirty="0"/>
              <a:t>Uses </a:t>
            </a:r>
            <a:r>
              <a:rPr lang="en-US" sz="2800" b="1" dirty="0"/>
              <a:t>less</a:t>
            </a:r>
            <a:r>
              <a:rPr lang="en-US" sz="2800" dirty="0"/>
              <a:t> stabilization messages (Compared to the Arbitrator Less Scheme)</a:t>
            </a:r>
          </a:p>
          <a:p>
            <a:pPr lvl="1"/>
            <a:r>
              <a:rPr lang="en-US" sz="2800" dirty="0"/>
              <a:t>Does not get affected by the </a:t>
            </a:r>
            <a:r>
              <a:rPr lang="en-US" sz="2800" b="1" dirty="0"/>
              <a:t>number of neighbors</a:t>
            </a:r>
          </a:p>
          <a:p>
            <a:pPr marL="457200" lvl="1" indent="0">
              <a:buNone/>
            </a:pP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/>
              <a:t>Reconfiguration:</a:t>
            </a:r>
          </a:p>
          <a:p>
            <a:pPr lvl="1"/>
            <a:r>
              <a:rPr lang="en-US" sz="2800" dirty="0"/>
              <a:t>Control Decisions are generated </a:t>
            </a:r>
            <a:r>
              <a:rPr lang="en-US" sz="2800" b="1" dirty="0"/>
              <a:t>quickly</a:t>
            </a:r>
            <a:r>
              <a:rPr lang="en-US" sz="2800" dirty="0"/>
              <a:t> (</a:t>
            </a:r>
            <a:r>
              <a:rPr lang="en-US" sz="2800" dirty="0" err="1"/>
              <a:t>avg</a:t>
            </a:r>
            <a:r>
              <a:rPr lang="en-US" sz="2800" dirty="0"/>
              <a:t> 1~2 seconds)</a:t>
            </a:r>
          </a:p>
          <a:p>
            <a:pPr lvl="1"/>
            <a:r>
              <a:rPr lang="en-US" sz="2800" dirty="0"/>
              <a:t>SF’s current </a:t>
            </a:r>
            <a:r>
              <a:rPr lang="en-US" sz="2800" b="1" dirty="0"/>
              <a:t>reactive reconfiguration approach is </a:t>
            </a:r>
            <a:r>
              <a:rPr lang="en-US" sz="2800" dirty="0"/>
              <a:t>ensuring availability for ~10 million microservices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1FE042D4-413C-4FC1-A59D-F479DAF5C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51399" y="6276146"/>
            <a:ext cx="503138" cy="365125"/>
          </a:xfrm>
        </p:spPr>
        <p:txBody>
          <a:bodyPr/>
          <a:lstStyle/>
          <a:p>
            <a:fld id="{E6D0C300-CA77-46A4-ACED-1BAD716C79CE}" type="slidenum">
              <a:rPr lang="en-US" smtClean="0"/>
              <a:t>19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B14AA98-DC5B-4C69-B9E2-5EB72AF08699}"/>
              </a:ext>
            </a:extLst>
          </p:cNvPr>
          <p:cNvGrpSpPr/>
          <p:nvPr/>
        </p:nvGrpSpPr>
        <p:grpSpPr>
          <a:xfrm>
            <a:off x="210005" y="6328689"/>
            <a:ext cx="11771990" cy="260655"/>
            <a:chOff x="210005" y="6582143"/>
            <a:chExt cx="11771990" cy="260655"/>
          </a:xfrm>
        </p:grpSpPr>
        <p:pic>
          <p:nvPicPr>
            <p:cNvPr id="9" name="Picture 2" descr="Image result for microsoft azure">
              <a:extLst>
                <a:ext uri="{FF2B5EF4-FFF2-40B4-BE49-F238E27FC236}">
                  <a16:creationId xmlns:a16="http://schemas.microsoft.com/office/drawing/2014/main" id="{226BAB0A-B4D3-44AF-BB4C-DDF724ADBFB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08" t="13456" r="1569" b="25790"/>
            <a:stretch/>
          </p:blipFill>
          <p:spPr bwMode="auto">
            <a:xfrm>
              <a:off x="10905716" y="6652566"/>
              <a:ext cx="1076279" cy="1902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 descr="Image result for university of illinois at urbana champaign logo">
              <a:extLst>
                <a:ext uri="{FF2B5EF4-FFF2-40B4-BE49-F238E27FC236}">
                  <a16:creationId xmlns:a16="http://schemas.microsoft.com/office/drawing/2014/main" id="{88BD3F80-040C-4162-8CFB-DEE9DF5E044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26" t="4308" r="1137" b="3673"/>
            <a:stretch/>
          </p:blipFill>
          <p:spPr bwMode="auto">
            <a:xfrm>
              <a:off x="210005" y="6582143"/>
              <a:ext cx="883774" cy="2519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8822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2195D-5275-481C-ACA4-700CCDF27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Microsoft Service Fabric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1D3D4-93D4-4370-B8D2-9083DE601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233" y="1282137"/>
            <a:ext cx="11193379" cy="1418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dirty="0"/>
              <a:t>A </a:t>
            </a:r>
            <a:r>
              <a:rPr lang="en-US" sz="4000" b="1" dirty="0">
                <a:solidFill>
                  <a:srgbClr val="0070C0"/>
                </a:solidFill>
              </a:rPr>
              <a:t>distributed platform </a:t>
            </a:r>
            <a:r>
              <a:rPr lang="en-US" sz="4000" dirty="0"/>
              <a:t>that enables building and management of </a:t>
            </a:r>
            <a:r>
              <a:rPr lang="en-US" sz="4000" b="1" dirty="0">
                <a:solidFill>
                  <a:srgbClr val="7030A0"/>
                </a:solidFill>
              </a:rPr>
              <a:t>scalable and reliable</a:t>
            </a: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b="1" dirty="0">
                <a:solidFill>
                  <a:srgbClr val="0070C0"/>
                </a:solidFill>
              </a:rPr>
              <a:t>microservice based</a:t>
            </a:r>
            <a:r>
              <a:rPr lang="en-US" sz="4000" b="1" dirty="0">
                <a:solidFill>
                  <a:srgbClr val="7030A0"/>
                </a:solidFill>
              </a:rPr>
              <a:t> </a:t>
            </a:r>
            <a:r>
              <a:rPr lang="en-US" sz="4000" dirty="0"/>
              <a:t>applications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4000" dirty="0"/>
              <a:t>Culmination of </a:t>
            </a:r>
            <a:r>
              <a:rPr lang="en-US" sz="4000" b="1" dirty="0">
                <a:solidFill>
                  <a:srgbClr val="0070C0"/>
                </a:solidFill>
              </a:rPr>
              <a:t>over 15 years </a:t>
            </a:r>
            <a:r>
              <a:rPr lang="en-US" sz="4000" dirty="0"/>
              <a:t>of design and development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1A9BEC2-C7DF-478D-A2F7-AA316342BA51}"/>
              </a:ext>
            </a:extLst>
          </p:cNvPr>
          <p:cNvGrpSpPr/>
          <p:nvPr/>
        </p:nvGrpSpPr>
        <p:grpSpPr>
          <a:xfrm>
            <a:off x="5837077" y="2931245"/>
            <a:ext cx="2475750" cy="887669"/>
            <a:chOff x="5883927" y="3206463"/>
            <a:chExt cx="2475750" cy="887669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198E220C-2749-48B6-96B8-14503800F903}"/>
                </a:ext>
              </a:extLst>
            </p:cNvPr>
            <p:cNvSpPr/>
            <p:nvPr/>
          </p:nvSpPr>
          <p:spPr>
            <a:xfrm>
              <a:off x="5883927" y="3206463"/>
              <a:ext cx="2475750" cy="362352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Azure Cosmos DB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1E98926C-3CD1-4F20-BB4E-11B8472D4BD8}"/>
                </a:ext>
              </a:extLst>
            </p:cNvPr>
            <p:cNvSpPr/>
            <p:nvPr/>
          </p:nvSpPr>
          <p:spPr>
            <a:xfrm>
              <a:off x="5883927" y="3729007"/>
              <a:ext cx="2475750" cy="365125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BMW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CB7ED7D5-3DC6-4F40-B9F1-48B67C0F3DB8}"/>
              </a:ext>
            </a:extLst>
          </p:cNvPr>
          <p:cNvGrpSpPr/>
          <p:nvPr/>
        </p:nvGrpSpPr>
        <p:grpSpPr>
          <a:xfrm>
            <a:off x="425383" y="2932632"/>
            <a:ext cx="2475750" cy="859321"/>
            <a:chOff x="472233" y="3207850"/>
            <a:chExt cx="2475750" cy="859321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0E974100-6AC2-4A4C-B3BE-5BE0B5DC7561}"/>
                </a:ext>
              </a:extLst>
            </p:cNvPr>
            <p:cNvSpPr/>
            <p:nvPr/>
          </p:nvSpPr>
          <p:spPr>
            <a:xfrm>
              <a:off x="472233" y="3207850"/>
              <a:ext cx="2475750" cy="362353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Skype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F0EDD086-DB37-414A-92AE-DC3AC8790074}"/>
                </a:ext>
              </a:extLst>
            </p:cNvPr>
            <p:cNvSpPr/>
            <p:nvPr/>
          </p:nvSpPr>
          <p:spPr>
            <a:xfrm>
              <a:off x="472233" y="3704818"/>
              <a:ext cx="2475750" cy="362353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Cortana</a:t>
              </a:r>
            </a:p>
          </p:txBody>
        </p:sp>
      </p:grp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00CCCF7-E713-4178-8281-A22256B1AC28}"/>
              </a:ext>
            </a:extLst>
          </p:cNvPr>
          <p:cNvSpPr/>
          <p:nvPr/>
        </p:nvSpPr>
        <p:spPr>
          <a:xfrm>
            <a:off x="8542924" y="2945494"/>
            <a:ext cx="2475750" cy="365125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TalkTalk</a:t>
            </a:r>
            <a:r>
              <a:rPr lang="en-US" sz="2000" dirty="0"/>
              <a:t> TV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6FF3FBB-92B4-4668-9793-316B54D9BB85}"/>
              </a:ext>
            </a:extLst>
          </p:cNvPr>
          <p:cNvGrpSpPr/>
          <p:nvPr/>
        </p:nvGrpSpPr>
        <p:grpSpPr>
          <a:xfrm>
            <a:off x="3131230" y="2931245"/>
            <a:ext cx="2475750" cy="876421"/>
            <a:chOff x="3178080" y="3206463"/>
            <a:chExt cx="2475750" cy="876421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545C7297-2615-45A6-8D24-C7B7038F23F3}"/>
                </a:ext>
              </a:extLst>
            </p:cNvPr>
            <p:cNvSpPr/>
            <p:nvPr/>
          </p:nvSpPr>
          <p:spPr>
            <a:xfrm>
              <a:off x="3178080" y="3206463"/>
              <a:ext cx="2475750" cy="365125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Microsoft Intune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EBD8576A-A77A-45F5-895C-864E8C95647F}"/>
                </a:ext>
              </a:extLst>
            </p:cNvPr>
            <p:cNvSpPr/>
            <p:nvPr/>
          </p:nvSpPr>
          <p:spPr>
            <a:xfrm>
              <a:off x="3178080" y="3720531"/>
              <a:ext cx="2475750" cy="362353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Microsoft IoT Suite</a:t>
              </a:r>
            </a:p>
          </p:txBody>
        </p:sp>
      </p:grp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F3F82AB-38BB-4C77-B217-9B829BC8A1F0}"/>
              </a:ext>
            </a:extLst>
          </p:cNvPr>
          <p:cNvSpPr/>
          <p:nvPr/>
        </p:nvSpPr>
        <p:spPr>
          <a:xfrm>
            <a:off x="8542924" y="3472198"/>
            <a:ext cx="2475750" cy="362353"/>
          </a:xfrm>
          <a:prstGeom prst="roundRect">
            <a:avLst>
              <a:gd name="adj" fmla="val 5000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And More…</a:t>
            </a:r>
          </a:p>
        </p:txBody>
      </p:sp>
      <p:sp>
        <p:nvSpPr>
          <p:cNvPr id="23" name="Slide Number Placeholder 4">
            <a:extLst>
              <a:ext uri="{FF2B5EF4-FFF2-40B4-BE49-F238E27FC236}">
                <a16:creationId xmlns:a16="http://schemas.microsoft.com/office/drawing/2014/main" id="{A668CEC0-BF2B-4AD2-9A3F-B68BB0745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51399" y="6276146"/>
            <a:ext cx="503138" cy="365125"/>
          </a:xfrm>
        </p:spPr>
        <p:txBody>
          <a:bodyPr/>
          <a:lstStyle/>
          <a:p>
            <a:fld id="{E6D0C300-CA77-46A4-ACED-1BAD716C79CE}" type="slidenum">
              <a:rPr lang="en-US" smtClean="0"/>
              <a:t>2</a:t>
            </a:fld>
            <a:endParaRPr lang="en-US" dirty="0"/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A7C0ACBA-A528-444C-AD6A-EE51786DB5C8}"/>
              </a:ext>
            </a:extLst>
          </p:cNvPr>
          <p:cNvSpPr txBox="1">
            <a:spLocks/>
          </p:cNvSpPr>
          <p:nvPr/>
        </p:nvSpPr>
        <p:spPr>
          <a:xfrm>
            <a:off x="472233" y="4157663"/>
            <a:ext cx="11509762" cy="241179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3300" b="1" dirty="0"/>
              <a:t>Microsoft Azure SQL DB:</a:t>
            </a:r>
          </a:p>
          <a:p>
            <a:pPr lvl="1"/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Hosts ~2 Million DBs </a:t>
            </a:r>
            <a:r>
              <a:rPr lang="en-US" sz="3200" dirty="0"/>
              <a:t>| </a:t>
            </a:r>
            <a:r>
              <a:rPr lang="en-US" sz="3200" dirty="0">
                <a:solidFill>
                  <a:srgbClr val="0000FF"/>
                </a:solidFill>
              </a:rPr>
              <a:t>Containing 3.5 PB of data</a:t>
            </a:r>
            <a:r>
              <a:rPr lang="en-US" sz="3200" dirty="0"/>
              <a:t> |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Spans over 100K machines</a:t>
            </a:r>
            <a:endParaRPr lang="en-US" sz="11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300" b="1" dirty="0"/>
              <a:t>Azure Cosmos DB:</a:t>
            </a:r>
          </a:p>
          <a:p>
            <a:pPr lvl="1"/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Utilizes 2 million cores </a:t>
            </a:r>
            <a:r>
              <a:rPr lang="en-US" sz="3200" dirty="0"/>
              <a:t>| </a:t>
            </a:r>
            <a:r>
              <a:rPr lang="en-US" sz="3200" dirty="0">
                <a:solidFill>
                  <a:srgbClr val="0000FF"/>
                </a:solidFill>
              </a:rPr>
              <a:t>Spans over 100K machines</a:t>
            </a:r>
            <a:endParaRPr lang="en-US" sz="1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300" b="1" dirty="0"/>
              <a:t>Cloud Telemetry Engine:</a:t>
            </a:r>
          </a:p>
          <a:p>
            <a:pPr lvl="1"/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Processes 3 Trillion events/week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9932CEC-95BE-4956-8EDC-3A73B960EE72}"/>
              </a:ext>
            </a:extLst>
          </p:cNvPr>
          <p:cNvGrpSpPr/>
          <p:nvPr/>
        </p:nvGrpSpPr>
        <p:grpSpPr>
          <a:xfrm>
            <a:off x="210005" y="6328689"/>
            <a:ext cx="11771990" cy="260655"/>
            <a:chOff x="210005" y="6582143"/>
            <a:chExt cx="11771990" cy="260655"/>
          </a:xfrm>
        </p:grpSpPr>
        <p:pic>
          <p:nvPicPr>
            <p:cNvPr id="26" name="Picture 2" descr="Image result for microsoft azure">
              <a:extLst>
                <a:ext uri="{FF2B5EF4-FFF2-40B4-BE49-F238E27FC236}">
                  <a16:creationId xmlns:a16="http://schemas.microsoft.com/office/drawing/2014/main" id="{B4842D33-0AB8-41BF-88A7-1DDF93DA0AD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08" t="13456" r="1569" b="25790"/>
            <a:stretch/>
          </p:blipFill>
          <p:spPr bwMode="auto">
            <a:xfrm>
              <a:off x="10905716" y="6652566"/>
              <a:ext cx="1076279" cy="1902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4" descr="Image result for university of illinois at urbana champaign logo">
              <a:extLst>
                <a:ext uri="{FF2B5EF4-FFF2-40B4-BE49-F238E27FC236}">
                  <a16:creationId xmlns:a16="http://schemas.microsoft.com/office/drawing/2014/main" id="{71481E47-B842-4BA3-898D-E0E1FB814CE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26" t="4308" r="1137" b="3673"/>
            <a:stretch/>
          </p:blipFill>
          <p:spPr bwMode="auto">
            <a:xfrm>
              <a:off x="210005" y="6582143"/>
              <a:ext cx="883774" cy="2519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6840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F1A95-50C6-40BD-8700-7E7F0F168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02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Evaluation (summary)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92AA7-AF4B-4D04-927D-7BD22C85A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6453"/>
            <a:ext cx="10716986" cy="544481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/>
              <a:t>Message Delay:</a:t>
            </a:r>
          </a:p>
          <a:p>
            <a:pPr lvl="1"/>
            <a:r>
              <a:rPr lang="en-US" sz="2800" dirty="0"/>
              <a:t>Even in the presence of </a:t>
            </a:r>
            <a:r>
              <a:rPr lang="en-US" sz="2800" b="1" dirty="0"/>
              <a:t>higher churn</a:t>
            </a:r>
            <a:r>
              <a:rPr lang="en-US" sz="2800" dirty="0"/>
              <a:t>, message delay remains </a:t>
            </a:r>
            <a:r>
              <a:rPr lang="en-US" sz="2800" b="1" dirty="0"/>
              <a:t>largely unaffected </a:t>
            </a:r>
            <a:r>
              <a:rPr lang="en-US" sz="2800" dirty="0"/>
              <a:t>(80</a:t>
            </a:r>
            <a:r>
              <a:rPr lang="en-US" sz="2800" baseline="30000" dirty="0"/>
              <a:t>th</a:t>
            </a:r>
            <a:r>
              <a:rPr lang="en-US" sz="2800" dirty="0"/>
              <a:t> percentile)</a:t>
            </a:r>
          </a:p>
          <a:p>
            <a:pPr marL="457200" lvl="1" indent="0">
              <a:buNone/>
            </a:pP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/>
              <a:t>SF-Routing:</a:t>
            </a:r>
          </a:p>
          <a:p>
            <a:pPr lvl="1"/>
            <a:r>
              <a:rPr lang="en-US" sz="2800" dirty="0"/>
              <a:t>SF-Routing requires </a:t>
            </a:r>
            <a:r>
              <a:rPr lang="en-US" sz="2800" b="1" dirty="0"/>
              <a:t>higher memory </a:t>
            </a:r>
            <a:r>
              <a:rPr lang="en-US" sz="2800" dirty="0"/>
              <a:t>(117%) than Chord</a:t>
            </a:r>
            <a:endParaRPr lang="en-US" sz="2800" b="1" dirty="0"/>
          </a:p>
          <a:p>
            <a:pPr lvl="1"/>
            <a:r>
              <a:rPr lang="en-US" sz="2800" dirty="0"/>
              <a:t>Messages takes </a:t>
            </a:r>
            <a:r>
              <a:rPr lang="en-US" sz="2800" b="1" dirty="0"/>
              <a:t>fewer hops </a:t>
            </a:r>
            <a:r>
              <a:rPr lang="en-US" sz="2800" dirty="0"/>
              <a:t>(49.27%) than Chord and thus </a:t>
            </a:r>
            <a:r>
              <a:rPr lang="en-US" sz="2800" b="1" dirty="0"/>
              <a:t>Routes Faster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1FE042D4-413C-4FC1-A59D-F479DAF5C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51399" y="6276146"/>
            <a:ext cx="503138" cy="365125"/>
          </a:xfrm>
        </p:spPr>
        <p:txBody>
          <a:bodyPr/>
          <a:lstStyle/>
          <a:p>
            <a:fld id="{E6D0C300-CA77-46A4-ACED-1BAD716C79CE}" type="slidenum">
              <a:rPr lang="en-US" smtClean="0"/>
              <a:t>20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A84317C-8C3C-4DAF-B92E-1F5EC4DE5134}"/>
              </a:ext>
            </a:extLst>
          </p:cNvPr>
          <p:cNvGrpSpPr/>
          <p:nvPr/>
        </p:nvGrpSpPr>
        <p:grpSpPr>
          <a:xfrm>
            <a:off x="210005" y="6328689"/>
            <a:ext cx="11771990" cy="260655"/>
            <a:chOff x="210005" y="6582143"/>
            <a:chExt cx="11771990" cy="260655"/>
          </a:xfrm>
        </p:grpSpPr>
        <p:pic>
          <p:nvPicPr>
            <p:cNvPr id="9" name="Picture 2" descr="Image result for microsoft azure">
              <a:extLst>
                <a:ext uri="{FF2B5EF4-FFF2-40B4-BE49-F238E27FC236}">
                  <a16:creationId xmlns:a16="http://schemas.microsoft.com/office/drawing/2014/main" id="{F91BAB9A-D42C-4D03-9748-C90A184A589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08" t="13456" r="1569" b="25790"/>
            <a:stretch/>
          </p:blipFill>
          <p:spPr bwMode="auto">
            <a:xfrm>
              <a:off x="10905716" y="6652566"/>
              <a:ext cx="1076279" cy="1902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 descr="Image result for university of illinois at urbana champaign logo">
              <a:extLst>
                <a:ext uri="{FF2B5EF4-FFF2-40B4-BE49-F238E27FC236}">
                  <a16:creationId xmlns:a16="http://schemas.microsoft.com/office/drawing/2014/main" id="{69BB2696-A95A-43E6-9029-478725EC404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26" t="4308" r="1137" b="3673"/>
            <a:stretch/>
          </p:blipFill>
          <p:spPr bwMode="auto">
            <a:xfrm>
              <a:off x="210005" y="6582143"/>
              <a:ext cx="883774" cy="2519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4491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F1A95-50C6-40BD-8700-7E7F0F168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02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Summary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92AA7-AF4B-4D04-927D-7BD22C85A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624" y="1214651"/>
            <a:ext cx="11458392" cy="516457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Microsoft Service Fabric</a:t>
            </a:r>
            <a:r>
              <a:rPr lang="en-US" dirty="0"/>
              <a:t>: A </a:t>
            </a:r>
            <a:r>
              <a:rPr lang="en-US" b="1" dirty="0">
                <a:solidFill>
                  <a:srgbClr val="0070C0"/>
                </a:solidFill>
              </a:rPr>
              <a:t>distributed platform </a:t>
            </a:r>
            <a:r>
              <a:rPr lang="en-US" dirty="0"/>
              <a:t>that enables building and management of </a:t>
            </a:r>
            <a:r>
              <a:rPr lang="en-US" b="1" dirty="0">
                <a:solidFill>
                  <a:srgbClr val="7030A0"/>
                </a:solidFill>
              </a:rPr>
              <a:t>scalable and reliable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microservice based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dirty="0"/>
              <a:t>applications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Service Fabric </a:t>
            </a:r>
            <a:r>
              <a:rPr lang="en-US" dirty="0"/>
              <a:t>ensures </a:t>
            </a:r>
            <a:r>
              <a:rPr lang="en-US" b="1" dirty="0"/>
              <a:t>strong consistency </a:t>
            </a:r>
            <a:r>
              <a:rPr lang="en-US" dirty="0"/>
              <a:t>and </a:t>
            </a:r>
            <a:r>
              <a:rPr lang="en-US" b="1" dirty="0"/>
              <a:t>fault-tolerance</a:t>
            </a:r>
            <a:r>
              <a:rPr lang="en-US" dirty="0"/>
              <a:t> from </a:t>
            </a:r>
            <a:r>
              <a:rPr lang="en-US" b="1" dirty="0"/>
              <a:t>lower layers</a:t>
            </a:r>
            <a:r>
              <a:rPr lang="en-US" dirty="0"/>
              <a:t>, which helps us to build state at the upper layers</a:t>
            </a:r>
          </a:p>
          <a:p>
            <a:pPr marL="457200" lvl="1" indent="0">
              <a:buNone/>
            </a:pPr>
            <a:endParaRPr lang="en-US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Selected Components:</a:t>
            </a:r>
          </a:p>
          <a:p>
            <a:pPr lvl="1"/>
            <a:r>
              <a:rPr lang="en-US" dirty="0"/>
              <a:t>Federation Subsystem, </a:t>
            </a:r>
            <a:r>
              <a:rPr lang="en-US" dirty="0">
                <a:solidFill>
                  <a:srgbClr val="0070C0"/>
                </a:solidFill>
              </a:rPr>
              <a:t>Reliability Subsystem,</a:t>
            </a:r>
            <a:r>
              <a:rPr lang="en-US" dirty="0"/>
              <a:t> Reliable Collection (Queue, Dictionary)</a:t>
            </a:r>
          </a:p>
          <a:p>
            <a:pPr lvl="1"/>
            <a:endParaRPr lang="en-US" sz="3200" b="1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74CF3BF-B277-440E-9B25-1F4F119AFDE2}"/>
              </a:ext>
            </a:extLst>
          </p:cNvPr>
          <p:cNvGrpSpPr/>
          <p:nvPr/>
        </p:nvGrpSpPr>
        <p:grpSpPr>
          <a:xfrm>
            <a:off x="210005" y="6328689"/>
            <a:ext cx="11771990" cy="260655"/>
            <a:chOff x="210005" y="6582143"/>
            <a:chExt cx="11771990" cy="260655"/>
          </a:xfrm>
        </p:grpSpPr>
        <p:pic>
          <p:nvPicPr>
            <p:cNvPr id="9" name="Picture 2" descr="Image result for microsoft azure">
              <a:extLst>
                <a:ext uri="{FF2B5EF4-FFF2-40B4-BE49-F238E27FC236}">
                  <a16:creationId xmlns:a16="http://schemas.microsoft.com/office/drawing/2014/main" id="{A163C173-7EF1-4C95-AF59-C828CAD5694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08" t="13456" r="1569" b="25790"/>
            <a:stretch/>
          </p:blipFill>
          <p:spPr bwMode="auto">
            <a:xfrm>
              <a:off x="10905716" y="6652566"/>
              <a:ext cx="1076279" cy="1902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 descr="Image result for university of illinois at urbana champaign logo">
              <a:extLst>
                <a:ext uri="{FF2B5EF4-FFF2-40B4-BE49-F238E27FC236}">
                  <a16:creationId xmlns:a16="http://schemas.microsoft.com/office/drawing/2014/main" id="{79CA4402-E877-40E9-9D2B-53826691CB3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26" t="4308" r="1137" b="3673"/>
            <a:stretch/>
          </p:blipFill>
          <p:spPr bwMode="auto">
            <a:xfrm>
              <a:off x="210005" y="6582143"/>
              <a:ext cx="883774" cy="2519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A789EADB-C9FB-4CFF-BE51-E7FF1E4D7819}"/>
              </a:ext>
            </a:extLst>
          </p:cNvPr>
          <p:cNvSpPr/>
          <p:nvPr/>
        </p:nvSpPr>
        <p:spPr>
          <a:xfrm>
            <a:off x="4540806" y="6117204"/>
            <a:ext cx="3485057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DPRG@UIUC: </a:t>
            </a:r>
            <a:r>
              <a:rPr lang="en-US" sz="1600" b="1" dirty="0">
                <a:solidFill>
                  <a:srgbClr val="0000FF"/>
                </a:solidFill>
                <a:hlinkClick r:id="rId5"/>
              </a:rPr>
              <a:t>http://dprg.cs.uiuc.edu</a:t>
            </a:r>
            <a:br>
              <a:rPr lang="en-US" sz="1600" b="1" dirty="0">
                <a:solidFill>
                  <a:srgbClr val="0000FF"/>
                </a:solidFill>
              </a:rPr>
            </a:br>
            <a:r>
              <a:rPr lang="en-US" sz="1600" b="1" dirty="0">
                <a:solidFill>
                  <a:srgbClr val="0000FF"/>
                </a:solidFill>
              </a:rPr>
              <a:t>Service Fabric: </a:t>
            </a:r>
            <a:r>
              <a:rPr lang="en-US" b="1" dirty="0">
                <a:hlinkClick r:id="rId6"/>
              </a:rPr>
              <a:t>aka.ms/</a:t>
            </a:r>
            <a:r>
              <a:rPr lang="en-US" b="1" dirty="0" err="1">
                <a:hlinkClick r:id="rId6"/>
              </a:rPr>
              <a:t>servicefabric</a:t>
            </a:r>
            <a:r>
              <a:rPr lang="en-US" b="1" dirty="0"/>
              <a:t> 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8FF75E-B367-4BB5-B514-FE0F71D442E7}"/>
              </a:ext>
            </a:extLst>
          </p:cNvPr>
          <p:cNvSpPr/>
          <p:nvPr/>
        </p:nvSpPr>
        <p:spPr>
          <a:xfrm>
            <a:off x="1589396" y="4820657"/>
            <a:ext cx="9152847" cy="94301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Open Source: github.com/Microsoft/service-fabric</a:t>
            </a:r>
          </a:p>
        </p:txBody>
      </p:sp>
    </p:spTree>
    <p:extLst>
      <p:ext uri="{BB962C8B-B14F-4D97-AF65-F5344CB8AC3E}">
        <p14:creationId xmlns:p14="http://schemas.microsoft.com/office/powerpoint/2010/main" val="267152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C6282-9B30-4BFB-93D4-6C7E01D41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473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Monolithic Vs. Microservice Based Approach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99B5158-548B-4546-96BB-49159095A0E1}"/>
              </a:ext>
            </a:extLst>
          </p:cNvPr>
          <p:cNvGrpSpPr/>
          <p:nvPr/>
        </p:nvGrpSpPr>
        <p:grpSpPr>
          <a:xfrm>
            <a:off x="2079777" y="2005297"/>
            <a:ext cx="2320599" cy="2333840"/>
            <a:chOff x="2079777" y="2005297"/>
            <a:chExt cx="2320599" cy="2333840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6AF649C8-2BE4-4530-864E-6795AE04AF68}"/>
                </a:ext>
              </a:extLst>
            </p:cNvPr>
            <p:cNvSpPr/>
            <p:nvPr/>
          </p:nvSpPr>
          <p:spPr>
            <a:xfrm>
              <a:off x="2079777" y="2005297"/>
              <a:ext cx="2169685" cy="217090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CAD192F0-437C-45B2-AD8E-13471966F6D8}"/>
                </a:ext>
              </a:extLst>
            </p:cNvPr>
            <p:cNvSpPr/>
            <p:nvPr/>
          </p:nvSpPr>
          <p:spPr>
            <a:xfrm>
              <a:off x="2230691" y="2168234"/>
              <a:ext cx="2169685" cy="217090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ECEC067-D870-4278-AD32-4118646EBD7E}"/>
              </a:ext>
            </a:extLst>
          </p:cNvPr>
          <p:cNvGrpSpPr/>
          <p:nvPr/>
        </p:nvGrpSpPr>
        <p:grpSpPr>
          <a:xfrm>
            <a:off x="2421743" y="2331171"/>
            <a:ext cx="3275378" cy="2170903"/>
            <a:chOff x="2421743" y="2331171"/>
            <a:chExt cx="3275378" cy="2170903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73FCB38F-5C39-44A2-B51A-B2D3F6413165}"/>
                </a:ext>
              </a:extLst>
            </p:cNvPr>
            <p:cNvSpPr/>
            <p:nvPr/>
          </p:nvSpPr>
          <p:spPr>
            <a:xfrm>
              <a:off x="2421743" y="2331171"/>
              <a:ext cx="2169685" cy="217090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E74AA5FD-D8D5-4E68-8750-4657D51F94FB}"/>
                </a:ext>
              </a:extLst>
            </p:cNvPr>
            <p:cNvSpPr/>
            <p:nvPr/>
          </p:nvSpPr>
          <p:spPr>
            <a:xfrm>
              <a:off x="2537758" y="2598162"/>
              <a:ext cx="533019" cy="54135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UI</a:t>
              </a: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2EA9E3E0-1AB9-457D-A8F3-75016DBFF1A4}"/>
                </a:ext>
              </a:extLst>
            </p:cNvPr>
            <p:cNvSpPr/>
            <p:nvPr/>
          </p:nvSpPr>
          <p:spPr>
            <a:xfrm>
              <a:off x="3172816" y="2610300"/>
              <a:ext cx="1276015" cy="541358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Database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E4D863C9-B5BA-4D5F-8E7A-0407F6CF27E5}"/>
                </a:ext>
              </a:extLst>
            </p:cNvPr>
            <p:cNvSpPr/>
            <p:nvPr/>
          </p:nvSpPr>
          <p:spPr>
            <a:xfrm>
              <a:off x="2537758" y="3356603"/>
              <a:ext cx="1915535" cy="741494"/>
            </a:xfrm>
            <a:prstGeom prst="roundRect">
              <a:avLst>
                <a:gd name="adj" fmla="val 33795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Business Logic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A0351539-4FAA-4379-A9B0-5CFC65C63DE6}"/>
                </a:ext>
              </a:extLst>
            </p:cNvPr>
            <p:cNvGrpSpPr/>
            <p:nvPr/>
          </p:nvGrpSpPr>
          <p:grpSpPr>
            <a:xfrm>
              <a:off x="4448829" y="2557470"/>
              <a:ext cx="1248292" cy="1944604"/>
              <a:chOff x="8579639" y="2681991"/>
              <a:chExt cx="1308669" cy="2037516"/>
            </a:xfrm>
          </p:grpSpPr>
          <p:sp>
            <p:nvSpPr>
              <p:cNvPr id="13" name="Cylinder 12">
                <a:extLst>
                  <a:ext uri="{FF2B5EF4-FFF2-40B4-BE49-F238E27FC236}">
                    <a16:creationId xmlns:a16="http://schemas.microsoft.com/office/drawing/2014/main" id="{8092BD57-DE64-47BC-BD88-732B7296C787}"/>
                  </a:ext>
                </a:extLst>
              </p:cNvPr>
              <p:cNvSpPr/>
              <p:nvPr/>
            </p:nvSpPr>
            <p:spPr>
              <a:xfrm>
                <a:off x="9139160" y="3932107"/>
                <a:ext cx="669704" cy="787400"/>
              </a:xfrm>
              <a:prstGeom prst="can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DB</a:t>
                </a:r>
              </a:p>
            </p:txBody>
          </p: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FE5312C8-E240-4EB1-9059-80C76E55FCEA}"/>
                  </a:ext>
                </a:extLst>
              </p:cNvPr>
              <p:cNvGrpSpPr/>
              <p:nvPr/>
            </p:nvGrpSpPr>
            <p:grpSpPr>
              <a:xfrm>
                <a:off x="9096438" y="2681991"/>
                <a:ext cx="791870" cy="716569"/>
                <a:chOff x="8980556" y="2831635"/>
                <a:chExt cx="791870" cy="716569"/>
              </a:xfrm>
            </p:grpSpPr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36A231B8-1520-4508-B190-2F8F559AB5B8}"/>
                    </a:ext>
                  </a:extLst>
                </p:cNvPr>
                <p:cNvSpPr/>
                <p:nvPr/>
              </p:nvSpPr>
              <p:spPr>
                <a:xfrm>
                  <a:off x="9023260" y="2831635"/>
                  <a:ext cx="716568" cy="716569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11965E93-2C21-4854-A6E9-14ED34B391D1}"/>
                    </a:ext>
                  </a:extLst>
                </p:cNvPr>
                <p:cNvSpPr/>
                <p:nvPr/>
              </p:nvSpPr>
              <p:spPr>
                <a:xfrm>
                  <a:off x="8980556" y="2985936"/>
                  <a:ext cx="791870" cy="38697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 dirty="0"/>
                    <a:t>Cache</a:t>
                  </a:r>
                </a:p>
              </p:txBody>
            </p:sp>
          </p:grpSp>
          <p:sp>
            <p:nvSpPr>
              <p:cNvPr id="17" name="Arrow: Left-Right 16">
                <a:extLst>
                  <a:ext uri="{FF2B5EF4-FFF2-40B4-BE49-F238E27FC236}">
                    <a16:creationId xmlns:a16="http://schemas.microsoft.com/office/drawing/2014/main" id="{FCCDF67E-0F34-46C3-9101-1BEC8EED3DAC}"/>
                  </a:ext>
                </a:extLst>
              </p:cNvPr>
              <p:cNvSpPr/>
              <p:nvPr/>
            </p:nvSpPr>
            <p:spPr>
              <a:xfrm>
                <a:off x="8579639" y="2877870"/>
                <a:ext cx="578199" cy="262997"/>
              </a:xfrm>
              <a:prstGeom prst="leftRightArrow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Arrow: Left-Right 18">
                <a:extLst>
                  <a:ext uri="{FF2B5EF4-FFF2-40B4-BE49-F238E27FC236}">
                    <a16:creationId xmlns:a16="http://schemas.microsoft.com/office/drawing/2014/main" id="{EB399DE2-6E6E-4F7F-A1AE-C98E9FEDF68C}"/>
                  </a:ext>
                </a:extLst>
              </p:cNvPr>
              <p:cNvSpPr/>
              <p:nvPr/>
            </p:nvSpPr>
            <p:spPr>
              <a:xfrm rot="5400000">
                <a:off x="9184913" y="3515215"/>
                <a:ext cx="578199" cy="262997"/>
              </a:xfrm>
              <a:prstGeom prst="leftRightArrow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441AF67-DBDD-4C43-A445-1C32AB13D662}"/>
              </a:ext>
            </a:extLst>
          </p:cNvPr>
          <p:cNvGrpSpPr/>
          <p:nvPr/>
        </p:nvGrpSpPr>
        <p:grpSpPr>
          <a:xfrm>
            <a:off x="312302" y="2703637"/>
            <a:ext cx="1912085" cy="623184"/>
            <a:chOff x="4243036" y="2835142"/>
            <a:chExt cx="2004568" cy="652959"/>
          </a:xfrm>
        </p:grpSpPr>
        <p:sp>
          <p:nvSpPr>
            <p:cNvPr id="22" name="Rectangle: Top Corners Snipped 21">
              <a:extLst>
                <a:ext uri="{FF2B5EF4-FFF2-40B4-BE49-F238E27FC236}">
                  <a16:creationId xmlns:a16="http://schemas.microsoft.com/office/drawing/2014/main" id="{9F864D7F-B9FC-45CB-BCB3-6DB1430FC1B7}"/>
                </a:ext>
              </a:extLst>
            </p:cNvPr>
            <p:cNvSpPr/>
            <p:nvPr/>
          </p:nvSpPr>
          <p:spPr>
            <a:xfrm>
              <a:off x="4243036" y="2835142"/>
              <a:ext cx="1282224" cy="652959"/>
            </a:xfrm>
            <a:prstGeom prst="snip2SameRect">
              <a:avLst>
                <a:gd name="adj1" fmla="val 29889"/>
                <a:gd name="adj2" fmla="val 0"/>
              </a:avLst>
            </a:prstGeom>
            <a:solidFill>
              <a:srgbClr val="FF9966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Load</a:t>
              </a:r>
            </a:p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Balancer</a:t>
              </a:r>
            </a:p>
          </p:txBody>
        </p:sp>
        <p:sp>
          <p:nvSpPr>
            <p:cNvPr id="20" name="Arrow: Right 19">
              <a:extLst>
                <a:ext uri="{FF2B5EF4-FFF2-40B4-BE49-F238E27FC236}">
                  <a16:creationId xmlns:a16="http://schemas.microsoft.com/office/drawing/2014/main" id="{5ED72ABE-F565-4954-B58F-D2AF5500A31C}"/>
                </a:ext>
              </a:extLst>
            </p:cNvPr>
            <p:cNvSpPr/>
            <p:nvPr/>
          </p:nvSpPr>
          <p:spPr>
            <a:xfrm>
              <a:off x="5475023" y="2999792"/>
              <a:ext cx="772581" cy="338666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BB114F8F-1D53-49E2-B086-65FBDAC4BAC2}"/>
              </a:ext>
            </a:extLst>
          </p:cNvPr>
          <p:cNvSpPr txBox="1"/>
          <p:nvPr/>
        </p:nvSpPr>
        <p:spPr>
          <a:xfrm>
            <a:off x="2230691" y="4663962"/>
            <a:ext cx="31268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Classic Monolithic Approach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0DA9F4C9-84B5-4F67-B5C9-52D30E368F98}"/>
              </a:ext>
            </a:extLst>
          </p:cNvPr>
          <p:cNvGrpSpPr/>
          <p:nvPr/>
        </p:nvGrpSpPr>
        <p:grpSpPr>
          <a:xfrm>
            <a:off x="6551381" y="4005003"/>
            <a:ext cx="4298885" cy="342640"/>
            <a:chOff x="6829048" y="3633673"/>
            <a:chExt cx="4298885" cy="342640"/>
          </a:xfrm>
        </p:grpSpPr>
        <p:sp>
          <p:nvSpPr>
            <p:cNvPr id="81" name="Hexagon 80">
              <a:extLst>
                <a:ext uri="{FF2B5EF4-FFF2-40B4-BE49-F238E27FC236}">
                  <a16:creationId xmlns:a16="http://schemas.microsoft.com/office/drawing/2014/main" id="{6D88B0E7-4E05-4C49-89C5-20825409BB72}"/>
                </a:ext>
              </a:extLst>
            </p:cNvPr>
            <p:cNvSpPr/>
            <p:nvPr/>
          </p:nvSpPr>
          <p:spPr>
            <a:xfrm>
              <a:off x="6829048" y="3633673"/>
              <a:ext cx="372534" cy="321150"/>
            </a:xfrm>
            <a:prstGeom prst="hexagon">
              <a:avLst/>
            </a:prstGeom>
            <a:pattFill prst="solidDmnd">
              <a:fgClr>
                <a:srgbClr val="7030A0"/>
              </a:fgClr>
              <a:bgClr>
                <a:schemeClr val="bg1"/>
              </a:bgClr>
            </a:patt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Hexagon 81">
              <a:extLst>
                <a:ext uri="{FF2B5EF4-FFF2-40B4-BE49-F238E27FC236}">
                  <a16:creationId xmlns:a16="http://schemas.microsoft.com/office/drawing/2014/main" id="{B982ACD6-E2FB-467F-8E7E-D19063A79C76}"/>
                </a:ext>
              </a:extLst>
            </p:cNvPr>
            <p:cNvSpPr/>
            <p:nvPr/>
          </p:nvSpPr>
          <p:spPr>
            <a:xfrm>
              <a:off x="8391893" y="3633673"/>
              <a:ext cx="372534" cy="321150"/>
            </a:xfrm>
            <a:prstGeom prst="hexagon">
              <a:avLst/>
            </a:prstGeom>
            <a:pattFill prst="lgCheck">
              <a:fgClr>
                <a:srgbClr val="000099"/>
              </a:fgClr>
              <a:bgClr>
                <a:schemeClr val="bg1"/>
              </a:bgClr>
            </a:patt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Hexagon 82">
              <a:extLst>
                <a:ext uri="{FF2B5EF4-FFF2-40B4-BE49-F238E27FC236}">
                  <a16:creationId xmlns:a16="http://schemas.microsoft.com/office/drawing/2014/main" id="{B4DC7EB6-2BF4-4D89-802D-DF905428BAA0}"/>
                </a:ext>
              </a:extLst>
            </p:cNvPr>
            <p:cNvSpPr/>
            <p:nvPr/>
          </p:nvSpPr>
          <p:spPr>
            <a:xfrm>
              <a:off x="10755399" y="3655163"/>
              <a:ext cx="372534" cy="321150"/>
            </a:xfrm>
            <a:prstGeom prst="hexagon">
              <a:avLst/>
            </a:prstGeom>
            <a:pattFill prst="lgGrid">
              <a:fgClr>
                <a:schemeClr val="accent2">
                  <a:lumMod val="75000"/>
                </a:schemeClr>
              </a:fgClr>
              <a:bgClr>
                <a:schemeClr val="bg1"/>
              </a:bgClr>
            </a:patt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A5761CA-E871-4A5C-B585-A56814465350}"/>
              </a:ext>
            </a:extLst>
          </p:cNvPr>
          <p:cNvGrpSpPr/>
          <p:nvPr/>
        </p:nvGrpSpPr>
        <p:grpSpPr>
          <a:xfrm>
            <a:off x="7340027" y="3212273"/>
            <a:ext cx="4366326" cy="1155282"/>
            <a:chOff x="7340027" y="3212273"/>
            <a:chExt cx="4366326" cy="1155282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98704C89-E0DD-46C9-B764-EEE801009AB2}"/>
                </a:ext>
              </a:extLst>
            </p:cNvPr>
            <p:cNvGrpSpPr/>
            <p:nvPr/>
          </p:nvGrpSpPr>
          <p:grpSpPr>
            <a:xfrm>
              <a:off x="7340027" y="3212273"/>
              <a:ext cx="3922372" cy="336081"/>
              <a:chOff x="7617694" y="2840943"/>
              <a:chExt cx="3922372" cy="336081"/>
            </a:xfrm>
          </p:grpSpPr>
          <p:sp>
            <p:nvSpPr>
              <p:cNvPr id="85" name="Hexagon 84">
                <a:extLst>
                  <a:ext uri="{FF2B5EF4-FFF2-40B4-BE49-F238E27FC236}">
                    <a16:creationId xmlns:a16="http://schemas.microsoft.com/office/drawing/2014/main" id="{13BF07EF-586E-49E1-9DD9-03CDA809676E}"/>
                  </a:ext>
                </a:extLst>
              </p:cNvPr>
              <p:cNvSpPr/>
              <p:nvPr/>
            </p:nvSpPr>
            <p:spPr>
              <a:xfrm>
                <a:off x="7617694" y="2855874"/>
                <a:ext cx="372535" cy="321150"/>
              </a:xfrm>
              <a:prstGeom prst="hexagon">
                <a:avLst/>
              </a:prstGeom>
              <a:pattFill prst="dkDnDiag">
                <a:fgClr>
                  <a:srgbClr val="00B050"/>
                </a:fgClr>
                <a:bgClr>
                  <a:schemeClr val="bg1"/>
                </a:bgClr>
              </a:pattFill>
              <a:ln w="19050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6" name="Hexagon 85">
                <a:extLst>
                  <a:ext uri="{FF2B5EF4-FFF2-40B4-BE49-F238E27FC236}">
                    <a16:creationId xmlns:a16="http://schemas.microsoft.com/office/drawing/2014/main" id="{3C05241E-3CC9-4253-AC2C-1C2A3AADBE18}"/>
                  </a:ext>
                </a:extLst>
              </p:cNvPr>
              <p:cNvSpPr/>
              <p:nvPr/>
            </p:nvSpPr>
            <p:spPr>
              <a:xfrm>
                <a:off x="11167531" y="2841640"/>
                <a:ext cx="372535" cy="321150"/>
              </a:xfrm>
              <a:prstGeom prst="hexagon">
                <a:avLst/>
              </a:prstGeom>
              <a:pattFill prst="dkDnDiag">
                <a:fgClr>
                  <a:srgbClr val="00B050"/>
                </a:fgClr>
                <a:bgClr>
                  <a:schemeClr val="bg1"/>
                </a:bgClr>
              </a:pattFill>
              <a:ln w="19050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Hexagon 86">
                <a:extLst>
                  <a:ext uri="{FF2B5EF4-FFF2-40B4-BE49-F238E27FC236}">
                    <a16:creationId xmlns:a16="http://schemas.microsoft.com/office/drawing/2014/main" id="{9D62A913-A666-449A-AF7A-8A1A057AD5F1}"/>
                  </a:ext>
                </a:extLst>
              </p:cNvPr>
              <p:cNvSpPr/>
              <p:nvPr/>
            </p:nvSpPr>
            <p:spPr>
              <a:xfrm>
                <a:off x="8845689" y="2840943"/>
                <a:ext cx="372535" cy="321150"/>
              </a:xfrm>
              <a:prstGeom prst="hexagon">
                <a:avLst/>
              </a:prstGeom>
              <a:pattFill prst="dkHorz">
                <a:fgClr>
                  <a:schemeClr val="tx1"/>
                </a:fgClr>
                <a:bgClr>
                  <a:schemeClr val="bg1"/>
                </a:bgClr>
              </a:pattFill>
              <a:ln w="19050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Hexagon 87">
                <a:extLst>
                  <a:ext uri="{FF2B5EF4-FFF2-40B4-BE49-F238E27FC236}">
                    <a16:creationId xmlns:a16="http://schemas.microsoft.com/office/drawing/2014/main" id="{BB0D0F95-C6DB-45C4-9F02-61E6C942B191}"/>
                  </a:ext>
                </a:extLst>
              </p:cNvPr>
              <p:cNvSpPr/>
              <p:nvPr/>
            </p:nvSpPr>
            <p:spPr>
              <a:xfrm>
                <a:off x="9269604" y="2840943"/>
                <a:ext cx="372535" cy="321150"/>
              </a:xfrm>
              <a:prstGeom prst="hexagon">
                <a:avLst/>
              </a:prstGeom>
              <a:pattFill prst="dkVert">
                <a:fgClr>
                  <a:schemeClr val="accent5"/>
                </a:fgClr>
                <a:bgClr>
                  <a:schemeClr val="bg1"/>
                </a:bgClr>
              </a:pattFill>
              <a:ln w="19050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85661D63-C4A0-4E69-94B7-1078E2EC9F71}"/>
                </a:ext>
              </a:extLst>
            </p:cNvPr>
            <p:cNvGrpSpPr/>
            <p:nvPr/>
          </p:nvGrpSpPr>
          <p:grpSpPr>
            <a:xfrm>
              <a:off x="7340028" y="3997284"/>
              <a:ext cx="4366325" cy="370271"/>
              <a:chOff x="7617695" y="3625954"/>
              <a:chExt cx="4366325" cy="370271"/>
            </a:xfrm>
          </p:grpSpPr>
          <p:sp>
            <p:nvSpPr>
              <p:cNvPr id="90" name="Hexagon 89">
                <a:extLst>
                  <a:ext uri="{FF2B5EF4-FFF2-40B4-BE49-F238E27FC236}">
                    <a16:creationId xmlns:a16="http://schemas.microsoft.com/office/drawing/2014/main" id="{D7E164C1-8FAF-4590-8969-82A21539AC28}"/>
                  </a:ext>
                </a:extLst>
              </p:cNvPr>
              <p:cNvSpPr/>
              <p:nvPr/>
            </p:nvSpPr>
            <p:spPr>
              <a:xfrm>
                <a:off x="8832447" y="3633673"/>
                <a:ext cx="372534" cy="321150"/>
              </a:xfrm>
              <a:prstGeom prst="hexagon">
                <a:avLst/>
              </a:prstGeom>
              <a:pattFill prst="solidDmnd">
                <a:fgClr>
                  <a:srgbClr val="7030A0"/>
                </a:fgClr>
                <a:bgClr>
                  <a:schemeClr val="bg1"/>
                </a:bgClr>
              </a:patt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1" name="Hexagon 90">
                <a:extLst>
                  <a:ext uri="{FF2B5EF4-FFF2-40B4-BE49-F238E27FC236}">
                    <a16:creationId xmlns:a16="http://schemas.microsoft.com/office/drawing/2014/main" id="{281B1B18-628A-425A-AA97-C2FD8360EE84}"/>
                  </a:ext>
                </a:extLst>
              </p:cNvPr>
              <p:cNvSpPr/>
              <p:nvPr/>
            </p:nvSpPr>
            <p:spPr>
              <a:xfrm>
                <a:off x="11611486" y="3675075"/>
                <a:ext cx="372534" cy="321150"/>
              </a:xfrm>
              <a:prstGeom prst="hexagon">
                <a:avLst/>
              </a:prstGeom>
              <a:pattFill prst="solidDmnd">
                <a:fgClr>
                  <a:srgbClr val="7030A0"/>
                </a:fgClr>
                <a:bgClr>
                  <a:schemeClr val="bg1"/>
                </a:bgClr>
              </a:patt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2" name="Hexagon 91">
                <a:extLst>
                  <a:ext uri="{FF2B5EF4-FFF2-40B4-BE49-F238E27FC236}">
                    <a16:creationId xmlns:a16="http://schemas.microsoft.com/office/drawing/2014/main" id="{C4F3BF55-164A-4DB1-962F-78F423CDD4D7}"/>
                  </a:ext>
                </a:extLst>
              </p:cNvPr>
              <p:cNvSpPr/>
              <p:nvPr/>
            </p:nvSpPr>
            <p:spPr>
              <a:xfrm>
                <a:off x="9259302" y="3639772"/>
                <a:ext cx="372534" cy="321150"/>
              </a:xfrm>
              <a:prstGeom prst="hexagon">
                <a:avLst/>
              </a:prstGeom>
              <a:pattFill prst="lgGrid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3" name="Hexagon 92">
                <a:extLst>
                  <a:ext uri="{FF2B5EF4-FFF2-40B4-BE49-F238E27FC236}">
                    <a16:creationId xmlns:a16="http://schemas.microsoft.com/office/drawing/2014/main" id="{BFADA068-6C3D-4A32-8ED3-6A819876B400}"/>
                  </a:ext>
                </a:extLst>
              </p:cNvPr>
              <p:cNvSpPr/>
              <p:nvPr/>
            </p:nvSpPr>
            <p:spPr>
              <a:xfrm>
                <a:off x="7617695" y="3625954"/>
                <a:ext cx="372534" cy="321150"/>
              </a:xfrm>
              <a:prstGeom prst="hexagon">
                <a:avLst/>
              </a:prstGeom>
              <a:pattFill prst="lgGrid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96" name="Rectangle 95">
            <a:extLst>
              <a:ext uri="{FF2B5EF4-FFF2-40B4-BE49-F238E27FC236}">
                <a16:creationId xmlns:a16="http://schemas.microsoft.com/office/drawing/2014/main" id="{25E5E316-CFB6-4267-B2A1-66B437E53DCC}"/>
              </a:ext>
            </a:extLst>
          </p:cNvPr>
          <p:cNvSpPr/>
          <p:nvPr/>
        </p:nvSpPr>
        <p:spPr>
          <a:xfrm>
            <a:off x="1920338" y="5740573"/>
            <a:ext cx="2942789" cy="31352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Not Cloud Friendly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B5876CAD-8253-4778-A2F4-EE7546FFD90C}"/>
              </a:ext>
            </a:extLst>
          </p:cNvPr>
          <p:cNvSpPr/>
          <p:nvPr/>
        </p:nvSpPr>
        <p:spPr>
          <a:xfrm>
            <a:off x="7463269" y="5740573"/>
            <a:ext cx="2942789" cy="31352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Cloud Friendly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E9CF47E-8155-4A8B-B4CA-5E4AA2EB7E65}"/>
              </a:ext>
            </a:extLst>
          </p:cNvPr>
          <p:cNvGrpSpPr/>
          <p:nvPr/>
        </p:nvGrpSpPr>
        <p:grpSpPr>
          <a:xfrm>
            <a:off x="6452164" y="2791694"/>
            <a:ext cx="5306357" cy="1710380"/>
            <a:chOff x="6452164" y="2791694"/>
            <a:chExt cx="5306357" cy="1710380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7585E446-15C3-45E6-8A73-8AA383E937D0}"/>
                </a:ext>
              </a:extLst>
            </p:cNvPr>
            <p:cNvGrpSpPr/>
            <p:nvPr/>
          </p:nvGrpSpPr>
          <p:grpSpPr>
            <a:xfrm>
              <a:off x="6518864" y="3204625"/>
              <a:ext cx="5194277" cy="343729"/>
              <a:chOff x="6757922" y="2833295"/>
              <a:chExt cx="5194277" cy="343729"/>
            </a:xfrm>
          </p:grpSpPr>
          <p:sp>
            <p:nvSpPr>
              <p:cNvPr id="76" name="Hexagon 75">
                <a:extLst>
                  <a:ext uri="{FF2B5EF4-FFF2-40B4-BE49-F238E27FC236}">
                    <a16:creationId xmlns:a16="http://schemas.microsoft.com/office/drawing/2014/main" id="{21A60878-0318-4AAB-8947-B4471619D7B7}"/>
                  </a:ext>
                </a:extLst>
              </p:cNvPr>
              <p:cNvSpPr/>
              <p:nvPr/>
            </p:nvSpPr>
            <p:spPr>
              <a:xfrm>
                <a:off x="6757922" y="2840943"/>
                <a:ext cx="372535" cy="321150"/>
              </a:xfrm>
              <a:prstGeom prst="hexagon">
                <a:avLst/>
              </a:prstGeom>
              <a:pattFill prst="wdUpDiag">
                <a:fgClr>
                  <a:srgbClr val="FF0000"/>
                </a:fgClr>
                <a:bgClr>
                  <a:schemeClr val="bg1"/>
                </a:bgClr>
              </a:pattFill>
              <a:ln w="19050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Hexagon 76">
                <a:extLst>
                  <a:ext uri="{FF2B5EF4-FFF2-40B4-BE49-F238E27FC236}">
                    <a16:creationId xmlns:a16="http://schemas.microsoft.com/office/drawing/2014/main" id="{CC863542-AC58-4560-910F-3230FF9FC44F}"/>
                  </a:ext>
                </a:extLst>
              </p:cNvPr>
              <p:cNvSpPr/>
              <p:nvPr/>
            </p:nvSpPr>
            <p:spPr>
              <a:xfrm>
                <a:off x="8368540" y="2855874"/>
                <a:ext cx="372535" cy="321150"/>
              </a:xfrm>
              <a:prstGeom prst="hexagon">
                <a:avLst/>
              </a:prstGeom>
              <a:pattFill prst="dkDnDiag">
                <a:fgClr>
                  <a:srgbClr val="00B050"/>
                </a:fgClr>
                <a:bgClr>
                  <a:schemeClr val="bg1"/>
                </a:bgClr>
              </a:pattFill>
              <a:ln w="19050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8" name="Hexagon 77">
                <a:extLst>
                  <a:ext uri="{FF2B5EF4-FFF2-40B4-BE49-F238E27FC236}">
                    <a16:creationId xmlns:a16="http://schemas.microsoft.com/office/drawing/2014/main" id="{85A75A01-EC6C-4EFC-A253-5AFD708CD1AD}"/>
                  </a:ext>
                </a:extLst>
              </p:cNvPr>
              <p:cNvSpPr/>
              <p:nvPr/>
            </p:nvSpPr>
            <p:spPr>
              <a:xfrm>
                <a:off x="10708448" y="2833295"/>
                <a:ext cx="372535" cy="321150"/>
              </a:xfrm>
              <a:prstGeom prst="hexagon">
                <a:avLst/>
              </a:prstGeom>
              <a:pattFill prst="dkHorz">
                <a:fgClr>
                  <a:schemeClr val="tx1"/>
                </a:fgClr>
                <a:bgClr>
                  <a:schemeClr val="bg1"/>
                </a:bgClr>
              </a:pattFill>
              <a:ln w="19050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Hexagon 78">
                <a:extLst>
                  <a:ext uri="{FF2B5EF4-FFF2-40B4-BE49-F238E27FC236}">
                    <a16:creationId xmlns:a16="http://schemas.microsoft.com/office/drawing/2014/main" id="{F5496AD0-7343-476A-A847-75F002E40595}"/>
                  </a:ext>
                </a:extLst>
              </p:cNvPr>
              <p:cNvSpPr/>
              <p:nvPr/>
            </p:nvSpPr>
            <p:spPr>
              <a:xfrm>
                <a:off x="11579664" y="2833295"/>
                <a:ext cx="372535" cy="321150"/>
              </a:xfrm>
              <a:prstGeom prst="hexagon">
                <a:avLst/>
              </a:prstGeom>
              <a:pattFill prst="dkVert">
                <a:fgClr>
                  <a:schemeClr val="accent5"/>
                </a:fgClr>
                <a:bgClr>
                  <a:schemeClr val="bg1"/>
                </a:bgClr>
              </a:pattFill>
              <a:ln w="19050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018F4101-F3F6-4B14-A1D4-90F7A799B623}"/>
                </a:ext>
              </a:extLst>
            </p:cNvPr>
            <p:cNvGrpSpPr/>
            <p:nvPr/>
          </p:nvGrpSpPr>
          <p:grpSpPr>
            <a:xfrm>
              <a:off x="6452164" y="2791694"/>
              <a:ext cx="5306357" cy="1710380"/>
              <a:chOff x="6729831" y="2420364"/>
              <a:chExt cx="5306357" cy="1710380"/>
            </a:xfrm>
          </p:grpSpPr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68800156-4BCE-4353-9257-B3E287D79186}"/>
                  </a:ext>
                </a:extLst>
              </p:cNvPr>
              <p:cNvGrpSpPr/>
              <p:nvPr/>
            </p:nvGrpSpPr>
            <p:grpSpPr>
              <a:xfrm>
                <a:off x="9925392" y="3263362"/>
                <a:ext cx="409686" cy="76200"/>
                <a:chOff x="10001250" y="3117850"/>
                <a:chExt cx="409686" cy="76200"/>
              </a:xfrm>
            </p:grpSpPr>
            <p:sp>
              <p:nvSpPr>
                <p:cNvPr id="61" name="Oval 60">
                  <a:extLst>
                    <a:ext uri="{FF2B5EF4-FFF2-40B4-BE49-F238E27FC236}">
                      <a16:creationId xmlns:a16="http://schemas.microsoft.com/office/drawing/2014/main" id="{5484D678-8503-40D2-A04B-80D03BABACC5}"/>
                    </a:ext>
                  </a:extLst>
                </p:cNvPr>
                <p:cNvSpPr/>
                <p:nvPr/>
              </p:nvSpPr>
              <p:spPr>
                <a:xfrm>
                  <a:off x="10001250" y="3117850"/>
                  <a:ext cx="76200" cy="762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Oval 61">
                  <a:extLst>
                    <a:ext uri="{FF2B5EF4-FFF2-40B4-BE49-F238E27FC236}">
                      <a16:creationId xmlns:a16="http://schemas.microsoft.com/office/drawing/2014/main" id="{0DAE9156-F755-4D09-A034-091627446DB4}"/>
                    </a:ext>
                  </a:extLst>
                </p:cNvPr>
                <p:cNvSpPr/>
                <p:nvPr/>
              </p:nvSpPr>
              <p:spPr>
                <a:xfrm>
                  <a:off x="10167993" y="3117850"/>
                  <a:ext cx="76200" cy="762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Oval 62">
                  <a:extLst>
                    <a:ext uri="{FF2B5EF4-FFF2-40B4-BE49-F238E27FC236}">
                      <a16:creationId xmlns:a16="http://schemas.microsoft.com/office/drawing/2014/main" id="{04B74CFD-1D49-4B69-BEC8-8AFED22C9EA9}"/>
                    </a:ext>
                  </a:extLst>
                </p:cNvPr>
                <p:cNvSpPr/>
                <p:nvPr/>
              </p:nvSpPr>
              <p:spPr>
                <a:xfrm>
                  <a:off x="10334736" y="3117850"/>
                  <a:ext cx="76200" cy="762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585AEEA0-2A6F-4656-A4B1-428DF4BC989C}"/>
                  </a:ext>
                </a:extLst>
              </p:cNvPr>
              <p:cNvGrpSpPr/>
              <p:nvPr/>
            </p:nvGrpSpPr>
            <p:grpSpPr>
              <a:xfrm>
                <a:off x="6729831" y="2420364"/>
                <a:ext cx="1364776" cy="1709431"/>
                <a:chOff x="6729831" y="2420364"/>
                <a:chExt cx="1364776" cy="1709431"/>
              </a:xfrm>
            </p:grpSpPr>
            <p:sp>
              <p:nvSpPr>
                <p:cNvPr id="59" name="Cylinder 58">
                  <a:extLst>
                    <a:ext uri="{FF2B5EF4-FFF2-40B4-BE49-F238E27FC236}">
                      <a16:creationId xmlns:a16="http://schemas.microsoft.com/office/drawing/2014/main" id="{47ADA5B2-8767-4ABF-9B85-AC9546023898}"/>
                    </a:ext>
                  </a:extLst>
                </p:cNvPr>
                <p:cNvSpPr/>
                <p:nvPr/>
              </p:nvSpPr>
              <p:spPr>
                <a:xfrm>
                  <a:off x="6729831" y="2420364"/>
                  <a:ext cx="1364776" cy="1709431"/>
                </a:xfrm>
                <a:prstGeom prst="can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A19C2DCF-2A56-4FA6-A86D-DB1944537F45}"/>
                    </a:ext>
                  </a:extLst>
                </p:cNvPr>
                <p:cNvSpPr txBox="1"/>
                <p:nvPr/>
              </p:nvSpPr>
              <p:spPr>
                <a:xfrm>
                  <a:off x="7015315" y="2438400"/>
                  <a:ext cx="79380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/>
                    <a:t>Node 1</a:t>
                  </a:r>
                </a:p>
              </p:txBody>
            </p:sp>
          </p:grp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DF3345F2-0350-431A-9033-57336A68694F}"/>
                  </a:ext>
                </a:extLst>
              </p:cNvPr>
              <p:cNvGrpSpPr/>
              <p:nvPr/>
            </p:nvGrpSpPr>
            <p:grpSpPr>
              <a:xfrm>
                <a:off x="8321381" y="2421313"/>
                <a:ext cx="1364776" cy="1709431"/>
                <a:chOff x="6729831" y="2420364"/>
                <a:chExt cx="1364776" cy="1709431"/>
              </a:xfrm>
            </p:grpSpPr>
            <p:sp>
              <p:nvSpPr>
                <p:cNvPr id="57" name="Cylinder 56">
                  <a:extLst>
                    <a:ext uri="{FF2B5EF4-FFF2-40B4-BE49-F238E27FC236}">
                      <a16:creationId xmlns:a16="http://schemas.microsoft.com/office/drawing/2014/main" id="{623DAC7F-D575-442E-A58B-947ED74CD784}"/>
                    </a:ext>
                  </a:extLst>
                </p:cNvPr>
                <p:cNvSpPr/>
                <p:nvPr/>
              </p:nvSpPr>
              <p:spPr>
                <a:xfrm>
                  <a:off x="6729831" y="2420364"/>
                  <a:ext cx="1364776" cy="1709431"/>
                </a:xfrm>
                <a:prstGeom prst="can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F29A8E0A-A143-49E9-B3FE-62E8D6B36632}"/>
                    </a:ext>
                  </a:extLst>
                </p:cNvPr>
                <p:cNvSpPr txBox="1"/>
                <p:nvPr/>
              </p:nvSpPr>
              <p:spPr>
                <a:xfrm>
                  <a:off x="7035189" y="2437451"/>
                  <a:ext cx="79380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/>
                    <a:t>Node 2</a:t>
                  </a:r>
                </a:p>
              </p:txBody>
            </p:sp>
          </p:grp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33B26250-6E02-437F-814D-4BDCF8003600}"/>
                  </a:ext>
                </a:extLst>
              </p:cNvPr>
              <p:cNvGrpSpPr/>
              <p:nvPr/>
            </p:nvGrpSpPr>
            <p:grpSpPr>
              <a:xfrm>
                <a:off x="10671412" y="2420364"/>
                <a:ext cx="1364776" cy="1709431"/>
                <a:chOff x="6729831" y="2420364"/>
                <a:chExt cx="1364776" cy="1709431"/>
              </a:xfrm>
            </p:grpSpPr>
            <p:sp>
              <p:nvSpPr>
                <p:cNvPr id="55" name="Cylinder 54">
                  <a:extLst>
                    <a:ext uri="{FF2B5EF4-FFF2-40B4-BE49-F238E27FC236}">
                      <a16:creationId xmlns:a16="http://schemas.microsoft.com/office/drawing/2014/main" id="{581DEAF7-75E6-4219-8735-C9035D303F04}"/>
                    </a:ext>
                  </a:extLst>
                </p:cNvPr>
                <p:cNvSpPr/>
                <p:nvPr/>
              </p:nvSpPr>
              <p:spPr>
                <a:xfrm>
                  <a:off x="6729831" y="2420364"/>
                  <a:ext cx="1364776" cy="1709431"/>
                </a:xfrm>
                <a:prstGeom prst="can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7B4E9AEF-288C-4D62-A397-C46017C91427}"/>
                    </a:ext>
                  </a:extLst>
                </p:cNvPr>
                <p:cNvSpPr txBox="1"/>
                <p:nvPr/>
              </p:nvSpPr>
              <p:spPr>
                <a:xfrm>
                  <a:off x="7000086" y="2420364"/>
                  <a:ext cx="82426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/>
                    <a:t>Node N</a:t>
                  </a:r>
                </a:p>
              </p:txBody>
            </p:sp>
          </p:grpSp>
        </p:grp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E33700F-84E6-48CB-8BDA-CC468A670DC5}"/>
              </a:ext>
            </a:extLst>
          </p:cNvPr>
          <p:cNvGrpSpPr/>
          <p:nvPr/>
        </p:nvGrpSpPr>
        <p:grpSpPr>
          <a:xfrm>
            <a:off x="7539213" y="968730"/>
            <a:ext cx="3416773" cy="4095075"/>
            <a:chOff x="7539213" y="968730"/>
            <a:chExt cx="3416773" cy="4095075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F1863E5-17C9-4CC1-B324-E004825DC6DD}"/>
                </a:ext>
              </a:extLst>
            </p:cNvPr>
            <p:cNvGrpSpPr/>
            <p:nvPr/>
          </p:nvGrpSpPr>
          <p:grpSpPr>
            <a:xfrm>
              <a:off x="7539213" y="968730"/>
              <a:ext cx="2615728" cy="1450112"/>
              <a:chOff x="7791626" y="968730"/>
              <a:chExt cx="2615728" cy="1450112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ABC0592F-DB1C-4E05-AC94-E77BF858153C}"/>
                  </a:ext>
                </a:extLst>
              </p:cNvPr>
              <p:cNvGrpSpPr/>
              <p:nvPr/>
            </p:nvGrpSpPr>
            <p:grpSpPr>
              <a:xfrm>
                <a:off x="7791626" y="968730"/>
                <a:ext cx="1087967" cy="1450112"/>
                <a:chOff x="7672133" y="1197954"/>
                <a:chExt cx="1087967" cy="1450112"/>
              </a:xfrm>
            </p:grpSpPr>
            <p:sp>
              <p:nvSpPr>
                <p:cNvPr id="69" name="Rectangle: Rounded Corners 68">
                  <a:extLst>
                    <a:ext uri="{FF2B5EF4-FFF2-40B4-BE49-F238E27FC236}">
                      <a16:creationId xmlns:a16="http://schemas.microsoft.com/office/drawing/2014/main" id="{7396BCB7-E632-4152-AF18-C06ACF3BC02B}"/>
                    </a:ext>
                  </a:extLst>
                </p:cNvPr>
                <p:cNvSpPr/>
                <p:nvPr/>
              </p:nvSpPr>
              <p:spPr>
                <a:xfrm>
                  <a:off x="7672133" y="1560099"/>
                  <a:ext cx="1087967" cy="1087967"/>
                </a:xfrm>
                <a:prstGeom prst="roundRect">
                  <a:avLst/>
                </a:prstGeom>
                <a:noFill/>
                <a:ln w="3810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28B1F75B-478B-48A7-958F-2FD6302EC51E}"/>
                    </a:ext>
                  </a:extLst>
                </p:cNvPr>
                <p:cNvSpPr txBox="1"/>
                <p:nvPr/>
              </p:nvSpPr>
              <p:spPr>
                <a:xfrm>
                  <a:off x="7899154" y="1197954"/>
                  <a:ext cx="73129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solidFill>
                        <a:srgbClr val="0000FF"/>
                      </a:solidFill>
                    </a:rPr>
                    <a:t>App 1</a:t>
                  </a:r>
                </a:p>
              </p:txBody>
            </p:sp>
            <p:sp>
              <p:nvSpPr>
                <p:cNvPr id="71" name="Hexagon 70">
                  <a:extLst>
                    <a:ext uri="{FF2B5EF4-FFF2-40B4-BE49-F238E27FC236}">
                      <a16:creationId xmlns:a16="http://schemas.microsoft.com/office/drawing/2014/main" id="{8029A9CB-AB57-429D-8EEA-1307944FA65C}"/>
                    </a:ext>
                  </a:extLst>
                </p:cNvPr>
                <p:cNvSpPr/>
                <p:nvPr/>
              </p:nvSpPr>
              <p:spPr>
                <a:xfrm>
                  <a:off x="7782199" y="1729978"/>
                  <a:ext cx="372535" cy="321150"/>
                </a:xfrm>
                <a:prstGeom prst="hexagon">
                  <a:avLst/>
                </a:prstGeom>
                <a:pattFill prst="wdUpDiag">
                  <a:fgClr>
                    <a:srgbClr val="FF0000"/>
                  </a:fgClr>
                  <a:bgClr>
                    <a:schemeClr val="bg1"/>
                  </a:bgClr>
                </a:pattFill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2" name="Hexagon 71">
                  <a:extLst>
                    <a:ext uri="{FF2B5EF4-FFF2-40B4-BE49-F238E27FC236}">
                      <a16:creationId xmlns:a16="http://schemas.microsoft.com/office/drawing/2014/main" id="{EF1AD96F-FDDD-4637-B8B7-CCA665F8BCD0}"/>
                    </a:ext>
                  </a:extLst>
                </p:cNvPr>
                <p:cNvSpPr/>
                <p:nvPr/>
              </p:nvSpPr>
              <p:spPr>
                <a:xfrm>
                  <a:off x="8269814" y="1735779"/>
                  <a:ext cx="372535" cy="321150"/>
                </a:xfrm>
                <a:prstGeom prst="hexagon">
                  <a:avLst/>
                </a:prstGeom>
                <a:pattFill prst="dkDnDiag">
                  <a:fgClr>
                    <a:srgbClr val="00B050"/>
                  </a:fgClr>
                  <a:bgClr>
                    <a:schemeClr val="bg1"/>
                  </a:bgClr>
                </a:pattFill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3" name="Hexagon 72">
                  <a:extLst>
                    <a:ext uri="{FF2B5EF4-FFF2-40B4-BE49-F238E27FC236}">
                      <a16:creationId xmlns:a16="http://schemas.microsoft.com/office/drawing/2014/main" id="{984C152B-04A3-488A-9597-66B763798B97}"/>
                    </a:ext>
                  </a:extLst>
                </p:cNvPr>
                <p:cNvSpPr/>
                <p:nvPr/>
              </p:nvSpPr>
              <p:spPr>
                <a:xfrm>
                  <a:off x="7782199" y="2144617"/>
                  <a:ext cx="372535" cy="321150"/>
                </a:xfrm>
                <a:prstGeom prst="hexagon">
                  <a:avLst/>
                </a:prstGeom>
                <a:pattFill prst="dkHorz">
                  <a:fgClr>
                    <a:schemeClr val="tx1"/>
                  </a:fgClr>
                  <a:bgClr>
                    <a:schemeClr val="bg1"/>
                  </a:bgClr>
                </a:pattFill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4" name="Hexagon 73">
                  <a:extLst>
                    <a:ext uri="{FF2B5EF4-FFF2-40B4-BE49-F238E27FC236}">
                      <a16:creationId xmlns:a16="http://schemas.microsoft.com/office/drawing/2014/main" id="{B1700CB5-FC4F-4C1E-A42B-7D26A1841BB8}"/>
                    </a:ext>
                  </a:extLst>
                </p:cNvPr>
                <p:cNvSpPr/>
                <p:nvPr/>
              </p:nvSpPr>
              <p:spPr>
                <a:xfrm>
                  <a:off x="8264799" y="2144617"/>
                  <a:ext cx="372535" cy="321150"/>
                </a:xfrm>
                <a:prstGeom prst="hexagon">
                  <a:avLst/>
                </a:prstGeom>
                <a:pattFill prst="dkVert">
                  <a:fgClr>
                    <a:schemeClr val="accent5"/>
                  </a:fgClr>
                  <a:bgClr>
                    <a:schemeClr val="bg1"/>
                  </a:bgClr>
                </a:pattFill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0BD0121E-3844-4B02-9133-F5740D710B2D}"/>
                  </a:ext>
                </a:extLst>
              </p:cNvPr>
              <p:cNvGrpSpPr/>
              <p:nvPr/>
            </p:nvGrpSpPr>
            <p:grpSpPr>
              <a:xfrm>
                <a:off x="9319387" y="991458"/>
                <a:ext cx="1087967" cy="1427384"/>
                <a:chOff x="9797266" y="1181601"/>
                <a:chExt cx="1087967" cy="1427384"/>
              </a:xfrm>
            </p:grpSpPr>
            <p:sp>
              <p:nvSpPr>
                <p:cNvPr id="64" name="Rectangle: Rounded Corners 63">
                  <a:extLst>
                    <a:ext uri="{FF2B5EF4-FFF2-40B4-BE49-F238E27FC236}">
                      <a16:creationId xmlns:a16="http://schemas.microsoft.com/office/drawing/2014/main" id="{1981658C-76BB-483B-8136-C2EB1B6AA263}"/>
                    </a:ext>
                  </a:extLst>
                </p:cNvPr>
                <p:cNvSpPr/>
                <p:nvPr/>
              </p:nvSpPr>
              <p:spPr>
                <a:xfrm>
                  <a:off x="9797266" y="1521018"/>
                  <a:ext cx="1087967" cy="1087967"/>
                </a:xfrm>
                <a:prstGeom prst="roundRect">
                  <a:avLst/>
                </a:prstGeom>
                <a:noFill/>
                <a:ln w="38100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id="{CE0068CA-7189-4600-9A65-2F9A4858B71A}"/>
                    </a:ext>
                  </a:extLst>
                </p:cNvPr>
                <p:cNvSpPr/>
                <p:nvPr/>
              </p:nvSpPr>
              <p:spPr>
                <a:xfrm>
                  <a:off x="9975604" y="1181601"/>
                  <a:ext cx="73129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>
                      <a:solidFill>
                        <a:srgbClr val="00B050"/>
                      </a:solidFill>
                    </a:rPr>
                    <a:t>App 2</a:t>
                  </a:r>
                </a:p>
              </p:txBody>
            </p:sp>
            <p:sp>
              <p:nvSpPr>
                <p:cNvPr id="66" name="Hexagon 65">
                  <a:extLst>
                    <a:ext uri="{FF2B5EF4-FFF2-40B4-BE49-F238E27FC236}">
                      <a16:creationId xmlns:a16="http://schemas.microsoft.com/office/drawing/2014/main" id="{F716859B-C65F-4DFE-8CCF-2EAC16123289}"/>
                    </a:ext>
                  </a:extLst>
                </p:cNvPr>
                <p:cNvSpPr/>
                <p:nvPr/>
              </p:nvSpPr>
              <p:spPr>
                <a:xfrm>
                  <a:off x="9871730" y="1664761"/>
                  <a:ext cx="372534" cy="321150"/>
                </a:xfrm>
                <a:prstGeom prst="hexagon">
                  <a:avLst/>
                </a:prstGeom>
                <a:pattFill prst="solidDmnd">
                  <a:fgClr>
                    <a:srgbClr val="7030A0"/>
                  </a:fgClr>
                  <a:bgClr>
                    <a:schemeClr val="bg1"/>
                  </a:bgClr>
                </a:pattFill>
                <a:ln w="19050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7" name="Hexagon 66">
                  <a:extLst>
                    <a:ext uri="{FF2B5EF4-FFF2-40B4-BE49-F238E27FC236}">
                      <a16:creationId xmlns:a16="http://schemas.microsoft.com/office/drawing/2014/main" id="{1AF63D4A-D773-40E6-A811-63C7DEEDDB4C}"/>
                    </a:ext>
                  </a:extLst>
                </p:cNvPr>
                <p:cNvSpPr/>
                <p:nvPr/>
              </p:nvSpPr>
              <p:spPr>
                <a:xfrm>
                  <a:off x="10429112" y="1664761"/>
                  <a:ext cx="372534" cy="321150"/>
                </a:xfrm>
                <a:prstGeom prst="hexagon">
                  <a:avLst/>
                </a:prstGeom>
                <a:pattFill prst="lgCheck">
                  <a:fgClr>
                    <a:srgbClr val="000099"/>
                  </a:fgClr>
                  <a:bgClr>
                    <a:schemeClr val="bg1"/>
                  </a:bgClr>
                </a:pattFill>
                <a:ln w="19050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8" name="Hexagon 67">
                  <a:extLst>
                    <a:ext uri="{FF2B5EF4-FFF2-40B4-BE49-F238E27FC236}">
                      <a16:creationId xmlns:a16="http://schemas.microsoft.com/office/drawing/2014/main" id="{59464913-7992-4603-92BB-A555F55198A1}"/>
                    </a:ext>
                  </a:extLst>
                </p:cNvPr>
                <p:cNvSpPr/>
                <p:nvPr/>
              </p:nvSpPr>
              <p:spPr>
                <a:xfrm>
                  <a:off x="10154982" y="2136873"/>
                  <a:ext cx="372534" cy="321150"/>
                </a:xfrm>
                <a:prstGeom prst="hexagon">
                  <a:avLst/>
                </a:prstGeom>
                <a:pattFill prst="lgGrid">
                  <a:fgClr>
                    <a:schemeClr val="accent2">
                      <a:lumMod val="75000"/>
                    </a:schemeClr>
                  </a:fgClr>
                  <a:bgClr>
                    <a:schemeClr val="bg1"/>
                  </a:bgClr>
                </a:pattFill>
                <a:ln w="19050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D90DF976-CF5A-414D-8F69-D4D0E297B698}"/>
                </a:ext>
              </a:extLst>
            </p:cNvPr>
            <p:cNvSpPr txBox="1"/>
            <p:nvPr/>
          </p:nvSpPr>
          <p:spPr>
            <a:xfrm>
              <a:off x="7681756" y="4663695"/>
              <a:ext cx="32742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Microservice Based Approach</a:t>
              </a:r>
            </a:p>
          </p:txBody>
        </p:sp>
      </p:grpSp>
      <p:sp>
        <p:nvSpPr>
          <p:cNvPr id="102" name="Slide Number Placeholder 4">
            <a:extLst>
              <a:ext uri="{FF2B5EF4-FFF2-40B4-BE49-F238E27FC236}">
                <a16:creationId xmlns:a16="http://schemas.microsoft.com/office/drawing/2014/main" id="{625D14E8-EAA4-42BE-AF14-669AA574A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51399" y="6276146"/>
            <a:ext cx="503138" cy="365125"/>
          </a:xfrm>
        </p:spPr>
        <p:txBody>
          <a:bodyPr/>
          <a:lstStyle/>
          <a:p>
            <a:fld id="{E6D0C300-CA77-46A4-ACED-1BAD716C79CE}" type="slidenum">
              <a:rPr lang="en-US" smtClean="0"/>
              <a:t>3</a:t>
            </a:fld>
            <a:endParaRPr lang="en-US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D67A021-81F8-40C1-AB28-30F2D89A8AFB}"/>
              </a:ext>
            </a:extLst>
          </p:cNvPr>
          <p:cNvCxnSpPr/>
          <p:nvPr/>
        </p:nvCxnSpPr>
        <p:spPr>
          <a:xfrm>
            <a:off x="6024563" y="1747838"/>
            <a:ext cx="0" cy="3992735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CBDDFE0-D9D8-4A76-998F-CB43216E1873}"/>
              </a:ext>
            </a:extLst>
          </p:cNvPr>
          <p:cNvSpPr txBox="1"/>
          <p:nvPr/>
        </p:nvSpPr>
        <p:spPr>
          <a:xfrm>
            <a:off x="962430" y="1247755"/>
            <a:ext cx="46223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</a:rPr>
              <a:t>Cannot scale out individual functions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</a:rPr>
              <a:t>Needs to scale out everything</a:t>
            </a:r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D8A849F4-7F3C-48E4-9365-2DC8813D20C6}"/>
              </a:ext>
            </a:extLst>
          </p:cNvPr>
          <p:cNvGrpSpPr/>
          <p:nvPr/>
        </p:nvGrpSpPr>
        <p:grpSpPr>
          <a:xfrm>
            <a:off x="7632275" y="1153396"/>
            <a:ext cx="4513377" cy="2873097"/>
            <a:chOff x="7632275" y="1153396"/>
            <a:chExt cx="4513377" cy="2873097"/>
          </a:xfrm>
        </p:grpSpPr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38A01860-562C-4124-B79D-99C1DE6FD2ED}"/>
                </a:ext>
              </a:extLst>
            </p:cNvPr>
            <p:cNvCxnSpPr>
              <a:cxnSpLocks/>
              <a:stCxn id="74" idx="1"/>
              <a:endCxn id="88" idx="4"/>
            </p:cNvCxnSpPr>
            <p:nvPr/>
          </p:nvCxnSpPr>
          <p:spPr>
            <a:xfrm>
              <a:off x="8424127" y="2236543"/>
              <a:ext cx="648098" cy="975730"/>
            </a:xfrm>
            <a:prstGeom prst="straightConnector1">
              <a:avLst/>
            </a:prstGeom>
            <a:ln w="28575">
              <a:solidFill>
                <a:srgbClr val="0000FF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7ADAA288-73EF-411F-8E81-B8117298236C}"/>
                </a:ext>
              </a:extLst>
            </p:cNvPr>
            <p:cNvCxnSpPr>
              <a:cxnSpLocks/>
              <a:stCxn id="74" idx="1"/>
              <a:endCxn id="79" idx="4"/>
            </p:cNvCxnSpPr>
            <p:nvPr/>
          </p:nvCxnSpPr>
          <p:spPr>
            <a:xfrm>
              <a:off x="8424127" y="2236543"/>
              <a:ext cx="2996767" cy="968082"/>
            </a:xfrm>
            <a:prstGeom prst="straightConnector1">
              <a:avLst/>
            </a:prstGeom>
            <a:ln w="28575">
              <a:solidFill>
                <a:srgbClr val="0000FF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>
              <a:extLst>
                <a:ext uri="{FF2B5EF4-FFF2-40B4-BE49-F238E27FC236}">
                  <a16:creationId xmlns:a16="http://schemas.microsoft.com/office/drawing/2014/main" id="{7445168C-B5D8-453D-9ADF-FEEE0F42F1CD}"/>
                </a:ext>
              </a:extLst>
            </p:cNvPr>
            <p:cNvCxnSpPr>
              <a:cxnSpLocks/>
              <a:stCxn id="68" idx="2"/>
              <a:endCxn id="93" idx="5"/>
            </p:cNvCxnSpPr>
            <p:nvPr/>
          </p:nvCxnSpPr>
          <p:spPr>
            <a:xfrm flipH="1">
              <a:off x="7632275" y="2267880"/>
              <a:ext cx="1872703" cy="1729404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>
              <a:extLst>
                <a:ext uri="{FF2B5EF4-FFF2-40B4-BE49-F238E27FC236}">
                  <a16:creationId xmlns:a16="http://schemas.microsoft.com/office/drawing/2014/main" id="{C1B3A8D5-5EDB-46E5-80EA-61446BEE59FD}"/>
                </a:ext>
              </a:extLst>
            </p:cNvPr>
            <p:cNvCxnSpPr>
              <a:cxnSpLocks/>
              <a:stCxn id="68" idx="2"/>
              <a:endCxn id="92" idx="4"/>
            </p:cNvCxnSpPr>
            <p:nvPr/>
          </p:nvCxnSpPr>
          <p:spPr>
            <a:xfrm flipH="1">
              <a:off x="9061923" y="2267880"/>
              <a:ext cx="443055" cy="1743222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>
              <a:extLst>
                <a:ext uri="{FF2B5EF4-FFF2-40B4-BE49-F238E27FC236}">
                  <a16:creationId xmlns:a16="http://schemas.microsoft.com/office/drawing/2014/main" id="{3F1B2B33-4150-4D67-821F-69D52B4FE3D2}"/>
                </a:ext>
              </a:extLst>
            </p:cNvPr>
            <p:cNvCxnSpPr>
              <a:cxnSpLocks/>
              <a:stCxn id="68" idx="2"/>
              <a:endCxn id="83" idx="4"/>
            </p:cNvCxnSpPr>
            <p:nvPr/>
          </p:nvCxnSpPr>
          <p:spPr>
            <a:xfrm>
              <a:off x="9504978" y="2267880"/>
              <a:ext cx="1053042" cy="1758613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E572360E-EC76-4ECE-8729-9FDA95A25DE2}"/>
                </a:ext>
              </a:extLst>
            </p:cNvPr>
            <p:cNvSpPr txBox="1"/>
            <p:nvPr/>
          </p:nvSpPr>
          <p:spPr>
            <a:xfrm>
              <a:off x="10307050" y="1153396"/>
              <a:ext cx="183860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0000FF"/>
                  </a:solidFill>
                </a:rPr>
                <a:t>Can Scale-out individual components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20023C46-6530-4E57-8EBA-B64301DE0A2B}"/>
              </a:ext>
            </a:extLst>
          </p:cNvPr>
          <p:cNvGrpSpPr/>
          <p:nvPr/>
        </p:nvGrpSpPr>
        <p:grpSpPr>
          <a:xfrm>
            <a:off x="210005" y="6328689"/>
            <a:ext cx="11771990" cy="260655"/>
            <a:chOff x="210005" y="6582143"/>
            <a:chExt cx="11771990" cy="260655"/>
          </a:xfrm>
        </p:grpSpPr>
        <p:pic>
          <p:nvPicPr>
            <p:cNvPr id="107" name="Picture 2" descr="Image result for microsoft azure">
              <a:extLst>
                <a:ext uri="{FF2B5EF4-FFF2-40B4-BE49-F238E27FC236}">
                  <a16:creationId xmlns:a16="http://schemas.microsoft.com/office/drawing/2014/main" id="{5EB6A88D-C000-4DF2-8F27-14FDE23DEC6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08" t="13456" r="1569" b="25790"/>
            <a:stretch/>
          </p:blipFill>
          <p:spPr bwMode="auto">
            <a:xfrm>
              <a:off x="10905716" y="6652566"/>
              <a:ext cx="1076279" cy="1902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8" name="Picture 4" descr="Image result for university of illinois at urbana champaign logo">
              <a:extLst>
                <a:ext uri="{FF2B5EF4-FFF2-40B4-BE49-F238E27FC236}">
                  <a16:creationId xmlns:a16="http://schemas.microsoft.com/office/drawing/2014/main" id="{1E7AADDC-6073-40CF-92EF-EAEBFCE357E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26" t="4308" r="1137" b="3673"/>
            <a:stretch/>
          </p:blipFill>
          <p:spPr bwMode="auto">
            <a:xfrm>
              <a:off x="210005" y="6582143"/>
              <a:ext cx="883774" cy="2519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7323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7" grpId="0" animBg="1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782D9-C9E4-42D4-A0A3-0CBCAC082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Service Fabric and Its Goals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25424-A610-4B0E-9F7E-F43E08F82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812"/>
            <a:ext cx="10515600" cy="480925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Support for Strong Consistency:</a:t>
            </a:r>
          </a:p>
          <a:p>
            <a:pPr lvl="1"/>
            <a:r>
              <a:rPr lang="en-US" dirty="0"/>
              <a:t>Ground Up</a:t>
            </a:r>
          </a:p>
          <a:p>
            <a:pPr lvl="1"/>
            <a:r>
              <a:rPr lang="en-US" dirty="0"/>
              <a:t>Higher layer focuses on “their” relevant notion of consistency (ACID at Reliable Collections)</a:t>
            </a:r>
          </a:p>
          <a:p>
            <a:pPr marL="457200" lvl="1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Fault Tolerance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Support for Stateful Microservices:</a:t>
            </a:r>
          </a:p>
          <a:p>
            <a:pPr lvl="1"/>
            <a:r>
              <a:rPr lang="en-US" dirty="0"/>
              <a:t>Microservices can have their </a:t>
            </a:r>
            <a:r>
              <a:rPr lang="en-US" b="1" dirty="0"/>
              <a:t>own state</a:t>
            </a:r>
            <a:endParaRPr lang="en-US" dirty="0"/>
          </a:p>
        </p:txBody>
      </p:sp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35B8EE72-EC5B-4213-8642-D23C339F6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51399" y="6276146"/>
            <a:ext cx="503138" cy="365125"/>
          </a:xfrm>
        </p:spPr>
        <p:txBody>
          <a:bodyPr/>
          <a:lstStyle/>
          <a:p>
            <a:fld id="{E6D0C300-CA77-46A4-ACED-1BAD716C79CE}" type="slidenum">
              <a:rPr lang="en-US" smtClean="0"/>
              <a:t>4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C3E3B82-0BC2-4C9B-8EC9-757D005215DD}"/>
              </a:ext>
            </a:extLst>
          </p:cNvPr>
          <p:cNvGrpSpPr/>
          <p:nvPr/>
        </p:nvGrpSpPr>
        <p:grpSpPr>
          <a:xfrm>
            <a:off x="210005" y="6328689"/>
            <a:ext cx="11771990" cy="260655"/>
            <a:chOff x="210005" y="6582143"/>
            <a:chExt cx="11771990" cy="260655"/>
          </a:xfrm>
        </p:grpSpPr>
        <p:pic>
          <p:nvPicPr>
            <p:cNvPr id="9" name="Picture 2" descr="Image result for microsoft azure">
              <a:extLst>
                <a:ext uri="{FF2B5EF4-FFF2-40B4-BE49-F238E27FC236}">
                  <a16:creationId xmlns:a16="http://schemas.microsoft.com/office/drawing/2014/main" id="{D19A274C-6F7D-4603-875F-3856ACF4AB3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08" t="13456" r="1569" b="25790"/>
            <a:stretch/>
          </p:blipFill>
          <p:spPr bwMode="auto">
            <a:xfrm>
              <a:off x="10905716" y="6652566"/>
              <a:ext cx="1076279" cy="1902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 descr="Image result for university of illinois at urbana champaign logo">
              <a:extLst>
                <a:ext uri="{FF2B5EF4-FFF2-40B4-BE49-F238E27FC236}">
                  <a16:creationId xmlns:a16="http://schemas.microsoft.com/office/drawing/2014/main" id="{8D3AF38F-DA39-4EEA-9975-A945C416953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26" t="4308" r="1137" b="3673"/>
            <a:stretch/>
          </p:blipFill>
          <p:spPr bwMode="auto">
            <a:xfrm>
              <a:off x="210005" y="6582143"/>
              <a:ext cx="883774" cy="2519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7545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7D731-B64F-43F1-B468-7FA5E23D3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Service Fabric Major Subsystems</a:t>
            </a:r>
            <a:endParaRPr lang="en-US" b="1" dirty="0"/>
          </a:p>
        </p:txBody>
      </p:sp>
      <p:pic>
        <p:nvPicPr>
          <p:cNvPr id="4" name="Picture 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52855354-9775-4855-AE5F-6127635C71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54" y="1996142"/>
            <a:ext cx="11652748" cy="2475402"/>
          </a:xfrm>
          <a:prstGeom prst="rect">
            <a:avLst/>
          </a:prstGeom>
        </p:spPr>
      </p:pic>
      <p:sp>
        <p:nvSpPr>
          <p:cNvPr id="15" name="Slide Number Placeholder 4">
            <a:extLst>
              <a:ext uri="{FF2B5EF4-FFF2-40B4-BE49-F238E27FC236}">
                <a16:creationId xmlns:a16="http://schemas.microsoft.com/office/drawing/2014/main" id="{6D763988-B18D-448C-8B25-962C6FEAB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51399" y="6276146"/>
            <a:ext cx="503138" cy="365125"/>
          </a:xfrm>
        </p:spPr>
        <p:txBody>
          <a:bodyPr/>
          <a:lstStyle/>
          <a:p>
            <a:fld id="{E6D0C300-CA77-46A4-ACED-1BAD716C79CE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C45CF10-9AA8-49E7-AAC5-8F615DB041D2}"/>
              </a:ext>
            </a:extLst>
          </p:cNvPr>
          <p:cNvGrpSpPr/>
          <p:nvPr/>
        </p:nvGrpSpPr>
        <p:grpSpPr>
          <a:xfrm>
            <a:off x="296598" y="2422315"/>
            <a:ext cx="11598804" cy="1994297"/>
            <a:chOff x="296598" y="2422315"/>
            <a:chExt cx="11598804" cy="1994297"/>
          </a:xfrm>
          <a:solidFill>
            <a:schemeClr val="accent3">
              <a:alpha val="79000"/>
            </a:schemeClr>
          </a:solidFill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413FD87E-7EA5-4888-BE7C-30DEF28A5FDB}"/>
                </a:ext>
              </a:extLst>
            </p:cNvPr>
            <p:cNvSpPr/>
            <p:nvPr/>
          </p:nvSpPr>
          <p:spPr>
            <a:xfrm>
              <a:off x="296598" y="2785035"/>
              <a:ext cx="1854931" cy="1631577"/>
            </a:xfrm>
            <a:prstGeom prst="roundRect">
              <a:avLst>
                <a:gd name="adj" fmla="val 27656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4A57E730-A0DF-4671-AA77-5A79501B3AC7}"/>
                </a:ext>
              </a:extLst>
            </p:cNvPr>
            <p:cNvSpPr/>
            <p:nvPr/>
          </p:nvSpPr>
          <p:spPr>
            <a:xfrm>
              <a:off x="10040471" y="2773082"/>
              <a:ext cx="1854931" cy="1631577"/>
            </a:xfrm>
            <a:prstGeom prst="roundRect">
              <a:avLst>
                <a:gd name="adj" fmla="val 27656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8E291977-E044-4E9C-8230-818CF2D097BF}"/>
                </a:ext>
              </a:extLst>
            </p:cNvPr>
            <p:cNvSpPr/>
            <p:nvPr/>
          </p:nvSpPr>
          <p:spPr>
            <a:xfrm>
              <a:off x="2300941" y="4132730"/>
              <a:ext cx="7625977" cy="283882"/>
            </a:xfrm>
            <a:prstGeom prst="roundRect">
              <a:avLst>
                <a:gd name="adj" fmla="val 50000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E74ADC66-7844-4267-B957-3D0C138E5C3B}"/>
                </a:ext>
              </a:extLst>
            </p:cNvPr>
            <p:cNvSpPr/>
            <p:nvPr/>
          </p:nvSpPr>
          <p:spPr>
            <a:xfrm>
              <a:off x="296598" y="2424603"/>
              <a:ext cx="5657939" cy="283882"/>
            </a:xfrm>
            <a:prstGeom prst="roundRect">
              <a:avLst>
                <a:gd name="adj" fmla="val 50000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F1B2219B-4A1F-4736-A67D-CB68CD14000A}"/>
                </a:ext>
              </a:extLst>
            </p:cNvPr>
            <p:cNvSpPr/>
            <p:nvPr/>
          </p:nvSpPr>
          <p:spPr>
            <a:xfrm>
              <a:off x="6096000" y="2422315"/>
              <a:ext cx="5749365" cy="283882"/>
            </a:xfrm>
            <a:prstGeom prst="roundRect">
              <a:avLst>
                <a:gd name="adj" fmla="val 50000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C24438BF-BCCC-448B-A37D-899C06A9C63B}"/>
                </a:ext>
              </a:extLst>
            </p:cNvPr>
            <p:cNvSpPr/>
            <p:nvPr/>
          </p:nvSpPr>
          <p:spPr>
            <a:xfrm>
              <a:off x="7291294" y="2801784"/>
              <a:ext cx="2635624" cy="572170"/>
            </a:xfrm>
            <a:prstGeom prst="roundRect">
              <a:avLst>
                <a:gd name="adj" fmla="val 24931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A4D300E1-5799-4A93-B9E5-ED2D80CC420F}"/>
                </a:ext>
              </a:extLst>
            </p:cNvPr>
            <p:cNvSpPr/>
            <p:nvPr/>
          </p:nvSpPr>
          <p:spPr>
            <a:xfrm>
              <a:off x="2300941" y="2801784"/>
              <a:ext cx="2014071" cy="572170"/>
            </a:xfrm>
            <a:prstGeom prst="roundRect">
              <a:avLst>
                <a:gd name="adj" fmla="val 24931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FCA4754-DA54-4E90-8236-A5DC43DDB8ED}"/>
              </a:ext>
            </a:extLst>
          </p:cNvPr>
          <p:cNvGrpSpPr/>
          <p:nvPr/>
        </p:nvGrpSpPr>
        <p:grpSpPr>
          <a:xfrm>
            <a:off x="210005" y="6328689"/>
            <a:ext cx="11771990" cy="260655"/>
            <a:chOff x="210005" y="6582143"/>
            <a:chExt cx="11771990" cy="260655"/>
          </a:xfrm>
        </p:grpSpPr>
        <p:pic>
          <p:nvPicPr>
            <p:cNvPr id="20" name="Picture 2" descr="Image result for microsoft azure">
              <a:extLst>
                <a:ext uri="{FF2B5EF4-FFF2-40B4-BE49-F238E27FC236}">
                  <a16:creationId xmlns:a16="http://schemas.microsoft.com/office/drawing/2014/main" id="{20114DCC-0AC0-4424-A1F0-6EBD02B47CE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08" t="13456" r="1569" b="25790"/>
            <a:stretch/>
          </p:blipFill>
          <p:spPr bwMode="auto">
            <a:xfrm>
              <a:off x="10905716" y="6652566"/>
              <a:ext cx="1076279" cy="1902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4" descr="Image result for university of illinois at urbana champaign logo">
              <a:extLst>
                <a:ext uri="{FF2B5EF4-FFF2-40B4-BE49-F238E27FC236}">
                  <a16:creationId xmlns:a16="http://schemas.microsoft.com/office/drawing/2014/main" id="{9E3D1058-D495-4CF5-A19E-99DB03CAF3C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26" t="4308" r="1137" b="3673"/>
            <a:stretch/>
          </p:blipFill>
          <p:spPr bwMode="auto">
            <a:xfrm>
              <a:off x="210005" y="6582143"/>
              <a:ext cx="883774" cy="2519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7783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1FE042D4-413C-4FC1-A59D-F479DAF5C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51399" y="6276146"/>
            <a:ext cx="503138" cy="365125"/>
          </a:xfrm>
        </p:spPr>
        <p:txBody>
          <a:bodyPr/>
          <a:lstStyle/>
          <a:p>
            <a:fld id="{E6D0C300-CA77-46A4-ACED-1BAD716C79CE}" type="slidenum">
              <a:rPr lang="en-US" smtClean="0"/>
              <a:t>6</a:t>
            </a:fld>
            <a:endParaRPr lang="en-US" dirty="0"/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50A083C0-B7A5-43C8-977A-6AF100EA460C}"/>
              </a:ext>
            </a:extLst>
          </p:cNvPr>
          <p:cNvSpPr/>
          <p:nvPr/>
        </p:nvSpPr>
        <p:spPr>
          <a:xfrm>
            <a:off x="844866" y="721519"/>
            <a:ext cx="9964648" cy="1019874"/>
          </a:xfrm>
          <a:prstGeom prst="roundRect">
            <a:avLst>
              <a:gd name="adj" fmla="val 500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US" sz="2000" b="1" dirty="0"/>
              <a:t>Reliable Collection (Queue, Dictionary):</a:t>
            </a:r>
            <a:r>
              <a:rPr lang="en-US" sz="2000" dirty="0"/>
              <a:t> [</a:t>
            </a:r>
            <a:r>
              <a:rPr lang="en-US" dirty="0"/>
              <a:t>Highly Available] &amp; [Fault Tolerant] &amp; [Persisted] &amp; [</a:t>
            </a:r>
            <a:r>
              <a:rPr lang="en-US" sz="2000" dirty="0"/>
              <a:t>Transactional]</a:t>
            </a: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4168B7BA-0A80-4D71-B2CD-91E0CB16550E}"/>
              </a:ext>
            </a:extLst>
          </p:cNvPr>
          <p:cNvGrpSpPr/>
          <p:nvPr/>
        </p:nvGrpSpPr>
        <p:grpSpPr>
          <a:xfrm>
            <a:off x="2083254" y="3093291"/>
            <a:ext cx="7488414" cy="3020327"/>
            <a:chOff x="1818664" y="2650046"/>
            <a:chExt cx="7488414" cy="3020327"/>
          </a:xfrm>
        </p:grpSpPr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374F76D2-2FB0-46F3-8336-920CFD103F2A}"/>
                </a:ext>
              </a:extLst>
            </p:cNvPr>
            <p:cNvCxnSpPr>
              <a:cxnSpLocks/>
              <a:stCxn id="70" idx="0"/>
              <a:endCxn id="72" idx="2"/>
            </p:cNvCxnSpPr>
            <p:nvPr/>
          </p:nvCxnSpPr>
          <p:spPr>
            <a:xfrm flipH="1" flipV="1">
              <a:off x="5562600" y="2650046"/>
              <a:ext cx="271" cy="3590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B1A28ADE-9485-4118-A3EE-497B22037701}"/>
                </a:ext>
              </a:extLst>
            </p:cNvPr>
            <p:cNvGrpSpPr/>
            <p:nvPr/>
          </p:nvGrpSpPr>
          <p:grpSpPr>
            <a:xfrm>
              <a:off x="1818664" y="3009134"/>
              <a:ext cx="7488414" cy="2661239"/>
              <a:chOff x="1818664" y="3009134"/>
              <a:chExt cx="7488414" cy="2661239"/>
            </a:xfrm>
          </p:grpSpPr>
          <p:grpSp>
            <p:nvGrpSpPr>
              <p:cNvPr id="71" name="Group 70">
                <a:extLst>
                  <a:ext uri="{FF2B5EF4-FFF2-40B4-BE49-F238E27FC236}">
                    <a16:creationId xmlns:a16="http://schemas.microsoft.com/office/drawing/2014/main" id="{CD54C4E7-1366-499D-8BC6-076228B281BB}"/>
                  </a:ext>
                </a:extLst>
              </p:cNvPr>
              <p:cNvGrpSpPr/>
              <p:nvPr/>
            </p:nvGrpSpPr>
            <p:grpSpPr>
              <a:xfrm>
                <a:off x="1818664" y="3009134"/>
                <a:ext cx="7488414" cy="2227141"/>
                <a:chOff x="1707192" y="3255645"/>
                <a:chExt cx="7488414" cy="2227141"/>
              </a:xfrm>
            </p:grpSpPr>
            <p:grpSp>
              <p:nvGrpSpPr>
                <p:cNvPr id="69" name="Group 68">
                  <a:extLst>
                    <a:ext uri="{FF2B5EF4-FFF2-40B4-BE49-F238E27FC236}">
                      <a16:creationId xmlns:a16="http://schemas.microsoft.com/office/drawing/2014/main" id="{EBE8E200-9332-42FD-B45D-D1BE0092CC84}"/>
                    </a:ext>
                  </a:extLst>
                </p:cNvPr>
                <p:cNvGrpSpPr/>
                <p:nvPr/>
              </p:nvGrpSpPr>
              <p:grpSpPr>
                <a:xfrm>
                  <a:off x="1985947" y="3363125"/>
                  <a:ext cx="6930903" cy="1967486"/>
                  <a:chOff x="1976531" y="3652807"/>
                  <a:chExt cx="6930903" cy="1967486"/>
                </a:xfrm>
              </p:grpSpPr>
              <p:sp>
                <p:nvSpPr>
                  <p:cNvPr id="38" name="Rectangle: Rounded Corners 37">
                    <a:extLst>
                      <a:ext uri="{FF2B5EF4-FFF2-40B4-BE49-F238E27FC236}">
                        <a16:creationId xmlns:a16="http://schemas.microsoft.com/office/drawing/2014/main" id="{279DCD60-0DA9-4FB6-94EA-E79299EBFFF1}"/>
                      </a:ext>
                    </a:extLst>
                  </p:cNvPr>
                  <p:cNvSpPr/>
                  <p:nvPr/>
                </p:nvSpPr>
                <p:spPr>
                  <a:xfrm>
                    <a:off x="3842300" y="3652807"/>
                    <a:ext cx="3218940" cy="362353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</p:spPr>
                <p:style>
                  <a:lnRef idx="1">
                    <a:schemeClr val="accent6"/>
                  </a:lnRef>
                  <a:fillRef idx="2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/>
                      <a:t>Leader Election</a:t>
                    </a:r>
                  </a:p>
                </p:txBody>
              </p:sp>
              <p:grpSp>
                <p:nvGrpSpPr>
                  <p:cNvPr id="61" name="Group 60">
                    <a:extLst>
                      <a:ext uri="{FF2B5EF4-FFF2-40B4-BE49-F238E27FC236}">
                        <a16:creationId xmlns:a16="http://schemas.microsoft.com/office/drawing/2014/main" id="{FD6143D2-D247-48A4-91BF-EB55D4B419D6}"/>
                      </a:ext>
                    </a:extLst>
                  </p:cNvPr>
                  <p:cNvGrpSpPr/>
                  <p:nvPr/>
                </p:nvGrpSpPr>
                <p:grpSpPr>
                  <a:xfrm>
                    <a:off x="3842300" y="4015160"/>
                    <a:ext cx="3218940" cy="676897"/>
                    <a:chOff x="3842300" y="4015160"/>
                    <a:chExt cx="3218940" cy="676897"/>
                  </a:xfrm>
                </p:grpSpPr>
                <p:sp>
                  <p:nvSpPr>
                    <p:cNvPr id="37" name="Rectangle: Rounded Corners 36">
                      <a:extLst>
                        <a:ext uri="{FF2B5EF4-FFF2-40B4-BE49-F238E27FC236}">
                          <a16:creationId xmlns:a16="http://schemas.microsoft.com/office/drawing/2014/main" id="{8B7CF591-FC6C-4D2D-986F-2EC5C3E08E8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42300" y="4329704"/>
                      <a:ext cx="3218940" cy="362353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accent6">
                        <a:lumMod val="40000"/>
                        <a:lumOff val="60000"/>
                      </a:schemeClr>
                    </a:solidFill>
                  </p:spPr>
                  <p:style>
                    <a:lnRef idx="1">
                      <a:schemeClr val="accent6"/>
                    </a:lnRef>
                    <a:fillRef idx="2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2000" b="1" dirty="0"/>
                        <a:t>Routing Consistency</a:t>
                      </a:r>
                    </a:p>
                  </p:txBody>
                </p:sp>
                <p:cxnSp>
                  <p:nvCxnSpPr>
                    <p:cNvPr id="51" name="Straight Arrow Connector 50">
                      <a:extLst>
                        <a:ext uri="{FF2B5EF4-FFF2-40B4-BE49-F238E27FC236}">
                          <a16:creationId xmlns:a16="http://schemas.microsoft.com/office/drawing/2014/main" id="{99469AAC-5110-4E64-98C7-D3E247DFB40E}"/>
                        </a:ext>
                      </a:extLst>
                    </p:cNvPr>
                    <p:cNvCxnSpPr>
                      <a:cxnSpLocks/>
                      <a:stCxn id="37" idx="0"/>
                      <a:endCxn id="38" idx="2"/>
                    </p:cNvCxnSpPr>
                    <p:nvPr/>
                  </p:nvCxnSpPr>
                  <p:spPr>
                    <a:xfrm flipV="1">
                      <a:off x="5451770" y="4015160"/>
                      <a:ext cx="0" cy="314544"/>
                    </a:xfrm>
                    <a:prstGeom prst="straightConnector1">
                      <a:avLst/>
                    </a:prstGeom>
                    <a:ln w="19050">
                      <a:solidFill>
                        <a:schemeClr val="accent6">
                          <a:lumMod val="75000"/>
                        </a:schemeClr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8" name="Group 67">
                    <a:extLst>
                      <a:ext uri="{FF2B5EF4-FFF2-40B4-BE49-F238E27FC236}">
                        <a16:creationId xmlns:a16="http://schemas.microsoft.com/office/drawing/2014/main" id="{4DAD1059-E453-49BE-A19C-802C5E9C60C4}"/>
                      </a:ext>
                    </a:extLst>
                  </p:cNvPr>
                  <p:cNvGrpSpPr/>
                  <p:nvPr/>
                </p:nvGrpSpPr>
                <p:grpSpPr>
                  <a:xfrm>
                    <a:off x="1976531" y="4692057"/>
                    <a:ext cx="6930903" cy="928236"/>
                    <a:chOff x="1976531" y="4692057"/>
                    <a:chExt cx="6930903" cy="928236"/>
                  </a:xfrm>
                </p:grpSpPr>
                <p:grpSp>
                  <p:nvGrpSpPr>
                    <p:cNvPr id="64" name="Group 63">
                      <a:extLst>
                        <a:ext uri="{FF2B5EF4-FFF2-40B4-BE49-F238E27FC236}">
                          <a16:creationId xmlns:a16="http://schemas.microsoft.com/office/drawing/2014/main" id="{7405B829-092D-4776-B223-C5D5ABC2F67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976531" y="5257939"/>
                      <a:ext cx="6930903" cy="362354"/>
                      <a:chOff x="1976531" y="5257939"/>
                      <a:chExt cx="6930903" cy="362354"/>
                    </a:xfrm>
                  </p:grpSpPr>
                  <p:sp>
                    <p:nvSpPr>
                      <p:cNvPr id="35" name="Rectangle: Rounded Corners 34">
                        <a:extLst>
                          <a:ext uri="{FF2B5EF4-FFF2-40B4-BE49-F238E27FC236}">
                            <a16:creationId xmlns:a16="http://schemas.microsoft.com/office/drawing/2014/main" id="{D2C976E0-F53A-453B-8570-8B05FD12933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976531" y="5257940"/>
                        <a:ext cx="3218940" cy="362353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  <p:style>
                      <a:lnRef idx="1">
                        <a:schemeClr val="accent6"/>
                      </a:lnRef>
                      <a:fillRef idx="2">
                        <a:schemeClr val="accent6"/>
                      </a:fillRef>
                      <a:effectRef idx="1">
                        <a:schemeClr val="accent6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2000" b="1" dirty="0"/>
                          <a:t>Reliable Failure Detector</a:t>
                        </a:r>
                      </a:p>
                    </p:txBody>
                  </p:sp>
                  <p:sp>
                    <p:nvSpPr>
                      <p:cNvPr id="36" name="Rectangle: Rounded Corners 35">
                        <a:extLst>
                          <a:ext uri="{FF2B5EF4-FFF2-40B4-BE49-F238E27FC236}">
                            <a16:creationId xmlns:a16="http://schemas.microsoft.com/office/drawing/2014/main" id="{668E980B-E2AB-45A9-9844-FAB8F392B0E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688494" y="5257939"/>
                        <a:ext cx="3218940" cy="362353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  <p:style>
                      <a:lnRef idx="1">
                        <a:schemeClr val="accent6"/>
                      </a:lnRef>
                      <a:fillRef idx="2">
                        <a:schemeClr val="accent6"/>
                      </a:fillRef>
                      <a:effectRef idx="1">
                        <a:schemeClr val="accent6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2000" b="1" dirty="0"/>
                          <a:t>Routing Token</a:t>
                        </a:r>
                      </a:p>
                    </p:txBody>
                  </p:sp>
                  <p:cxnSp>
                    <p:nvCxnSpPr>
                      <p:cNvPr id="56" name="Connector: Elbow 55">
                        <a:extLst>
                          <a:ext uri="{FF2B5EF4-FFF2-40B4-BE49-F238E27FC236}">
                            <a16:creationId xmlns:a16="http://schemas.microsoft.com/office/drawing/2014/main" id="{755C8660-0B9F-4028-B2CB-60DBAFF6AF76}"/>
                          </a:ext>
                        </a:extLst>
                      </p:cNvPr>
                      <p:cNvCxnSpPr>
                        <a:stCxn id="35" idx="0"/>
                        <a:endCxn id="36" idx="0"/>
                      </p:cNvCxnSpPr>
                      <p:nvPr/>
                    </p:nvCxnSpPr>
                    <p:spPr>
                      <a:xfrm rot="5400000" flipH="1" flipV="1">
                        <a:off x="5441982" y="3401959"/>
                        <a:ext cx="1" cy="3711963"/>
                      </a:xfrm>
                      <a:prstGeom prst="bentConnector3">
                        <a:avLst>
                          <a:gd name="adj1" fmla="val 22860100000"/>
                        </a:avLst>
                      </a:prstGeom>
                      <a:ln w="19050">
                        <a:solidFill>
                          <a:schemeClr val="accent6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65" name="Straight Arrow Connector 64">
                      <a:extLst>
                        <a:ext uri="{FF2B5EF4-FFF2-40B4-BE49-F238E27FC236}">
                          <a16:creationId xmlns:a16="http://schemas.microsoft.com/office/drawing/2014/main" id="{4DABAE05-15FF-4309-A492-61F401DFA916}"/>
                        </a:ext>
                      </a:extLst>
                    </p:cNvPr>
                    <p:cNvCxnSpPr>
                      <a:cxnSpLocks/>
                      <a:endCxn id="37" idx="2"/>
                    </p:cNvCxnSpPr>
                    <p:nvPr/>
                  </p:nvCxnSpPr>
                  <p:spPr>
                    <a:xfrm flipV="1">
                      <a:off x="5451770" y="4692057"/>
                      <a:ext cx="0" cy="329692"/>
                    </a:xfrm>
                    <a:prstGeom prst="straightConnector1">
                      <a:avLst/>
                    </a:prstGeom>
                    <a:ln w="19050">
                      <a:solidFill>
                        <a:schemeClr val="accent6">
                          <a:lumMod val="75000"/>
                        </a:schemeClr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70" name="Rectangle: Rounded Corners 69">
                  <a:extLst>
                    <a:ext uri="{FF2B5EF4-FFF2-40B4-BE49-F238E27FC236}">
                      <a16:creationId xmlns:a16="http://schemas.microsoft.com/office/drawing/2014/main" id="{3D017E77-A93B-45DA-8D1C-23E9E98CA0BE}"/>
                    </a:ext>
                  </a:extLst>
                </p:cNvPr>
                <p:cNvSpPr/>
                <p:nvPr/>
              </p:nvSpPr>
              <p:spPr>
                <a:xfrm>
                  <a:off x="1707192" y="3255645"/>
                  <a:ext cx="7488414" cy="2227141"/>
                </a:xfrm>
                <a:prstGeom prst="roundRect">
                  <a:avLst/>
                </a:prstGeom>
                <a:noFill/>
                <a:ln w="28575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B1C863CD-EFB8-4D4E-A996-6682EAF133C5}"/>
                  </a:ext>
                </a:extLst>
              </p:cNvPr>
              <p:cNvSpPr txBox="1"/>
              <p:nvPr/>
            </p:nvSpPr>
            <p:spPr>
              <a:xfrm>
                <a:off x="3602858" y="5208708"/>
                <a:ext cx="4045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chemeClr val="accent6">
                        <a:lumMod val="75000"/>
                      </a:schemeClr>
                    </a:solidFill>
                  </a:rPr>
                  <a:t>Federation Subsystem</a:t>
                </a:r>
              </a:p>
            </p:txBody>
          </p:sp>
        </p:grp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ACCF771E-94F1-4347-97E5-92DE53A55FC9}"/>
              </a:ext>
            </a:extLst>
          </p:cNvPr>
          <p:cNvGrpSpPr/>
          <p:nvPr/>
        </p:nvGrpSpPr>
        <p:grpSpPr>
          <a:xfrm>
            <a:off x="2398164" y="1741393"/>
            <a:ext cx="8637422" cy="1351898"/>
            <a:chOff x="1848436" y="1741393"/>
            <a:chExt cx="8637422" cy="1351898"/>
          </a:xfrm>
        </p:grpSpPr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CA677E8A-2FB7-4042-B603-61A6C86F18B5}"/>
                </a:ext>
              </a:extLst>
            </p:cNvPr>
            <p:cNvGrpSpPr/>
            <p:nvPr/>
          </p:nvGrpSpPr>
          <p:grpSpPr>
            <a:xfrm>
              <a:off x="1848436" y="1741393"/>
              <a:ext cx="8637422" cy="1351898"/>
              <a:chOff x="2133574" y="1700659"/>
              <a:chExt cx="8637422" cy="1351898"/>
            </a:xfrm>
          </p:grpSpPr>
          <p:cxnSp>
            <p:nvCxnSpPr>
              <p:cNvPr id="82" name="Straight Arrow Connector 81">
                <a:extLst>
                  <a:ext uri="{FF2B5EF4-FFF2-40B4-BE49-F238E27FC236}">
                    <a16:creationId xmlns:a16="http://schemas.microsoft.com/office/drawing/2014/main" id="{A89D2739-FBC1-46AA-868B-4344035782A7}"/>
                  </a:ext>
                </a:extLst>
              </p:cNvPr>
              <p:cNvCxnSpPr>
                <a:cxnSpLocks/>
                <a:stCxn id="72" idx="0"/>
                <a:endCxn id="79" idx="2"/>
              </p:cNvCxnSpPr>
              <p:nvPr/>
            </p:nvCxnSpPr>
            <p:spPr>
              <a:xfrm flipV="1">
                <a:off x="5562600" y="1700659"/>
                <a:ext cx="0" cy="33202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0" name="Group 89">
                <a:extLst>
                  <a:ext uri="{FF2B5EF4-FFF2-40B4-BE49-F238E27FC236}">
                    <a16:creationId xmlns:a16="http://schemas.microsoft.com/office/drawing/2014/main" id="{302EBE08-4743-432F-9938-E89063FEDC32}"/>
                  </a:ext>
                </a:extLst>
              </p:cNvPr>
              <p:cNvGrpSpPr/>
              <p:nvPr/>
            </p:nvGrpSpPr>
            <p:grpSpPr>
              <a:xfrm>
                <a:off x="2133574" y="2032683"/>
                <a:ext cx="8637422" cy="1019874"/>
                <a:chOff x="2133574" y="2032683"/>
                <a:chExt cx="8637422" cy="1019874"/>
              </a:xfrm>
            </p:grpSpPr>
            <p:grpSp>
              <p:nvGrpSpPr>
                <p:cNvPr id="73" name="Group 72">
                  <a:extLst>
                    <a:ext uri="{FF2B5EF4-FFF2-40B4-BE49-F238E27FC236}">
                      <a16:creationId xmlns:a16="http://schemas.microsoft.com/office/drawing/2014/main" id="{7C7C28E2-B4B3-435A-9D40-E2219815CD96}"/>
                    </a:ext>
                  </a:extLst>
                </p:cNvPr>
                <p:cNvGrpSpPr/>
                <p:nvPr/>
              </p:nvGrpSpPr>
              <p:grpSpPr>
                <a:xfrm>
                  <a:off x="2133574" y="2032683"/>
                  <a:ext cx="6858052" cy="1019874"/>
                  <a:chOff x="2410831" y="2109865"/>
                  <a:chExt cx="6858052" cy="1019874"/>
                </a:xfrm>
              </p:grpSpPr>
              <p:grpSp>
                <p:nvGrpSpPr>
                  <p:cNvPr id="43" name="Group 42">
                    <a:extLst>
                      <a:ext uri="{FF2B5EF4-FFF2-40B4-BE49-F238E27FC236}">
                        <a16:creationId xmlns:a16="http://schemas.microsoft.com/office/drawing/2014/main" id="{668806D5-F299-43C0-BE6B-867C75BEC692}"/>
                      </a:ext>
                    </a:extLst>
                  </p:cNvPr>
                  <p:cNvGrpSpPr/>
                  <p:nvPr/>
                </p:nvGrpSpPr>
                <p:grpSpPr>
                  <a:xfrm>
                    <a:off x="2519471" y="2244408"/>
                    <a:ext cx="6668380" cy="805075"/>
                    <a:chOff x="2074120" y="2236439"/>
                    <a:chExt cx="6668380" cy="805075"/>
                  </a:xfrm>
                </p:grpSpPr>
                <p:sp>
                  <p:nvSpPr>
                    <p:cNvPr id="40" name="Rectangle: Rounded Corners 39">
                      <a:extLst>
                        <a:ext uri="{FF2B5EF4-FFF2-40B4-BE49-F238E27FC236}">
                          <a16:creationId xmlns:a16="http://schemas.microsoft.com/office/drawing/2014/main" id="{5DE51966-725F-4F91-B790-57470675FDE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74120" y="2236552"/>
                      <a:ext cx="3218940" cy="362353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accent5">
                        <a:lumMod val="40000"/>
                        <a:lumOff val="60000"/>
                      </a:schemeClr>
                    </a:solidFill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2000" b="1" dirty="0"/>
                        <a:t>Reliable Primary Selection</a:t>
                      </a:r>
                    </a:p>
                  </p:txBody>
                </p:sp>
                <p:sp>
                  <p:nvSpPr>
                    <p:cNvPr id="41" name="Rectangle: Rounded Corners 40">
                      <a:extLst>
                        <a:ext uri="{FF2B5EF4-FFF2-40B4-BE49-F238E27FC236}">
                          <a16:creationId xmlns:a16="http://schemas.microsoft.com/office/drawing/2014/main" id="{EB1DA352-730C-450D-9C6D-5B87AC7BC7B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23560" y="2236439"/>
                      <a:ext cx="3218940" cy="362353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accent5">
                        <a:lumMod val="40000"/>
                        <a:lumOff val="60000"/>
                      </a:schemeClr>
                    </a:solidFill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2000" b="1" dirty="0"/>
                        <a:t>Consistent Replica Set</a:t>
                      </a:r>
                    </a:p>
                  </p:txBody>
                </p:sp>
                <p:sp>
                  <p:nvSpPr>
                    <p:cNvPr id="42" name="Rectangle: Rounded Corners 41">
                      <a:extLst>
                        <a:ext uri="{FF2B5EF4-FFF2-40B4-BE49-F238E27FC236}">
                          <a16:creationId xmlns:a16="http://schemas.microsoft.com/office/drawing/2014/main" id="{5D8F150C-7A25-40C0-9135-D53952F486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23560" y="2679161"/>
                      <a:ext cx="3218940" cy="362353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accent5">
                        <a:lumMod val="40000"/>
                        <a:lumOff val="60000"/>
                      </a:schemeClr>
                    </a:solidFill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2000" b="1" dirty="0"/>
                        <a:t>Replicated State Machines</a:t>
                      </a:r>
                    </a:p>
                  </p:txBody>
                </p:sp>
              </p:grpSp>
              <p:sp>
                <p:nvSpPr>
                  <p:cNvPr id="72" name="Rectangle: Rounded Corners 71">
                    <a:extLst>
                      <a:ext uri="{FF2B5EF4-FFF2-40B4-BE49-F238E27FC236}">
                        <a16:creationId xmlns:a16="http://schemas.microsoft.com/office/drawing/2014/main" id="{9C8ABAF0-1CEF-4ABC-9934-C1554A12A73A}"/>
                      </a:ext>
                    </a:extLst>
                  </p:cNvPr>
                  <p:cNvSpPr/>
                  <p:nvPr/>
                </p:nvSpPr>
                <p:spPr>
                  <a:xfrm>
                    <a:off x="2410831" y="2109865"/>
                    <a:ext cx="6858052" cy="1019874"/>
                  </a:xfrm>
                  <a:prstGeom prst="roundRect">
                    <a:avLst/>
                  </a:prstGeom>
                  <a:noFill/>
                  <a:ln w="28575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87" name="TextBox 86">
                  <a:extLst>
                    <a:ext uri="{FF2B5EF4-FFF2-40B4-BE49-F238E27FC236}">
                      <a16:creationId xmlns:a16="http://schemas.microsoft.com/office/drawing/2014/main" id="{06CC56A8-E38C-4691-91EB-B78A9A26F838}"/>
                    </a:ext>
                  </a:extLst>
                </p:cNvPr>
                <p:cNvSpPr txBox="1"/>
                <p:nvPr/>
              </p:nvSpPr>
              <p:spPr>
                <a:xfrm>
                  <a:off x="9141094" y="2114080"/>
                  <a:ext cx="1629902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solidFill>
                        <a:schemeClr val="accent5">
                          <a:lumMod val="75000"/>
                        </a:schemeClr>
                      </a:solidFill>
                    </a:rPr>
                    <a:t>Reliability Subsystem</a:t>
                  </a:r>
                </a:p>
              </p:txBody>
            </p:sp>
          </p:grpSp>
        </p:grpSp>
        <p:sp>
          <p:nvSpPr>
            <p:cNvPr id="107" name="Rectangle: Rounded Corners 106">
              <a:extLst>
                <a:ext uri="{FF2B5EF4-FFF2-40B4-BE49-F238E27FC236}">
                  <a16:creationId xmlns:a16="http://schemas.microsoft.com/office/drawing/2014/main" id="{C3BD5A97-198A-4475-AE14-1732D6483E20}"/>
                </a:ext>
              </a:extLst>
            </p:cNvPr>
            <p:cNvSpPr/>
            <p:nvPr/>
          </p:nvSpPr>
          <p:spPr>
            <a:xfrm>
              <a:off x="1957076" y="2646170"/>
              <a:ext cx="3218940" cy="362353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Failover Management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0E5760F-30EF-4295-B692-AFF7F31121C9}"/>
              </a:ext>
            </a:extLst>
          </p:cNvPr>
          <p:cNvGrpSpPr/>
          <p:nvPr/>
        </p:nvGrpSpPr>
        <p:grpSpPr>
          <a:xfrm>
            <a:off x="1234109" y="1879862"/>
            <a:ext cx="647283" cy="4574779"/>
            <a:chOff x="-31716" y="1121376"/>
            <a:chExt cx="647283" cy="4574779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0D591EBF-EE3E-42F8-AF35-E3813A7BD19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5567" y="1242681"/>
              <a:ext cx="0" cy="4112451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CA70978-615C-4C11-8776-1F9356EE9839}"/>
                </a:ext>
              </a:extLst>
            </p:cNvPr>
            <p:cNvSpPr txBox="1"/>
            <p:nvPr/>
          </p:nvSpPr>
          <p:spPr>
            <a:xfrm rot="16200000">
              <a:off x="-1995940" y="3085600"/>
              <a:ext cx="45747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000FF"/>
                  </a:solidFill>
                </a:rPr>
                <a:t>Consistency: Higher layers reuse lower layer’s,</a:t>
              </a:r>
              <a:br>
                <a:rPr lang="en-US" b="1" dirty="0">
                  <a:solidFill>
                    <a:srgbClr val="0000FF"/>
                  </a:solidFill>
                </a:rPr>
              </a:br>
              <a:r>
                <a:rPr lang="en-US" b="1" dirty="0">
                  <a:solidFill>
                    <a:srgbClr val="0000FF"/>
                  </a:solidFill>
                </a:rPr>
                <a:t>implementing their own notion of consistency</a:t>
              </a:r>
              <a:endParaRPr lang="en-US" sz="1200" b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C299063B-FF6D-428A-AEC2-BEF9B37EC605}"/>
              </a:ext>
            </a:extLst>
          </p:cNvPr>
          <p:cNvSpPr/>
          <p:nvPr/>
        </p:nvSpPr>
        <p:spPr>
          <a:xfrm>
            <a:off x="2305155" y="2017828"/>
            <a:ext cx="6987757" cy="1128087"/>
          </a:xfrm>
          <a:prstGeom prst="roundRect">
            <a:avLst>
              <a:gd name="adj" fmla="val 27656"/>
            </a:avLst>
          </a:prstGeom>
          <a:solidFill>
            <a:schemeClr val="accent3">
              <a:alpha val="7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94B26269-0AE0-49A2-ADF1-878B4433F4DE}"/>
              </a:ext>
            </a:extLst>
          </p:cNvPr>
          <p:cNvSpPr/>
          <p:nvPr/>
        </p:nvSpPr>
        <p:spPr>
          <a:xfrm>
            <a:off x="830739" y="667433"/>
            <a:ext cx="9978775" cy="1128087"/>
          </a:xfrm>
          <a:prstGeom prst="roundRect">
            <a:avLst>
              <a:gd name="adj" fmla="val 20681"/>
            </a:avLst>
          </a:prstGeom>
          <a:solidFill>
            <a:schemeClr val="accent3">
              <a:alpha val="7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D68069C-F22D-49A4-B3B8-548DABA64E89}"/>
              </a:ext>
            </a:extLst>
          </p:cNvPr>
          <p:cNvGrpSpPr/>
          <p:nvPr/>
        </p:nvGrpSpPr>
        <p:grpSpPr>
          <a:xfrm>
            <a:off x="210005" y="6328689"/>
            <a:ext cx="11771990" cy="260655"/>
            <a:chOff x="210005" y="6582143"/>
            <a:chExt cx="11771990" cy="260655"/>
          </a:xfrm>
        </p:grpSpPr>
        <p:pic>
          <p:nvPicPr>
            <p:cNvPr id="47" name="Picture 2" descr="Image result for microsoft azure">
              <a:extLst>
                <a:ext uri="{FF2B5EF4-FFF2-40B4-BE49-F238E27FC236}">
                  <a16:creationId xmlns:a16="http://schemas.microsoft.com/office/drawing/2014/main" id="{A85660FA-D369-43B3-B8AF-13BC25043C5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08" t="13456" r="1569" b="25790"/>
            <a:stretch/>
          </p:blipFill>
          <p:spPr bwMode="auto">
            <a:xfrm>
              <a:off x="10905716" y="6652566"/>
              <a:ext cx="1076279" cy="1902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4" descr="Image result for university of illinois at urbana champaign logo">
              <a:extLst>
                <a:ext uri="{FF2B5EF4-FFF2-40B4-BE49-F238E27FC236}">
                  <a16:creationId xmlns:a16="http://schemas.microsoft.com/office/drawing/2014/main" id="{3137B733-3F98-4714-81C6-CE57C6F2B3B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26" t="4308" r="1137" b="3673"/>
            <a:stretch/>
          </p:blipFill>
          <p:spPr bwMode="auto">
            <a:xfrm>
              <a:off x="210005" y="6582143"/>
              <a:ext cx="883774" cy="2519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2745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F1A95-50C6-40BD-8700-7E7F0F168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02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Federation Subsystem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92AA7-AF4B-4D04-927D-7BD22C85A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Nodes are organized in a virtual ring (SF-Ring):</a:t>
            </a:r>
          </a:p>
          <a:p>
            <a:pPr lvl="1"/>
            <a:r>
              <a:rPr lang="en-US" dirty="0"/>
              <a:t>Consists of 2</a:t>
            </a:r>
            <a:r>
              <a:rPr lang="en-US" baseline="30000" dirty="0"/>
              <a:t>m</a:t>
            </a:r>
            <a:r>
              <a:rPr lang="en-US" dirty="0"/>
              <a:t> points (e.g., m=128 bits)</a:t>
            </a:r>
          </a:p>
          <a:p>
            <a:pPr lvl="1"/>
            <a:r>
              <a:rPr lang="en-US" dirty="0"/>
              <a:t>Key -&gt; owned by the closest node</a:t>
            </a:r>
          </a:p>
          <a:p>
            <a:pPr lvl="1"/>
            <a:r>
              <a:rPr lang="en-US" dirty="0"/>
              <a:t>Neighborhood set: </a:t>
            </a:r>
            <a:r>
              <a:rPr lang="en-US" dirty="0">
                <a:solidFill>
                  <a:srgbClr val="FF6600"/>
                </a:solidFill>
              </a:rPr>
              <a:t>{ ‘n’ successors, ‘n’ predecessors }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Ensures:</a:t>
            </a:r>
          </a:p>
          <a:p>
            <a:pPr lvl="1"/>
            <a:r>
              <a:rPr lang="en-US" dirty="0"/>
              <a:t>Consistent Membership and Failure Detection</a:t>
            </a:r>
          </a:p>
          <a:p>
            <a:pPr lvl="1"/>
            <a:r>
              <a:rPr lang="en-US" dirty="0"/>
              <a:t>Consistent Routing</a:t>
            </a:r>
          </a:p>
          <a:p>
            <a:pPr lvl="1"/>
            <a:r>
              <a:rPr lang="en-US" dirty="0"/>
              <a:t>Leader Election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1FE042D4-413C-4FC1-A59D-F479DAF5C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51399" y="6276146"/>
            <a:ext cx="503138" cy="365125"/>
          </a:xfrm>
        </p:spPr>
        <p:txBody>
          <a:bodyPr/>
          <a:lstStyle/>
          <a:p>
            <a:fld id="{E6D0C300-CA77-46A4-ACED-1BAD716C79CE}" type="slidenum">
              <a:rPr lang="en-US" smtClean="0"/>
              <a:t>7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32F7A4B-F7F5-414C-9D54-CE14D70B42A9}"/>
              </a:ext>
            </a:extLst>
          </p:cNvPr>
          <p:cNvGrpSpPr/>
          <p:nvPr/>
        </p:nvGrpSpPr>
        <p:grpSpPr>
          <a:xfrm>
            <a:off x="8612684" y="1164167"/>
            <a:ext cx="3302261" cy="3324682"/>
            <a:chOff x="8541026" y="2312995"/>
            <a:chExt cx="3276536" cy="3298782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CC379B4-FFE2-494B-B783-FCD945288596}"/>
                </a:ext>
              </a:extLst>
            </p:cNvPr>
            <p:cNvGrpSpPr/>
            <p:nvPr/>
          </p:nvGrpSpPr>
          <p:grpSpPr>
            <a:xfrm>
              <a:off x="8541026" y="2312995"/>
              <a:ext cx="3231390" cy="3281608"/>
              <a:chOff x="4483914" y="2797188"/>
              <a:chExt cx="2565561" cy="2605432"/>
            </a:xfrm>
          </p:grpSpPr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5F698D14-8128-4884-86C7-74FC7950E75B}"/>
                  </a:ext>
                </a:extLst>
              </p:cNvPr>
              <p:cNvSpPr/>
              <p:nvPr/>
            </p:nvSpPr>
            <p:spPr>
              <a:xfrm>
                <a:off x="4483914" y="2826547"/>
                <a:ext cx="2528888" cy="2528888"/>
              </a:xfrm>
              <a:prstGeom prst="ellips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038CDCD9-3FB7-418D-8A76-0D43C1B11F48}"/>
                  </a:ext>
                </a:extLst>
              </p:cNvPr>
              <p:cNvGrpSpPr/>
              <p:nvPr/>
            </p:nvGrpSpPr>
            <p:grpSpPr>
              <a:xfrm>
                <a:off x="4518216" y="2797188"/>
                <a:ext cx="2531259" cy="2605432"/>
                <a:chOff x="4713478" y="2876123"/>
                <a:chExt cx="2531259" cy="2605432"/>
              </a:xfrm>
            </p:grpSpPr>
            <p:grpSp>
              <p:nvGrpSpPr>
                <p:cNvPr id="17" name="Group 16">
                  <a:extLst>
                    <a:ext uri="{FF2B5EF4-FFF2-40B4-BE49-F238E27FC236}">
                      <a16:creationId xmlns:a16="http://schemas.microsoft.com/office/drawing/2014/main" id="{0DD9592C-55DE-4B56-8703-0971D5CF9D53}"/>
                    </a:ext>
                  </a:extLst>
                </p:cNvPr>
                <p:cNvGrpSpPr/>
                <p:nvPr/>
              </p:nvGrpSpPr>
              <p:grpSpPr>
                <a:xfrm>
                  <a:off x="4718617" y="2876123"/>
                  <a:ext cx="2449147" cy="2344279"/>
                  <a:chOff x="1887109" y="3993356"/>
                  <a:chExt cx="2449147" cy="2344279"/>
                </a:xfrm>
              </p:grpSpPr>
              <p:grpSp>
                <p:nvGrpSpPr>
                  <p:cNvPr id="46" name="Group 45">
                    <a:extLst>
                      <a:ext uri="{FF2B5EF4-FFF2-40B4-BE49-F238E27FC236}">
                        <a16:creationId xmlns:a16="http://schemas.microsoft.com/office/drawing/2014/main" id="{AAB03F83-87B8-4424-A287-7404AF07A752}"/>
                      </a:ext>
                    </a:extLst>
                  </p:cNvPr>
                  <p:cNvGrpSpPr/>
                  <p:nvPr/>
                </p:nvGrpSpPr>
                <p:grpSpPr>
                  <a:xfrm>
                    <a:off x="2961543" y="3993356"/>
                    <a:ext cx="249114" cy="322292"/>
                    <a:chOff x="2961543" y="3993356"/>
                    <a:chExt cx="249114" cy="322292"/>
                  </a:xfrm>
                </p:grpSpPr>
                <p:sp>
                  <p:nvSpPr>
                    <p:cNvPr id="59" name="Rectangle 58">
                      <a:extLst>
                        <a:ext uri="{FF2B5EF4-FFF2-40B4-BE49-F238E27FC236}">
                          <a16:creationId xmlns:a16="http://schemas.microsoft.com/office/drawing/2014/main" id="{5A2B69C0-F25A-451C-BA83-EC154FCABB0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50382" y="3993356"/>
                      <a:ext cx="71437" cy="71437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600"/>
                    </a:p>
                  </p:txBody>
                </p:sp>
                <p:sp>
                  <p:nvSpPr>
                    <p:cNvPr id="60" name="TextBox 59">
                      <a:extLst>
                        <a:ext uri="{FF2B5EF4-FFF2-40B4-BE49-F238E27FC236}">
                          <a16:creationId xmlns:a16="http://schemas.microsoft.com/office/drawing/2014/main" id="{3F2DA87E-5698-42AA-9A90-FB93A25200D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961543" y="4023680"/>
                      <a:ext cx="249114" cy="29196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p:txBody>
                </p:sp>
              </p:grpSp>
              <p:grpSp>
                <p:nvGrpSpPr>
                  <p:cNvPr id="47" name="Group 46">
                    <a:extLst>
                      <a:ext uri="{FF2B5EF4-FFF2-40B4-BE49-F238E27FC236}">
                        <a16:creationId xmlns:a16="http://schemas.microsoft.com/office/drawing/2014/main" id="{379BA393-E235-4492-AF77-8C08837F5656}"/>
                      </a:ext>
                    </a:extLst>
                  </p:cNvPr>
                  <p:cNvGrpSpPr/>
                  <p:nvPr/>
                </p:nvGrpSpPr>
                <p:grpSpPr>
                  <a:xfrm>
                    <a:off x="4071972" y="4736284"/>
                    <a:ext cx="264284" cy="291968"/>
                    <a:chOff x="2857535" y="3931421"/>
                    <a:chExt cx="264284" cy="291968"/>
                  </a:xfrm>
                </p:grpSpPr>
                <p:sp>
                  <p:nvSpPr>
                    <p:cNvPr id="57" name="Rectangle 56">
                      <a:extLst>
                        <a:ext uri="{FF2B5EF4-FFF2-40B4-BE49-F238E27FC236}">
                          <a16:creationId xmlns:a16="http://schemas.microsoft.com/office/drawing/2014/main" id="{09EB0EF3-C48A-4D45-8582-38647B1CC3C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50382" y="3993356"/>
                      <a:ext cx="71437" cy="71437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600"/>
                    </a:p>
                  </p:txBody>
                </p:sp>
                <p:sp>
                  <p:nvSpPr>
                    <p:cNvPr id="58" name="TextBox 57">
                      <a:extLst>
                        <a:ext uri="{FF2B5EF4-FFF2-40B4-BE49-F238E27FC236}">
                          <a16:creationId xmlns:a16="http://schemas.microsoft.com/office/drawing/2014/main" id="{65E2FAFF-561D-47BA-B0CD-A4038C330E1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857535" y="3931421"/>
                      <a:ext cx="249114" cy="29196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US" sz="1600" b="1" dirty="0"/>
                        <a:t>8</a:t>
                      </a:r>
                    </a:p>
                  </p:txBody>
                </p:sp>
              </p:grpSp>
              <p:grpSp>
                <p:nvGrpSpPr>
                  <p:cNvPr id="48" name="Group 47">
                    <a:extLst>
                      <a:ext uri="{FF2B5EF4-FFF2-40B4-BE49-F238E27FC236}">
                        <a16:creationId xmlns:a16="http://schemas.microsoft.com/office/drawing/2014/main" id="{C3BB7B49-FBA8-4361-87AA-6544402388F8}"/>
                      </a:ext>
                    </a:extLst>
                  </p:cNvPr>
                  <p:cNvGrpSpPr/>
                  <p:nvPr/>
                </p:nvGrpSpPr>
                <p:grpSpPr>
                  <a:xfrm>
                    <a:off x="3650416" y="6045666"/>
                    <a:ext cx="338972" cy="291969"/>
                    <a:chOff x="2840548" y="3798560"/>
                    <a:chExt cx="338972" cy="291969"/>
                  </a:xfrm>
                </p:grpSpPr>
                <p:sp>
                  <p:nvSpPr>
                    <p:cNvPr id="55" name="TextBox 54">
                      <a:extLst>
                        <a:ext uri="{FF2B5EF4-FFF2-40B4-BE49-F238E27FC236}">
                          <a16:creationId xmlns:a16="http://schemas.microsoft.com/office/drawing/2014/main" id="{DED01851-EE85-4BC1-AF9E-46700C08A37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840548" y="3798560"/>
                      <a:ext cx="338972" cy="29196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p:txBody>
                </p:sp>
                <p:sp>
                  <p:nvSpPr>
                    <p:cNvPr id="56" name="Rectangle 55">
                      <a:extLst>
                        <a:ext uri="{FF2B5EF4-FFF2-40B4-BE49-F238E27FC236}">
                          <a16:creationId xmlns:a16="http://schemas.microsoft.com/office/drawing/2014/main" id="{120DB37B-AD65-4E77-AF6F-94F3A78F8C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50382" y="3993355"/>
                      <a:ext cx="71437" cy="71437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600"/>
                    </a:p>
                  </p:txBody>
                </p:sp>
              </p:grpSp>
              <p:grpSp>
                <p:nvGrpSpPr>
                  <p:cNvPr id="49" name="Group 48">
                    <a:extLst>
                      <a:ext uri="{FF2B5EF4-FFF2-40B4-BE49-F238E27FC236}">
                        <a16:creationId xmlns:a16="http://schemas.microsoft.com/office/drawing/2014/main" id="{FBCC5A8E-9268-4892-92B4-56599719B438}"/>
                      </a:ext>
                    </a:extLst>
                  </p:cNvPr>
                  <p:cNvGrpSpPr/>
                  <p:nvPr/>
                </p:nvGrpSpPr>
                <p:grpSpPr>
                  <a:xfrm>
                    <a:off x="2200101" y="6014959"/>
                    <a:ext cx="338972" cy="291968"/>
                    <a:chOff x="2952333" y="3785307"/>
                    <a:chExt cx="338972" cy="291968"/>
                  </a:xfrm>
                </p:grpSpPr>
                <p:sp>
                  <p:nvSpPr>
                    <p:cNvPr id="53" name="Rectangle 52">
                      <a:extLst>
                        <a:ext uri="{FF2B5EF4-FFF2-40B4-BE49-F238E27FC236}">
                          <a16:creationId xmlns:a16="http://schemas.microsoft.com/office/drawing/2014/main" id="{E6CB0F7A-7554-4195-8031-19B24246B68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50382" y="3993356"/>
                      <a:ext cx="71437" cy="71437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600"/>
                    </a:p>
                  </p:txBody>
                </p:sp>
                <p:sp>
                  <p:nvSpPr>
                    <p:cNvPr id="54" name="TextBox 53">
                      <a:extLst>
                        <a:ext uri="{FF2B5EF4-FFF2-40B4-BE49-F238E27FC236}">
                          <a16:creationId xmlns:a16="http://schemas.microsoft.com/office/drawing/2014/main" id="{07949B42-81DE-4CC9-9C69-49E4304DD2D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952333" y="3785307"/>
                      <a:ext cx="338972" cy="29196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US" sz="1600" b="1" dirty="0"/>
                        <a:t>30</a:t>
                      </a:r>
                    </a:p>
                  </p:txBody>
                </p:sp>
              </p:grpSp>
              <p:grpSp>
                <p:nvGrpSpPr>
                  <p:cNvPr id="50" name="Group 49">
                    <a:extLst>
                      <a:ext uri="{FF2B5EF4-FFF2-40B4-BE49-F238E27FC236}">
                        <a16:creationId xmlns:a16="http://schemas.microsoft.com/office/drawing/2014/main" id="{B46EF9D1-D11C-4C69-B6C5-F7FDF297B844}"/>
                      </a:ext>
                    </a:extLst>
                  </p:cNvPr>
                  <p:cNvGrpSpPr/>
                  <p:nvPr/>
                </p:nvGrpSpPr>
                <p:grpSpPr>
                  <a:xfrm>
                    <a:off x="1887109" y="4703602"/>
                    <a:ext cx="338972" cy="291968"/>
                    <a:chOff x="3023248" y="3934458"/>
                    <a:chExt cx="338972" cy="291968"/>
                  </a:xfrm>
                </p:grpSpPr>
                <p:sp>
                  <p:nvSpPr>
                    <p:cNvPr id="51" name="Rectangle 50">
                      <a:extLst>
                        <a:ext uri="{FF2B5EF4-FFF2-40B4-BE49-F238E27FC236}">
                          <a16:creationId xmlns:a16="http://schemas.microsoft.com/office/drawing/2014/main" id="{F3340159-AA26-4ABA-964C-AA807C2BC1A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50382" y="3993356"/>
                      <a:ext cx="71437" cy="71437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600"/>
                    </a:p>
                  </p:txBody>
                </p:sp>
                <p:sp>
                  <p:nvSpPr>
                    <p:cNvPr id="52" name="TextBox 51">
                      <a:extLst>
                        <a:ext uri="{FF2B5EF4-FFF2-40B4-BE49-F238E27FC236}">
                          <a16:creationId xmlns:a16="http://schemas.microsoft.com/office/drawing/2014/main" id="{86ED295B-BB88-467C-A0CE-84954999171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023248" y="3934458"/>
                      <a:ext cx="338972" cy="29196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US" sz="1600" b="1" dirty="0"/>
                        <a:t>40</a:t>
                      </a:r>
                    </a:p>
                  </p:txBody>
                </p:sp>
              </p:grpSp>
            </p:grpSp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C8FC69CA-4804-449D-974B-DD9E7D1A7597}"/>
                    </a:ext>
                  </a:extLst>
                </p:cNvPr>
                <p:cNvSpPr txBox="1"/>
                <p:nvPr/>
              </p:nvSpPr>
              <p:spPr>
                <a:xfrm>
                  <a:off x="6264357" y="5073723"/>
                  <a:ext cx="338971" cy="2919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600" b="1" dirty="0"/>
                    <a:t>22</a:t>
                  </a:r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6A0F6707-BD1C-48BB-8479-FC33A026E168}"/>
                    </a:ext>
                  </a:extLst>
                </p:cNvPr>
                <p:cNvSpPr/>
                <p:nvPr/>
              </p:nvSpPr>
              <p:spPr>
                <a:xfrm>
                  <a:off x="6480341" y="5267650"/>
                  <a:ext cx="71437" cy="71437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7D018885-8161-4D4D-94F8-B17C53AC6119}"/>
                    </a:ext>
                  </a:extLst>
                </p:cNvPr>
                <p:cNvSpPr txBox="1"/>
                <p:nvPr/>
              </p:nvSpPr>
              <p:spPr>
                <a:xfrm>
                  <a:off x="5791724" y="5189587"/>
                  <a:ext cx="338971" cy="2919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600" b="1" dirty="0"/>
                    <a:t>26</a:t>
                  </a:r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C76B562A-4222-46B5-A5B0-4F73DC1725D9}"/>
                    </a:ext>
                  </a:extLst>
                </p:cNvPr>
                <p:cNvSpPr/>
                <p:nvPr/>
              </p:nvSpPr>
              <p:spPr>
                <a:xfrm>
                  <a:off x="5917608" y="5391432"/>
                  <a:ext cx="71437" cy="71437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C5A4AAC2-F03C-43AF-8A2E-25E279F23596}"/>
                    </a:ext>
                  </a:extLst>
                </p:cNvPr>
                <p:cNvSpPr txBox="1"/>
                <p:nvPr/>
              </p:nvSpPr>
              <p:spPr>
                <a:xfrm>
                  <a:off x="5493193" y="5158946"/>
                  <a:ext cx="338971" cy="2919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600" b="1" dirty="0"/>
                    <a:t>28</a:t>
                  </a:r>
                </a:p>
              </p:txBody>
            </p:sp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B357E0DC-2416-4833-94F4-D74FE1A9EE13}"/>
                    </a:ext>
                  </a:extLst>
                </p:cNvPr>
                <p:cNvSpPr/>
                <p:nvPr/>
              </p:nvSpPr>
              <p:spPr>
                <a:xfrm>
                  <a:off x="5608019" y="5359691"/>
                  <a:ext cx="71437" cy="71437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FD17434C-2D1C-4808-A054-CB2E4EB842AC}"/>
                    </a:ext>
                  </a:extLst>
                </p:cNvPr>
                <p:cNvSpPr txBox="1"/>
                <p:nvPr/>
              </p:nvSpPr>
              <p:spPr>
                <a:xfrm>
                  <a:off x="6905766" y="3993509"/>
                  <a:ext cx="338971" cy="2919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600" b="1" dirty="0"/>
                    <a:t>10</a:t>
                  </a:r>
                </a:p>
              </p:txBody>
            </p:sp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id="{A2FFCCFF-FEC6-4CC8-B9EC-0C961D59D537}"/>
                    </a:ext>
                  </a:extLst>
                </p:cNvPr>
                <p:cNvSpPr/>
                <p:nvPr/>
              </p:nvSpPr>
              <p:spPr>
                <a:xfrm>
                  <a:off x="7165076" y="4115156"/>
                  <a:ext cx="71437" cy="71437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A4D7809D-1590-48A9-9289-29EE9C891405}"/>
                    </a:ext>
                  </a:extLst>
                </p:cNvPr>
                <p:cNvSpPr txBox="1"/>
                <p:nvPr/>
              </p:nvSpPr>
              <p:spPr>
                <a:xfrm>
                  <a:off x="6793825" y="4568985"/>
                  <a:ext cx="338971" cy="2919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600" b="1" dirty="0"/>
                    <a:t>15</a:t>
                  </a:r>
                </a:p>
              </p:txBody>
            </p:sp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C5D9C3DD-DEBE-46D6-85D7-6598BDF021B9}"/>
                    </a:ext>
                  </a:extLst>
                </p:cNvPr>
                <p:cNvSpPr/>
                <p:nvPr/>
              </p:nvSpPr>
              <p:spPr>
                <a:xfrm>
                  <a:off x="7026761" y="4756763"/>
                  <a:ext cx="71437" cy="71437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2DEA1C1A-388E-4DC0-9C2D-D041A27AD6CA}"/>
                    </a:ext>
                  </a:extLst>
                </p:cNvPr>
                <p:cNvSpPr txBox="1"/>
                <p:nvPr/>
              </p:nvSpPr>
              <p:spPr>
                <a:xfrm>
                  <a:off x="6871877" y="4336493"/>
                  <a:ext cx="338971" cy="2919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600" b="1" dirty="0"/>
                    <a:t>12</a:t>
                  </a:r>
                </a:p>
              </p:txBody>
            </p:sp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27C76882-6D45-479C-97CA-3CC1E563E01C}"/>
                    </a:ext>
                  </a:extLst>
                </p:cNvPr>
                <p:cNvSpPr/>
                <p:nvPr/>
              </p:nvSpPr>
              <p:spPr>
                <a:xfrm>
                  <a:off x="7138729" y="4502847"/>
                  <a:ext cx="71437" cy="71437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72F324E0-F810-4810-A0B6-EF7106D81C84}"/>
                    </a:ext>
                  </a:extLst>
                </p:cNvPr>
                <p:cNvSpPr txBox="1"/>
                <p:nvPr/>
              </p:nvSpPr>
              <p:spPr>
                <a:xfrm>
                  <a:off x="6035988" y="5158946"/>
                  <a:ext cx="338971" cy="2919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600" b="1" dirty="0"/>
                    <a:t>25</a:t>
                  </a:r>
                </a:p>
              </p:txBody>
            </p:sp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C566BB02-E1D7-4FA6-80CD-AC6827A4A424}"/>
                    </a:ext>
                  </a:extLst>
                </p:cNvPr>
                <p:cNvSpPr/>
                <p:nvPr/>
              </p:nvSpPr>
              <p:spPr>
                <a:xfrm>
                  <a:off x="6201142" y="5355005"/>
                  <a:ext cx="71437" cy="71437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DDA17F90-60D8-4879-A933-010175780451}"/>
                    </a:ext>
                  </a:extLst>
                </p:cNvPr>
                <p:cNvSpPr txBox="1"/>
                <p:nvPr/>
              </p:nvSpPr>
              <p:spPr>
                <a:xfrm>
                  <a:off x="6639550" y="4773664"/>
                  <a:ext cx="338971" cy="2919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600" b="1" dirty="0"/>
                    <a:t>18</a:t>
                  </a:r>
                </a:p>
              </p:txBody>
            </p:sp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9D286BE7-E73F-47CB-8107-121F02A4E9ED}"/>
                    </a:ext>
                  </a:extLst>
                </p:cNvPr>
                <p:cNvSpPr/>
                <p:nvPr/>
              </p:nvSpPr>
              <p:spPr>
                <a:xfrm>
                  <a:off x="6883783" y="4957855"/>
                  <a:ext cx="71437" cy="71437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grpSp>
              <p:nvGrpSpPr>
                <p:cNvPr id="34" name="Group 33">
                  <a:extLst>
                    <a:ext uri="{FF2B5EF4-FFF2-40B4-BE49-F238E27FC236}">
                      <a16:creationId xmlns:a16="http://schemas.microsoft.com/office/drawing/2014/main" id="{FCD5C5AE-6787-41F6-907F-2E7CC3FAECC2}"/>
                    </a:ext>
                  </a:extLst>
                </p:cNvPr>
                <p:cNvGrpSpPr/>
                <p:nvPr/>
              </p:nvGrpSpPr>
              <p:grpSpPr>
                <a:xfrm>
                  <a:off x="4713478" y="4306941"/>
                  <a:ext cx="107397" cy="299635"/>
                  <a:chOff x="4700734" y="4279322"/>
                  <a:chExt cx="107397" cy="299635"/>
                </a:xfrm>
              </p:grpSpPr>
              <p:sp>
                <p:nvSpPr>
                  <p:cNvPr id="43" name="Oval 42">
                    <a:extLst>
                      <a:ext uri="{FF2B5EF4-FFF2-40B4-BE49-F238E27FC236}">
                        <a16:creationId xmlns:a16="http://schemas.microsoft.com/office/drawing/2014/main" id="{6E2FA873-A0FE-473E-ADB6-42A1867FE576}"/>
                      </a:ext>
                    </a:extLst>
                  </p:cNvPr>
                  <p:cNvSpPr/>
                  <p:nvPr/>
                </p:nvSpPr>
                <p:spPr>
                  <a:xfrm>
                    <a:off x="4700734" y="4279322"/>
                    <a:ext cx="45719" cy="457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/>
                  </a:p>
                </p:txBody>
              </p:sp>
              <p:sp>
                <p:nvSpPr>
                  <p:cNvPr id="44" name="Oval 43">
                    <a:extLst>
                      <a:ext uri="{FF2B5EF4-FFF2-40B4-BE49-F238E27FC236}">
                        <a16:creationId xmlns:a16="http://schemas.microsoft.com/office/drawing/2014/main" id="{2973BFEE-AF95-4EB0-968F-43B72E659725}"/>
                      </a:ext>
                    </a:extLst>
                  </p:cNvPr>
                  <p:cNvSpPr/>
                  <p:nvPr/>
                </p:nvSpPr>
                <p:spPr>
                  <a:xfrm>
                    <a:off x="4723360" y="4403182"/>
                    <a:ext cx="45719" cy="457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/>
                  </a:p>
                </p:txBody>
              </p:sp>
              <p:sp>
                <p:nvSpPr>
                  <p:cNvPr id="45" name="Oval 44">
                    <a:extLst>
                      <a:ext uri="{FF2B5EF4-FFF2-40B4-BE49-F238E27FC236}">
                        <a16:creationId xmlns:a16="http://schemas.microsoft.com/office/drawing/2014/main" id="{223B4249-2EAB-48B5-9FC2-0A28EAA4D4CF}"/>
                      </a:ext>
                    </a:extLst>
                  </p:cNvPr>
                  <p:cNvSpPr/>
                  <p:nvPr/>
                </p:nvSpPr>
                <p:spPr>
                  <a:xfrm>
                    <a:off x="4762412" y="4533238"/>
                    <a:ext cx="45719" cy="457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/>
                  </a:p>
                </p:txBody>
              </p:sp>
            </p:grpSp>
            <p:grpSp>
              <p:nvGrpSpPr>
                <p:cNvPr id="35" name="Group 34">
                  <a:extLst>
                    <a:ext uri="{FF2B5EF4-FFF2-40B4-BE49-F238E27FC236}">
                      <a16:creationId xmlns:a16="http://schemas.microsoft.com/office/drawing/2014/main" id="{0355D3E0-08CA-48CC-A192-D3F02142A890}"/>
                    </a:ext>
                  </a:extLst>
                </p:cNvPr>
                <p:cNvGrpSpPr/>
                <p:nvPr/>
              </p:nvGrpSpPr>
              <p:grpSpPr>
                <a:xfrm rot="8353815">
                  <a:off x="6573587" y="3023130"/>
                  <a:ext cx="107397" cy="299635"/>
                  <a:chOff x="4700734" y="4279322"/>
                  <a:chExt cx="107397" cy="299635"/>
                </a:xfrm>
              </p:grpSpPr>
              <p:sp>
                <p:nvSpPr>
                  <p:cNvPr id="40" name="Oval 39">
                    <a:extLst>
                      <a:ext uri="{FF2B5EF4-FFF2-40B4-BE49-F238E27FC236}">
                        <a16:creationId xmlns:a16="http://schemas.microsoft.com/office/drawing/2014/main" id="{D03D65F3-129E-4D0B-ADE2-C3DC85F442AB}"/>
                      </a:ext>
                    </a:extLst>
                  </p:cNvPr>
                  <p:cNvSpPr/>
                  <p:nvPr/>
                </p:nvSpPr>
                <p:spPr>
                  <a:xfrm>
                    <a:off x="4700734" y="4279322"/>
                    <a:ext cx="45719" cy="457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/>
                  </a:p>
                </p:txBody>
              </p:sp>
              <p:sp>
                <p:nvSpPr>
                  <p:cNvPr id="41" name="Oval 40">
                    <a:extLst>
                      <a:ext uri="{FF2B5EF4-FFF2-40B4-BE49-F238E27FC236}">
                        <a16:creationId xmlns:a16="http://schemas.microsoft.com/office/drawing/2014/main" id="{614E91DB-EE8A-40CB-A382-F0BB88057851}"/>
                      </a:ext>
                    </a:extLst>
                  </p:cNvPr>
                  <p:cNvSpPr/>
                  <p:nvPr/>
                </p:nvSpPr>
                <p:spPr>
                  <a:xfrm>
                    <a:off x="4723360" y="4403182"/>
                    <a:ext cx="45719" cy="457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/>
                  </a:p>
                </p:txBody>
              </p:sp>
              <p:sp>
                <p:nvSpPr>
                  <p:cNvPr id="42" name="Oval 41">
                    <a:extLst>
                      <a:ext uri="{FF2B5EF4-FFF2-40B4-BE49-F238E27FC236}">
                        <a16:creationId xmlns:a16="http://schemas.microsoft.com/office/drawing/2014/main" id="{5769205E-0F3A-4209-82D6-4B24657C9373}"/>
                      </a:ext>
                    </a:extLst>
                  </p:cNvPr>
                  <p:cNvSpPr/>
                  <p:nvPr/>
                </p:nvSpPr>
                <p:spPr>
                  <a:xfrm>
                    <a:off x="4762412" y="4533238"/>
                    <a:ext cx="45719" cy="457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/>
                  </a:p>
                </p:txBody>
              </p:sp>
            </p:grpSp>
            <p:grpSp>
              <p:nvGrpSpPr>
                <p:cNvPr id="36" name="Group 35">
                  <a:extLst>
                    <a:ext uri="{FF2B5EF4-FFF2-40B4-BE49-F238E27FC236}">
                      <a16:creationId xmlns:a16="http://schemas.microsoft.com/office/drawing/2014/main" id="{25FA8A71-CD1F-4481-8CBF-DB918A3C6E7F}"/>
                    </a:ext>
                  </a:extLst>
                </p:cNvPr>
                <p:cNvGrpSpPr/>
                <p:nvPr/>
              </p:nvGrpSpPr>
              <p:grpSpPr>
                <a:xfrm rot="4346139">
                  <a:off x="5261950" y="2987872"/>
                  <a:ext cx="107397" cy="299635"/>
                  <a:chOff x="4700734" y="4279322"/>
                  <a:chExt cx="107397" cy="299635"/>
                </a:xfrm>
              </p:grpSpPr>
              <p:sp>
                <p:nvSpPr>
                  <p:cNvPr id="37" name="Oval 36">
                    <a:extLst>
                      <a:ext uri="{FF2B5EF4-FFF2-40B4-BE49-F238E27FC236}">
                        <a16:creationId xmlns:a16="http://schemas.microsoft.com/office/drawing/2014/main" id="{3158E967-E29C-4188-BF59-972D3221059F}"/>
                      </a:ext>
                    </a:extLst>
                  </p:cNvPr>
                  <p:cNvSpPr/>
                  <p:nvPr/>
                </p:nvSpPr>
                <p:spPr>
                  <a:xfrm>
                    <a:off x="4700734" y="4279322"/>
                    <a:ext cx="45719" cy="457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/>
                  </a:p>
                </p:txBody>
              </p:sp>
              <p:sp>
                <p:nvSpPr>
                  <p:cNvPr id="38" name="Oval 37">
                    <a:extLst>
                      <a:ext uri="{FF2B5EF4-FFF2-40B4-BE49-F238E27FC236}">
                        <a16:creationId xmlns:a16="http://schemas.microsoft.com/office/drawing/2014/main" id="{FBF4E6EA-D2EB-4BB9-B53E-AF7FED7A0564}"/>
                      </a:ext>
                    </a:extLst>
                  </p:cNvPr>
                  <p:cNvSpPr/>
                  <p:nvPr/>
                </p:nvSpPr>
                <p:spPr>
                  <a:xfrm>
                    <a:off x="4723360" y="4403182"/>
                    <a:ext cx="45719" cy="457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/>
                  </a:p>
                </p:txBody>
              </p:sp>
              <p:sp>
                <p:nvSpPr>
                  <p:cNvPr id="39" name="Oval 38">
                    <a:extLst>
                      <a:ext uri="{FF2B5EF4-FFF2-40B4-BE49-F238E27FC236}">
                        <a16:creationId xmlns:a16="http://schemas.microsoft.com/office/drawing/2014/main" id="{67961483-F98A-4C30-89D0-D2B495D97257}"/>
                      </a:ext>
                    </a:extLst>
                  </p:cNvPr>
                  <p:cNvSpPr/>
                  <p:nvPr/>
                </p:nvSpPr>
                <p:spPr>
                  <a:xfrm>
                    <a:off x="4762412" y="4533238"/>
                    <a:ext cx="45719" cy="457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/>
                  </a:p>
                </p:txBody>
              </p:sp>
            </p:grpSp>
          </p:grp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F40986C4-8DD5-4127-9387-48B6C81ADFD1}"/>
                </a:ext>
              </a:extLst>
            </p:cNvPr>
            <p:cNvGrpSpPr/>
            <p:nvPr/>
          </p:nvGrpSpPr>
          <p:grpSpPr>
            <a:xfrm>
              <a:off x="8697574" y="2491789"/>
              <a:ext cx="3119988" cy="3119988"/>
              <a:chOff x="8817854" y="2513598"/>
              <a:chExt cx="2477113" cy="2477113"/>
            </a:xfrm>
          </p:grpSpPr>
          <p:sp>
            <p:nvSpPr>
              <p:cNvPr id="13" name="Arc 12">
                <a:extLst>
                  <a:ext uri="{FF2B5EF4-FFF2-40B4-BE49-F238E27FC236}">
                    <a16:creationId xmlns:a16="http://schemas.microsoft.com/office/drawing/2014/main" id="{2E77F417-44F2-4BE7-99F5-750F35B63BE9}"/>
                  </a:ext>
                </a:extLst>
              </p:cNvPr>
              <p:cNvSpPr/>
              <p:nvPr/>
            </p:nvSpPr>
            <p:spPr>
              <a:xfrm>
                <a:off x="8817854" y="2513598"/>
                <a:ext cx="2477113" cy="2477113"/>
              </a:xfrm>
              <a:prstGeom prst="arc">
                <a:avLst>
                  <a:gd name="adj1" fmla="val 1565582"/>
                  <a:gd name="adj2" fmla="val 4753326"/>
                </a:avLst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7BC34D31-80A0-447F-AF8E-23FEC46C05C3}"/>
                  </a:ext>
                </a:extLst>
              </p:cNvPr>
              <p:cNvSpPr/>
              <p:nvPr/>
            </p:nvSpPr>
            <p:spPr>
              <a:xfrm rot="19466492">
                <a:off x="10601911" y="4422653"/>
                <a:ext cx="182202" cy="351279"/>
              </a:xfrm>
              <a:prstGeom prst="ellipse">
                <a:avLst/>
              </a:prstGeom>
              <a:noFill/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</p:grp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73C580F4-EFF6-41F7-8158-CC4ED0B41CA7}"/>
              </a:ext>
            </a:extLst>
          </p:cNvPr>
          <p:cNvGrpSpPr/>
          <p:nvPr/>
        </p:nvGrpSpPr>
        <p:grpSpPr>
          <a:xfrm>
            <a:off x="210005" y="6328689"/>
            <a:ext cx="11771990" cy="260655"/>
            <a:chOff x="210005" y="6582143"/>
            <a:chExt cx="11771990" cy="260655"/>
          </a:xfrm>
        </p:grpSpPr>
        <p:pic>
          <p:nvPicPr>
            <p:cNvPr id="62" name="Picture 2" descr="Image result for microsoft azure">
              <a:extLst>
                <a:ext uri="{FF2B5EF4-FFF2-40B4-BE49-F238E27FC236}">
                  <a16:creationId xmlns:a16="http://schemas.microsoft.com/office/drawing/2014/main" id="{C0DA92FC-7ADA-4B58-9AD3-BD228E719AC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08" t="13456" r="1569" b="25790"/>
            <a:stretch/>
          </p:blipFill>
          <p:spPr bwMode="auto">
            <a:xfrm>
              <a:off x="10905716" y="6652566"/>
              <a:ext cx="1076279" cy="1902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3" name="Picture 4" descr="Image result for university of illinois at urbana champaign logo">
              <a:extLst>
                <a:ext uri="{FF2B5EF4-FFF2-40B4-BE49-F238E27FC236}">
                  <a16:creationId xmlns:a16="http://schemas.microsoft.com/office/drawing/2014/main" id="{B51FFF38-F136-4E9C-A4C3-549D898557E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26" t="4308" r="1137" b="3673"/>
            <a:stretch/>
          </p:blipFill>
          <p:spPr bwMode="auto">
            <a:xfrm>
              <a:off x="210005" y="6582143"/>
              <a:ext cx="883774" cy="2519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8304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F1A95-50C6-40BD-8700-7E7F0F168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02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Consistent Membership and Failure Detection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92AA7-AF4B-4D04-927D-7BD22C85A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43" y="1399883"/>
            <a:ext cx="10515600" cy="5169577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Design Principles:</a:t>
            </a:r>
            <a:endParaRPr lang="en-US" dirty="0"/>
          </a:p>
          <a:p>
            <a:pPr marL="687388" lvl="1" indent="-230188">
              <a:buFont typeface="+mj-lt"/>
              <a:buAutoNum type="arabicPeriod"/>
            </a:pPr>
            <a:r>
              <a:rPr lang="en-US" dirty="0"/>
              <a:t>Membership  -&gt; Strongly Consistent</a:t>
            </a:r>
            <a:endParaRPr lang="en-US" sz="2400" dirty="0"/>
          </a:p>
          <a:p>
            <a:pPr marL="1028700" lvl="2"/>
            <a:r>
              <a:rPr lang="en-US" sz="2400" dirty="0"/>
              <a:t>For each node, all its monitors agree on its up/down status</a:t>
            </a:r>
          </a:p>
          <a:p>
            <a:pPr marL="687388" lvl="1" indent="-230188">
              <a:buFont typeface="+mj-lt"/>
              <a:buAutoNum type="arabicPeriod"/>
            </a:pPr>
            <a:r>
              <a:rPr lang="en-US" dirty="0"/>
              <a:t>Decouples Failure</a:t>
            </a:r>
            <a:r>
              <a:rPr lang="en-US" dirty="0">
                <a:solidFill>
                  <a:srgbClr val="7030A0"/>
                </a:solidFill>
              </a:rPr>
              <a:t> Detection </a:t>
            </a:r>
            <a:r>
              <a:rPr lang="en-US" dirty="0"/>
              <a:t>from Failure </a:t>
            </a:r>
            <a:r>
              <a:rPr lang="en-US" dirty="0">
                <a:solidFill>
                  <a:schemeClr val="accent6"/>
                </a:solidFill>
              </a:rPr>
              <a:t>Decision</a:t>
            </a:r>
            <a:r>
              <a:rPr lang="en-US" dirty="0"/>
              <a:t> (</a:t>
            </a:r>
            <a:r>
              <a:rPr lang="en-US" dirty="0">
                <a:solidFill>
                  <a:schemeClr val="accent6"/>
                </a:solidFill>
              </a:rPr>
              <a:t>using Arbitrator</a:t>
            </a:r>
            <a:r>
              <a:rPr lang="en-US" dirty="0"/>
              <a:t>)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Lease Based Monitoring:</a:t>
            </a:r>
          </a:p>
          <a:p>
            <a:pPr lvl="1"/>
            <a:r>
              <a:rPr lang="en-US" dirty="0"/>
              <a:t>Node A sends Lease Request to Node B</a:t>
            </a:r>
          </a:p>
          <a:p>
            <a:pPr lvl="1"/>
            <a:r>
              <a:rPr lang="en-US" dirty="0"/>
              <a:t>If Node A receives ACK, lease stablishes</a:t>
            </a:r>
          </a:p>
          <a:p>
            <a:pPr lvl="1"/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Symmetric Monitoring (SM)</a:t>
            </a:r>
          </a:p>
          <a:p>
            <a:pPr lvl="1"/>
            <a:r>
              <a:rPr lang="en-US" dirty="0"/>
              <a:t>Node A and Node B monitor each other</a:t>
            </a:r>
          </a:p>
          <a:p>
            <a:pPr lvl="1"/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Node X (Decoupling </a:t>
            </a:r>
            <a:r>
              <a:rPr lang="en-US" b="1" dirty="0">
                <a:solidFill>
                  <a:srgbClr val="7030A0"/>
                </a:solidFill>
              </a:rPr>
              <a:t>Detection</a:t>
            </a:r>
            <a:r>
              <a:rPr lang="en-US" b="1" dirty="0"/>
              <a:t>-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Decision</a:t>
            </a:r>
            <a:r>
              <a:rPr lang="en-US" b="1" dirty="0"/>
              <a:t>):</a:t>
            </a:r>
          </a:p>
          <a:p>
            <a:pPr lvl="1"/>
            <a:r>
              <a:rPr lang="en-US" dirty="0"/>
              <a:t>Maintains SM with all neighbors</a:t>
            </a:r>
          </a:p>
          <a:p>
            <a:pPr lvl="1"/>
            <a:r>
              <a:rPr lang="en-US" dirty="0"/>
              <a:t>If at-least one Lease fails (</a:t>
            </a:r>
            <a:r>
              <a:rPr lang="en-US" b="1" dirty="0">
                <a:solidFill>
                  <a:srgbClr val="7030A0"/>
                </a:solidFill>
              </a:rPr>
              <a:t>Detection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ask for Arbitration 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Decision</a:t>
            </a:r>
            <a:r>
              <a:rPr lang="en-US" dirty="0"/>
              <a:t>)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1FE042D4-413C-4FC1-A59D-F479DAF5C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51399" y="6276146"/>
            <a:ext cx="503138" cy="365125"/>
          </a:xfrm>
        </p:spPr>
        <p:txBody>
          <a:bodyPr/>
          <a:lstStyle/>
          <a:p>
            <a:fld id="{E6D0C300-CA77-46A4-ACED-1BAD716C79CE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C6D39EC-2ED0-4CAD-9462-E1CF635F6A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478919"/>
              </p:ext>
            </p:extLst>
          </p:nvPr>
        </p:nvGraphicFramePr>
        <p:xfrm>
          <a:off x="6671815" y="5433989"/>
          <a:ext cx="1876098" cy="9809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38049">
                  <a:extLst>
                    <a:ext uri="{9D8B030D-6E8A-4147-A177-3AD203B41FA5}">
                      <a16:colId xmlns:a16="http://schemas.microsoft.com/office/drawing/2014/main" val="61034312"/>
                    </a:ext>
                  </a:extLst>
                </a:gridCol>
                <a:gridCol w="938049">
                  <a:extLst>
                    <a:ext uri="{9D8B030D-6E8A-4147-A177-3AD203B41FA5}">
                      <a16:colId xmlns:a16="http://schemas.microsoft.com/office/drawing/2014/main" val="3991509681"/>
                    </a:ext>
                  </a:extLst>
                </a:gridCol>
              </a:tblGrid>
              <a:tr h="24523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Monitor</a:t>
                      </a:r>
                    </a:p>
                  </a:txBody>
                  <a:tcPr marL="61310" marR="61310" marT="30655" marB="306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Lease Status</a:t>
                      </a:r>
                    </a:p>
                  </a:txBody>
                  <a:tcPr marL="61310" marR="61310" marT="30655" marB="30655" anchor="ctr"/>
                </a:tc>
                <a:extLst>
                  <a:ext uri="{0D108BD9-81ED-4DB2-BD59-A6C34878D82A}">
                    <a16:rowId xmlns:a16="http://schemas.microsoft.com/office/drawing/2014/main" val="3388618110"/>
                  </a:ext>
                </a:extLst>
              </a:tr>
              <a:tr h="24523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61310" marR="61310" marT="30655" marB="306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OK</a:t>
                      </a:r>
                    </a:p>
                  </a:txBody>
                  <a:tcPr marL="61310" marR="61310" marT="30655" marB="30655" anchor="ctr"/>
                </a:tc>
                <a:extLst>
                  <a:ext uri="{0D108BD9-81ED-4DB2-BD59-A6C34878D82A}">
                    <a16:rowId xmlns:a16="http://schemas.microsoft.com/office/drawing/2014/main" val="2154088997"/>
                  </a:ext>
                </a:extLst>
              </a:tr>
              <a:tr h="24523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…</a:t>
                      </a:r>
                    </a:p>
                  </a:txBody>
                  <a:tcPr marL="61310" marR="61310" marT="30655" marB="306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…</a:t>
                      </a:r>
                    </a:p>
                  </a:txBody>
                  <a:tcPr marL="61310" marR="61310" marT="30655" marB="30655" anchor="ctr"/>
                </a:tc>
                <a:extLst>
                  <a:ext uri="{0D108BD9-81ED-4DB2-BD59-A6C34878D82A}">
                    <a16:rowId xmlns:a16="http://schemas.microsoft.com/office/drawing/2014/main" val="213352934"/>
                  </a:ext>
                </a:extLst>
              </a:tr>
              <a:tr h="24523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2n</a:t>
                      </a:r>
                    </a:p>
                  </a:txBody>
                  <a:tcPr marL="61310" marR="61310" marT="30655" marB="306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OK</a:t>
                      </a:r>
                    </a:p>
                  </a:txBody>
                  <a:tcPr marL="61310" marR="61310" marT="30655" marB="30655" anchor="ctr"/>
                </a:tc>
                <a:extLst>
                  <a:ext uri="{0D108BD9-81ED-4DB2-BD59-A6C34878D82A}">
                    <a16:rowId xmlns:a16="http://schemas.microsoft.com/office/drawing/2014/main" val="2067422766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56015AD3-2E20-452B-988A-1E126E6BE065}"/>
              </a:ext>
            </a:extLst>
          </p:cNvPr>
          <p:cNvGrpSpPr/>
          <p:nvPr/>
        </p:nvGrpSpPr>
        <p:grpSpPr>
          <a:xfrm>
            <a:off x="6766304" y="3327528"/>
            <a:ext cx="4883484" cy="2596939"/>
            <a:chOff x="3676650" y="2087559"/>
            <a:chExt cx="7283450" cy="3873193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860130E-9D61-4675-A156-99C7EACBD18D}"/>
                </a:ext>
              </a:extLst>
            </p:cNvPr>
            <p:cNvSpPr/>
            <p:nvPr/>
          </p:nvSpPr>
          <p:spPr>
            <a:xfrm>
              <a:off x="3676650" y="3130550"/>
              <a:ext cx="1511300" cy="15113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Node 20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EFE23172-BE7F-4C59-A6A3-1FED34AA4EA1}"/>
                </a:ext>
              </a:extLst>
            </p:cNvPr>
            <p:cNvGrpSpPr/>
            <p:nvPr/>
          </p:nvGrpSpPr>
          <p:grpSpPr>
            <a:xfrm>
              <a:off x="9359900" y="2087559"/>
              <a:ext cx="1600200" cy="3873193"/>
              <a:chOff x="7188200" y="2392359"/>
              <a:chExt cx="1600200" cy="3873193"/>
            </a:xfrm>
          </p:grpSpPr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3F8171F2-565B-4409-8713-768E4A944312}"/>
                  </a:ext>
                </a:extLst>
              </p:cNvPr>
              <p:cNvSpPr/>
              <p:nvPr/>
            </p:nvSpPr>
            <p:spPr>
              <a:xfrm>
                <a:off x="7188200" y="2392359"/>
                <a:ext cx="1562100" cy="1562100"/>
              </a:xfrm>
              <a:prstGeom prst="ellips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accent1"/>
                    </a:solidFill>
                  </a:rPr>
                  <a:t>Node 15</a:t>
                </a:r>
                <a:br>
                  <a:rPr lang="en-US" dirty="0">
                    <a:solidFill>
                      <a:schemeClr val="accent1"/>
                    </a:solidFill>
                  </a:rPr>
                </a:br>
                <a:r>
                  <a:rPr lang="en-US" sz="1100" b="1" dirty="0">
                    <a:solidFill>
                      <a:srgbClr val="7030A0"/>
                    </a:solidFill>
                  </a:rPr>
                  <a:t>(Monitor 1)</a:t>
                </a:r>
                <a:endParaRPr lang="en-US" b="1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C4777B77-76E4-4380-BD8D-8EF75CAE1893}"/>
                  </a:ext>
                </a:extLst>
              </p:cNvPr>
              <p:cNvSpPr/>
              <p:nvPr/>
            </p:nvSpPr>
            <p:spPr>
              <a:xfrm>
                <a:off x="7188200" y="4665352"/>
                <a:ext cx="1600200" cy="16002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accent6"/>
                    </a:solidFill>
                  </a:rPr>
                  <a:t>Node 25</a:t>
                </a:r>
                <a:br>
                  <a:rPr lang="en-US" dirty="0">
                    <a:solidFill>
                      <a:schemeClr val="accent2">
                        <a:lumMod val="75000"/>
                      </a:schemeClr>
                    </a:solidFill>
                  </a:rPr>
                </a:br>
                <a:r>
                  <a:rPr lang="en-US" sz="1100" b="1" dirty="0">
                    <a:solidFill>
                      <a:srgbClr val="7030A0"/>
                    </a:solidFill>
                  </a:rPr>
                  <a:t>(Monitor 2n)</a:t>
                </a:r>
                <a:endParaRPr lang="en-US" b="1" dirty="0">
                  <a:solidFill>
                    <a:srgbClr val="7030A0"/>
                  </a:solidFill>
                </a:endParaRPr>
              </a:p>
            </p:txBody>
          </p: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C256849B-770F-4C7F-9449-9183E06BB10D}"/>
                  </a:ext>
                </a:extLst>
              </p:cNvPr>
              <p:cNvGrpSpPr/>
              <p:nvPr/>
            </p:nvGrpSpPr>
            <p:grpSpPr>
              <a:xfrm>
                <a:off x="7942260" y="4040188"/>
                <a:ext cx="92077" cy="507950"/>
                <a:chOff x="7942260" y="4040188"/>
                <a:chExt cx="92077" cy="507950"/>
              </a:xfrm>
            </p:grpSpPr>
            <p:sp>
              <p:nvSpPr>
                <p:cNvPr id="21" name="Oval 20">
                  <a:extLst>
                    <a:ext uri="{FF2B5EF4-FFF2-40B4-BE49-F238E27FC236}">
                      <a16:creationId xmlns:a16="http://schemas.microsoft.com/office/drawing/2014/main" id="{15832F9F-DB97-4621-B3D4-1D68B57969A8}"/>
                    </a:ext>
                  </a:extLst>
                </p:cNvPr>
                <p:cNvSpPr/>
                <p:nvPr/>
              </p:nvSpPr>
              <p:spPr>
                <a:xfrm>
                  <a:off x="7942262" y="4040188"/>
                  <a:ext cx="92075" cy="9207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>
                  <a:extLst>
                    <a:ext uri="{FF2B5EF4-FFF2-40B4-BE49-F238E27FC236}">
                      <a16:creationId xmlns:a16="http://schemas.microsoft.com/office/drawing/2014/main" id="{20B842A1-6784-4A15-B912-99201E0F89AA}"/>
                    </a:ext>
                  </a:extLst>
                </p:cNvPr>
                <p:cNvSpPr/>
                <p:nvPr/>
              </p:nvSpPr>
              <p:spPr>
                <a:xfrm>
                  <a:off x="7942261" y="4254500"/>
                  <a:ext cx="92075" cy="9207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>
                  <a:extLst>
                    <a:ext uri="{FF2B5EF4-FFF2-40B4-BE49-F238E27FC236}">
                      <a16:creationId xmlns:a16="http://schemas.microsoft.com/office/drawing/2014/main" id="{C1E19F51-755F-4120-A0BE-11312F1D1884}"/>
                    </a:ext>
                  </a:extLst>
                </p:cNvPr>
                <p:cNvSpPr/>
                <p:nvPr/>
              </p:nvSpPr>
              <p:spPr>
                <a:xfrm>
                  <a:off x="7942260" y="4456063"/>
                  <a:ext cx="92075" cy="9207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7EF12640-F14D-44CE-8BE1-079D8F25D5D1}"/>
                </a:ext>
              </a:extLst>
            </p:cNvPr>
            <p:cNvGrpSpPr/>
            <p:nvPr/>
          </p:nvGrpSpPr>
          <p:grpSpPr>
            <a:xfrm>
              <a:off x="4966625" y="2691661"/>
              <a:ext cx="4393275" cy="660214"/>
              <a:chOff x="4966625" y="2691661"/>
              <a:chExt cx="4393275" cy="660214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8572964-7BAD-4BFB-9117-83F77FDC07BF}"/>
                  </a:ext>
                </a:extLst>
              </p:cNvPr>
              <p:cNvSpPr txBox="1"/>
              <p:nvPr/>
            </p:nvSpPr>
            <p:spPr>
              <a:xfrm rot="21209365">
                <a:off x="5587154" y="2691661"/>
                <a:ext cx="2289537" cy="369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7030A0"/>
                    </a:solidFill>
                  </a:rPr>
                  <a:t>Symmetric Monitoring</a:t>
                </a:r>
              </a:p>
            </p:txBody>
          </p:sp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13865E47-1567-4CC1-B0AA-EB3859ED592F}"/>
                  </a:ext>
                </a:extLst>
              </p:cNvPr>
              <p:cNvCxnSpPr>
                <a:cxnSpLocks/>
                <a:stCxn id="10" idx="7"/>
                <a:endCxn id="18" idx="2"/>
              </p:cNvCxnSpPr>
              <p:nvPr/>
            </p:nvCxnSpPr>
            <p:spPr>
              <a:xfrm flipV="1">
                <a:off x="4966625" y="2868609"/>
                <a:ext cx="4393275" cy="483266"/>
              </a:xfrm>
              <a:prstGeom prst="straightConnector1">
                <a:avLst/>
              </a:prstGeom>
              <a:ln w="19050">
                <a:solidFill>
                  <a:srgbClr val="7030A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0D3A2F73-0306-41E5-8DE1-348ECCF585EF}"/>
                </a:ext>
              </a:extLst>
            </p:cNvPr>
            <p:cNvGrpSpPr/>
            <p:nvPr/>
          </p:nvGrpSpPr>
          <p:grpSpPr>
            <a:xfrm>
              <a:off x="4966625" y="4420525"/>
              <a:ext cx="4393275" cy="740127"/>
              <a:chOff x="4966625" y="4420525"/>
              <a:chExt cx="4393275" cy="740127"/>
            </a:xfrm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9B6F249-953C-43CA-8637-BDA4018EE633}"/>
                  </a:ext>
                </a:extLst>
              </p:cNvPr>
              <p:cNvSpPr txBox="1"/>
              <p:nvPr/>
            </p:nvSpPr>
            <p:spPr>
              <a:xfrm rot="591149">
                <a:off x="5730576" y="4598159"/>
                <a:ext cx="2289537" cy="369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7030A0"/>
                    </a:solidFill>
                  </a:rPr>
                  <a:t>Symmetric Monitoring</a:t>
                </a:r>
              </a:p>
            </p:txBody>
          </p: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E159A176-4E49-4547-B58A-B82948ECC4B2}"/>
                  </a:ext>
                </a:extLst>
              </p:cNvPr>
              <p:cNvCxnSpPr>
                <a:cxnSpLocks/>
                <a:stCxn id="10" idx="5"/>
                <a:endCxn id="19" idx="2"/>
              </p:cNvCxnSpPr>
              <p:nvPr/>
            </p:nvCxnSpPr>
            <p:spPr>
              <a:xfrm>
                <a:off x="4966625" y="4420525"/>
                <a:ext cx="4393275" cy="740127"/>
              </a:xfrm>
              <a:prstGeom prst="straightConnector1">
                <a:avLst/>
              </a:prstGeom>
              <a:ln w="19050">
                <a:solidFill>
                  <a:srgbClr val="7030A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A3D168-93EF-4707-ACE5-6A1BF87D1282}"/>
              </a:ext>
            </a:extLst>
          </p:cNvPr>
          <p:cNvGrpSpPr/>
          <p:nvPr/>
        </p:nvGrpSpPr>
        <p:grpSpPr>
          <a:xfrm>
            <a:off x="9514983" y="1038073"/>
            <a:ext cx="2180942" cy="2195750"/>
            <a:chOff x="8541026" y="2312996"/>
            <a:chExt cx="3276536" cy="3298781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E38A805-ABF9-4D34-BDFD-7F5570BABC21}"/>
                </a:ext>
              </a:extLst>
            </p:cNvPr>
            <p:cNvGrpSpPr/>
            <p:nvPr/>
          </p:nvGrpSpPr>
          <p:grpSpPr>
            <a:xfrm>
              <a:off x="8541026" y="2312996"/>
              <a:ext cx="3221033" cy="3258073"/>
              <a:chOff x="4483914" y="2797188"/>
              <a:chExt cx="2557338" cy="2586746"/>
            </a:xfrm>
          </p:grpSpPr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3EE1BB08-F2F6-430F-87C1-2E60FC424BFD}"/>
                  </a:ext>
                </a:extLst>
              </p:cNvPr>
              <p:cNvSpPr/>
              <p:nvPr/>
            </p:nvSpPr>
            <p:spPr>
              <a:xfrm>
                <a:off x="4483914" y="2826547"/>
                <a:ext cx="2528888" cy="2528888"/>
              </a:xfrm>
              <a:prstGeom prst="ellips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10914C50-C386-4DC5-A60A-CD17A1B2EEB9}"/>
                  </a:ext>
                </a:extLst>
              </p:cNvPr>
              <p:cNvGrpSpPr/>
              <p:nvPr/>
            </p:nvGrpSpPr>
            <p:grpSpPr>
              <a:xfrm>
                <a:off x="4518216" y="2797188"/>
                <a:ext cx="2523036" cy="2586746"/>
                <a:chOff x="4713478" y="2876123"/>
                <a:chExt cx="2523036" cy="2586746"/>
              </a:xfrm>
            </p:grpSpPr>
            <p:grpSp>
              <p:nvGrpSpPr>
                <p:cNvPr id="31" name="Group 30">
                  <a:extLst>
                    <a:ext uri="{FF2B5EF4-FFF2-40B4-BE49-F238E27FC236}">
                      <a16:creationId xmlns:a16="http://schemas.microsoft.com/office/drawing/2014/main" id="{8A357229-1CAE-411B-B949-F175A506E1E9}"/>
                    </a:ext>
                  </a:extLst>
                </p:cNvPr>
                <p:cNvGrpSpPr/>
                <p:nvPr/>
              </p:nvGrpSpPr>
              <p:grpSpPr>
                <a:xfrm>
                  <a:off x="4726841" y="2876123"/>
                  <a:ext cx="2440923" cy="2318542"/>
                  <a:chOff x="1895333" y="3993356"/>
                  <a:chExt cx="2440923" cy="2318542"/>
                </a:xfrm>
              </p:grpSpPr>
              <p:grpSp>
                <p:nvGrpSpPr>
                  <p:cNvPr id="60" name="Group 59">
                    <a:extLst>
                      <a:ext uri="{FF2B5EF4-FFF2-40B4-BE49-F238E27FC236}">
                        <a16:creationId xmlns:a16="http://schemas.microsoft.com/office/drawing/2014/main" id="{06FC3BA0-2989-487C-8024-40B2AFB55232}"/>
                      </a:ext>
                    </a:extLst>
                  </p:cNvPr>
                  <p:cNvGrpSpPr/>
                  <p:nvPr/>
                </p:nvGrpSpPr>
                <p:grpSpPr>
                  <a:xfrm>
                    <a:off x="2959302" y="3993356"/>
                    <a:ext cx="253595" cy="284240"/>
                    <a:chOff x="2959302" y="3993356"/>
                    <a:chExt cx="253595" cy="284240"/>
                  </a:xfrm>
                </p:grpSpPr>
                <p:sp>
                  <p:nvSpPr>
                    <p:cNvPr id="73" name="Rectangle 72">
                      <a:extLst>
                        <a:ext uri="{FF2B5EF4-FFF2-40B4-BE49-F238E27FC236}">
                          <a16:creationId xmlns:a16="http://schemas.microsoft.com/office/drawing/2014/main" id="{B122677F-1C66-48BF-B2E6-481F5003C72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50382" y="3993356"/>
                      <a:ext cx="71437" cy="71437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4" name="TextBox 73">
                      <a:extLst>
                        <a:ext uri="{FF2B5EF4-FFF2-40B4-BE49-F238E27FC236}">
                          <a16:creationId xmlns:a16="http://schemas.microsoft.com/office/drawing/2014/main" id="{5F3879AA-A271-425F-B92E-34AA8741E7E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959302" y="4023680"/>
                      <a:ext cx="253595" cy="25391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US" sz="1050" b="1" dirty="0"/>
                        <a:t>0</a:t>
                      </a:r>
                      <a:endParaRPr lang="en-US" sz="3200" b="1" dirty="0"/>
                    </a:p>
                  </p:txBody>
                </p:sp>
              </p:grpSp>
              <p:grpSp>
                <p:nvGrpSpPr>
                  <p:cNvPr id="61" name="Group 60">
                    <a:extLst>
                      <a:ext uri="{FF2B5EF4-FFF2-40B4-BE49-F238E27FC236}">
                        <a16:creationId xmlns:a16="http://schemas.microsoft.com/office/drawing/2014/main" id="{2DEAD8C9-6E07-4D41-A22F-1734347F986A}"/>
                      </a:ext>
                    </a:extLst>
                  </p:cNvPr>
                  <p:cNvGrpSpPr/>
                  <p:nvPr/>
                </p:nvGrpSpPr>
                <p:grpSpPr>
                  <a:xfrm>
                    <a:off x="4069731" y="4736284"/>
                    <a:ext cx="266525" cy="253916"/>
                    <a:chOff x="2855294" y="3931421"/>
                    <a:chExt cx="266525" cy="253916"/>
                  </a:xfrm>
                </p:grpSpPr>
                <p:sp>
                  <p:nvSpPr>
                    <p:cNvPr id="71" name="Rectangle 70">
                      <a:extLst>
                        <a:ext uri="{FF2B5EF4-FFF2-40B4-BE49-F238E27FC236}">
                          <a16:creationId xmlns:a16="http://schemas.microsoft.com/office/drawing/2014/main" id="{4FEBD1F4-BB28-490F-A688-ACE091C0E37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50382" y="3993356"/>
                      <a:ext cx="71437" cy="71437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2" name="TextBox 71">
                      <a:extLst>
                        <a:ext uri="{FF2B5EF4-FFF2-40B4-BE49-F238E27FC236}">
                          <a16:creationId xmlns:a16="http://schemas.microsoft.com/office/drawing/2014/main" id="{E797A5F0-B886-4489-839C-2DFCE272873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855294" y="3931421"/>
                      <a:ext cx="253596" cy="25391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US" sz="1050" b="1" dirty="0"/>
                        <a:t>8</a:t>
                      </a:r>
                      <a:endParaRPr lang="en-US" sz="3200" b="1" dirty="0"/>
                    </a:p>
                  </p:txBody>
                </p:sp>
              </p:grpSp>
              <p:grpSp>
                <p:nvGrpSpPr>
                  <p:cNvPr id="62" name="Group 61">
                    <a:extLst>
                      <a:ext uri="{FF2B5EF4-FFF2-40B4-BE49-F238E27FC236}">
                        <a16:creationId xmlns:a16="http://schemas.microsoft.com/office/drawing/2014/main" id="{8F33822E-FA90-4A35-9CE7-DE49D847732D}"/>
                      </a:ext>
                    </a:extLst>
                  </p:cNvPr>
                  <p:cNvGrpSpPr/>
                  <p:nvPr/>
                </p:nvGrpSpPr>
                <p:grpSpPr>
                  <a:xfrm>
                    <a:off x="3658640" y="6045666"/>
                    <a:ext cx="322524" cy="266232"/>
                    <a:chOff x="2848772" y="3798560"/>
                    <a:chExt cx="322524" cy="266232"/>
                  </a:xfrm>
                </p:grpSpPr>
                <p:sp>
                  <p:nvSpPr>
                    <p:cNvPr id="69" name="TextBox 68">
                      <a:extLst>
                        <a:ext uri="{FF2B5EF4-FFF2-40B4-BE49-F238E27FC236}">
                          <a16:creationId xmlns:a16="http://schemas.microsoft.com/office/drawing/2014/main" id="{ADE484F1-239B-484F-A2F1-FAFDF2B609C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848772" y="3798560"/>
                      <a:ext cx="322524" cy="25391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US" sz="1050" b="1" dirty="0"/>
                        <a:t>20</a:t>
                      </a:r>
                      <a:endParaRPr lang="en-US" sz="3200" b="1" dirty="0"/>
                    </a:p>
                  </p:txBody>
                </p:sp>
                <p:sp>
                  <p:nvSpPr>
                    <p:cNvPr id="70" name="Rectangle 69">
                      <a:extLst>
                        <a:ext uri="{FF2B5EF4-FFF2-40B4-BE49-F238E27FC236}">
                          <a16:creationId xmlns:a16="http://schemas.microsoft.com/office/drawing/2014/main" id="{8A585DCB-4B0D-40F9-9D2B-70041D6672E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50382" y="3993355"/>
                      <a:ext cx="71437" cy="71437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3" name="Group 62">
                    <a:extLst>
                      <a:ext uri="{FF2B5EF4-FFF2-40B4-BE49-F238E27FC236}">
                        <a16:creationId xmlns:a16="http://schemas.microsoft.com/office/drawing/2014/main" id="{66262A9D-1D7B-469C-A7DD-BB6BAC34ECD9}"/>
                      </a:ext>
                    </a:extLst>
                  </p:cNvPr>
                  <p:cNvGrpSpPr/>
                  <p:nvPr/>
                </p:nvGrpSpPr>
                <p:grpSpPr>
                  <a:xfrm>
                    <a:off x="2208325" y="6014959"/>
                    <a:ext cx="322524" cy="279486"/>
                    <a:chOff x="2960557" y="3785307"/>
                    <a:chExt cx="322524" cy="279486"/>
                  </a:xfrm>
                </p:grpSpPr>
                <p:sp>
                  <p:nvSpPr>
                    <p:cNvPr id="67" name="Rectangle 66">
                      <a:extLst>
                        <a:ext uri="{FF2B5EF4-FFF2-40B4-BE49-F238E27FC236}">
                          <a16:creationId xmlns:a16="http://schemas.microsoft.com/office/drawing/2014/main" id="{EE24A71E-F839-492A-B995-BAD36A9AFB2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50382" y="3993356"/>
                      <a:ext cx="71437" cy="71437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8" name="TextBox 67">
                      <a:extLst>
                        <a:ext uri="{FF2B5EF4-FFF2-40B4-BE49-F238E27FC236}">
                          <a16:creationId xmlns:a16="http://schemas.microsoft.com/office/drawing/2014/main" id="{4EA62539-322F-4AC0-B957-6D721E59993E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960557" y="3785307"/>
                      <a:ext cx="322524" cy="25391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US" sz="1050" b="1" dirty="0"/>
                        <a:t>30</a:t>
                      </a:r>
                      <a:endParaRPr lang="en-US" sz="3200" b="1" dirty="0"/>
                    </a:p>
                  </p:txBody>
                </p:sp>
              </p:grpSp>
              <p:grpSp>
                <p:nvGrpSpPr>
                  <p:cNvPr id="64" name="Group 63">
                    <a:extLst>
                      <a:ext uri="{FF2B5EF4-FFF2-40B4-BE49-F238E27FC236}">
                        <a16:creationId xmlns:a16="http://schemas.microsoft.com/office/drawing/2014/main" id="{9180574C-A1B6-49F0-9585-9A861F15B3E1}"/>
                      </a:ext>
                    </a:extLst>
                  </p:cNvPr>
                  <p:cNvGrpSpPr/>
                  <p:nvPr/>
                </p:nvGrpSpPr>
                <p:grpSpPr>
                  <a:xfrm>
                    <a:off x="1895333" y="4703602"/>
                    <a:ext cx="322524" cy="253916"/>
                    <a:chOff x="3031472" y="3934458"/>
                    <a:chExt cx="322524" cy="253916"/>
                  </a:xfrm>
                </p:grpSpPr>
                <p:sp>
                  <p:nvSpPr>
                    <p:cNvPr id="65" name="Rectangle 64">
                      <a:extLst>
                        <a:ext uri="{FF2B5EF4-FFF2-40B4-BE49-F238E27FC236}">
                          <a16:creationId xmlns:a16="http://schemas.microsoft.com/office/drawing/2014/main" id="{4D26DE48-6F02-4A42-A59E-C0EADE404DB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50382" y="3993356"/>
                      <a:ext cx="71437" cy="71437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6" name="TextBox 65">
                      <a:extLst>
                        <a:ext uri="{FF2B5EF4-FFF2-40B4-BE49-F238E27FC236}">
                          <a16:creationId xmlns:a16="http://schemas.microsoft.com/office/drawing/2014/main" id="{013752D7-8124-4B6C-A1FA-6A807CD3943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031472" y="3934458"/>
                      <a:ext cx="322524" cy="25391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US" sz="1050" b="1" dirty="0"/>
                        <a:t>40</a:t>
                      </a:r>
                      <a:endParaRPr lang="en-US" sz="3200" b="1" dirty="0"/>
                    </a:p>
                  </p:txBody>
                </p:sp>
              </p:grpSp>
            </p:grpSp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BD9C04DB-8B0D-48DB-B5E6-8561D33F145F}"/>
                    </a:ext>
                  </a:extLst>
                </p:cNvPr>
                <p:cNvSpPr txBox="1"/>
                <p:nvPr/>
              </p:nvSpPr>
              <p:spPr>
                <a:xfrm>
                  <a:off x="6272580" y="5073723"/>
                  <a:ext cx="322525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050" b="1" dirty="0"/>
                    <a:t>22</a:t>
                  </a:r>
                  <a:endParaRPr lang="en-US" sz="3200" b="1" dirty="0"/>
                </a:p>
              </p:txBody>
            </p:sp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8C201E94-8E92-42C4-96AF-AE71C060B34C}"/>
                    </a:ext>
                  </a:extLst>
                </p:cNvPr>
                <p:cNvSpPr/>
                <p:nvPr/>
              </p:nvSpPr>
              <p:spPr>
                <a:xfrm>
                  <a:off x="6480341" y="5267650"/>
                  <a:ext cx="71437" cy="71437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9FEB8103-A0D6-4408-9D8C-376484F62940}"/>
                    </a:ext>
                  </a:extLst>
                </p:cNvPr>
                <p:cNvSpPr txBox="1"/>
                <p:nvPr/>
              </p:nvSpPr>
              <p:spPr>
                <a:xfrm>
                  <a:off x="5799947" y="5189587"/>
                  <a:ext cx="322525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050" b="1" dirty="0"/>
                    <a:t>26</a:t>
                  </a:r>
                  <a:endParaRPr lang="en-US" sz="3200" b="1" dirty="0"/>
                </a:p>
              </p:txBody>
            </p: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841D4B38-9351-4ADE-88A3-FDB2E658A4FF}"/>
                    </a:ext>
                  </a:extLst>
                </p:cNvPr>
                <p:cNvSpPr/>
                <p:nvPr/>
              </p:nvSpPr>
              <p:spPr>
                <a:xfrm>
                  <a:off x="5917608" y="5391432"/>
                  <a:ext cx="71437" cy="71437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92A018E5-3E89-413F-BAAA-856C38ED6962}"/>
                    </a:ext>
                  </a:extLst>
                </p:cNvPr>
                <p:cNvSpPr txBox="1"/>
                <p:nvPr/>
              </p:nvSpPr>
              <p:spPr>
                <a:xfrm>
                  <a:off x="5501416" y="5158946"/>
                  <a:ext cx="322525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050" b="1" dirty="0"/>
                    <a:t>28</a:t>
                  </a:r>
                  <a:endParaRPr lang="en-US" sz="3200" b="1" dirty="0"/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A3175B0E-3EEE-4FDD-A5DA-B224C3B4DD68}"/>
                    </a:ext>
                  </a:extLst>
                </p:cNvPr>
                <p:cNvSpPr/>
                <p:nvPr/>
              </p:nvSpPr>
              <p:spPr>
                <a:xfrm>
                  <a:off x="5608019" y="5359691"/>
                  <a:ext cx="71437" cy="71437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E6E29011-DD2E-4F71-B1AB-BD2DD051B804}"/>
                    </a:ext>
                  </a:extLst>
                </p:cNvPr>
                <p:cNvSpPr txBox="1"/>
                <p:nvPr/>
              </p:nvSpPr>
              <p:spPr>
                <a:xfrm>
                  <a:off x="6913989" y="3993509"/>
                  <a:ext cx="322525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050" b="1" dirty="0"/>
                    <a:t>10</a:t>
                  </a:r>
                  <a:endParaRPr lang="en-US" sz="3200" b="1" dirty="0"/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66F41FA8-4D52-41EA-ABD0-7384170F93D8}"/>
                    </a:ext>
                  </a:extLst>
                </p:cNvPr>
                <p:cNvSpPr/>
                <p:nvPr/>
              </p:nvSpPr>
              <p:spPr>
                <a:xfrm>
                  <a:off x="7165076" y="4115156"/>
                  <a:ext cx="71437" cy="71437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063E04EB-3BDE-4A69-BC1F-D3A48AC0790C}"/>
                    </a:ext>
                  </a:extLst>
                </p:cNvPr>
                <p:cNvSpPr txBox="1"/>
                <p:nvPr/>
              </p:nvSpPr>
              <p:spPr>
                <a:xfrm>
                  <a:off x="6802048" y="4568985"/>
                  <a:ext cx="322525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050" b="1" dirty="0"/>
                    <a:t>15</a:t>
                  </a:r>
                  <a:endParaRPr lang="en-US" sz="3200" b="1" dirty="0"/>
                </a:p>
              </p:txBody>
            </p:sp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9B9B3BB1-6227-49A5-900D-1129B8872D49}"/>
                    </a:ext>
                  </a:extLst>
                </p:cNvPr>
                <p:cNvSpPr/>
                <p:nvPr/>
              </p:nvSpPr>
              <p:spPr>
                <a:xfrm>
                  <a:off x="7026761" y="4756763"/>
                  <a:ext cx="71437" cy="71437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0E125CB3-1A95-4E27-8C17-8FCE77699CF5}"/>
                    </a:ext>
                  </a:extLst>
                </p:cNvPr>
                <p:cNvSpPr txBox="1"/>
                <p:nvPr/>
              </p:nvSpPr>
              <p:spPr>
                <a:xfrm>
                  <a:off x="6880100" y="4336493"/>
                  <a:ext cx="322525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050" b="1" dirty="0"/>
                    <a:t>12</a:t>
                  </a:r>
                  <a:endParaRPr lang="en-US" sz="3200" b="1" dirty="0"/>
                </a:p>
              </p:txBody>
            </p:sp>
            <p:sp>
              <p:nvSpPr>
                <p:cNvPr id="43" name="Rectangle 42">
                  <a:extLst>
                    <a:ext uri="{FF2B5EF4-FFF2-40B4-BE49-F238E27FC236}">
                      <a16:creationId xmlns:a16="http://schemas.microsoft.com/office/drawing/2014/main" id="{EB76DECC-1FB7-4F54-88FD-E38E56278EBC}"/>
                    </a:ext>
                  </a:extLst>
                </p:cNvPr>
                <p:cNvSpPr/>
                <p:nvPr/>
              </p:nvSpPr>
              <p:spPr>
                <a:xfrm>
                  <a:off x="7138729" y="4502847"/>
                  <a:ext cx="71437" cy="71437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E8CBBC9E-B5F0-4EB7-80D1-6CDCF708D833}"/>
                    </a:ext>
                  </a:extLst>
                </p:cNvPr>
                <p:cNvSpPr txBox="1"/>
                <p:nvPr/>
              </p:nvSpPr>
              <p:spPr>
                <a:xfrm>
                  <a:off x="6044211" y="5158946"/>
                  <a:ext cx="322525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050" b="1" dirty="0"/>
                    <a:t>25</a:t>
                  </a:r>
                  <a:endParaRPr lang="en-US" sz="3200" b="1" dirty="0"/>
                </a:p>
              </p:txBody>
            </p:sp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70636CB7-F361-4EA8-A396-466493129C9C}"/>
                    </a:ext>
                  </a:extLst>
                </p:cNvPr>
                <p:cNvSpPr/>
                <p:nvPr/>
              </p:nvSpPr>
              <p:spPr>
                <a:xfrm>
                  <a:off x="6201142" y="5355005"/>
                  <a:ext cx="71437" cy="71437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EC24630D-18F9-4A17-A1CB-CF48B43D7E7E}"/>
                    </a:ext>
                  </a:extLst>
                </p:cNvPr>
                <p:cNvSpPr txBox="1"/>
                <p:nvPr/>
              </p:nvSpPr>
              <p:spPr>
                <a:xfrm>
                  <a:off x="6647773" y="4773664"/>
                  <a:ext cx="322525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050" b="1" dirty="0"/>
                    <a:t>18</a:t>
                  </a:r>
                  <a:endParaRPr lang="en-US" sz="3200" b="1" dirty="0"/>
                </a:p>
              </p:txBody>
            </p:sp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1CE45223-7D5A-410A-A4A6-3B533D50F39F}"/>
                    </a:ext>
                  </a:extLst>
                </p:cNvPr>
                <p:cNvSpPr/>
                <p:nvPr/>
              </p:nvSpPr>
              <p:spPr>
                <a:xfrm>
                  <a:off x="6883783" y="4957855"/>
                  <a:ext cx="71437" cy="71437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8" name="Group 47">
                  <a:extLst>
                    <a:ext uri="{FF2B5EF4-FFF2-40B4-BE49-F238E27FC236}">
                      <a16:creationId xmlns:a16="http://schemas.microsoft.com/office/drawing/2014/main" id="{C58EE2FB-9603-4AE4-BF21-5A10E13ABC59}"/>
                    </a:ext>
                  </a:extLst>
                </p:cNvPr>
                <p:cNvGrpSpPr/>
                <p:nvPr/>
              </p:nvGrpSpPr>
              <p:grpSpPr>
                <a:xfrm>
                  <a:off x="4713478" y="4306941"/>
                  <a:ext cx="107397" cy="299635"/>
                  <a:chOff x="4700734" y="4279322"/>
                  <a:chExt cx="107397" cy="299635"/>
                </a:xfrm>
              </p:grpSpPr>
              <p:sp>
                <p:nvSpPr>
                  <p:cNvPr id="57" name="Oval 56">
                    <a:extLst>
                      <a:ext uri="{FF2B5EF4-FFF2-40B4-BE49-F238E27FC236}">
                        <a16:creationId xmlns:a16="http://schemas.microsoft.com/office/drawing/2014/main" id="{197347A1-804A-4A4A-A2E3-A6C10EFFB8BE}"/>
                      </a:ext>
                    </a:extLst>
                  </p:cNvPr>
                  <p:cNvSpPr/>
                  <p:nvPr/>
                </p:nvSpPr>
                <p:spPr>
                  <a:xfrm>
                    <a:off x="4700734" y="4279322"/>
                    <a:ext cx="45719" cy="457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" name="Oval 57">
                    <a:extLst>
                      <a:ext uri="{FF2B5EF4-FFF2-40B4-BE49-F238E27FC236}">
                        <a16:creationId xmlns:a16="http://schemas.microsoft.com/office/drawing/2014/main" id="{45D92C3C-FBA9-4F1E-9491-BA39A9E32909}"/>
                      </a:ext>
                    </a:extLst>
                  </p:cNvPr>
                  <p:cNvSpPr/>
                  <p:nvPr/>
                </p:nvSpPr>
                <p:spPr>
                  <a:xfrm>
                    <a:off x="4723360" y="4403182"/>
                    <a:ext cx="45719" cy="457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" name="Oval 58">
                    <a:extLst>
                      <a:ext uri="{FF2B5EF4-FFF2-40B4-BE49-F238E27FC236}">
                        <a16:creationId xmlns:a16="http://schemas.microsoft.com/office/drawing/2014/main" id="{2D925DD2-EF26-4681-9841-EAC063A95CFC}"/>
                      </a:ext>
                    </a:extLst>
                  </p:cNvPr>
                  <p:cNvSpPr/>
                  <p:nvPr/>
                </p:nvSpPr>
                <p:spPr>
                  <a:xfrm>
                    <a:off x="4762412" y="4533238"/>
                    <a:ext cx="45719" cy="457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2A3F735F-651C-4E8D-8E69-B4746E4D537E}"/>
                    </a:ext>
                  </a:extLst>
                </p:cNvPr>
                <p:cNvGrpSpPr/>
                <p:nvPr/>
              </p:nvGrpSpPr>
              <p:grpSpPr>
                <a:xfrm rot="8353815">
                  <a:off x="6573587" y="3023130"/>
                  <a:ext cx="107397" cy="299635"/>
                  <a:chOff x="4700734" y="4279322"/>
                  <a:chExt cx="107397" cy="299635"/>
                </a:xfrm>
              </p:grpSpPr>
              <p:sp>
                <p:nvSpPr>
                  <p:cNvPr id="54" name="Oval 53">
                    <a:extLst>
                      <a:ext uri="{FF2B5EF4-FFF2-40B4-BE49-F238E27FC236}">
                        <a16:creationId xmlns:a16="http://schemas.microsoft.com/office/drawing/2014/main" id="{7E899F3F-149C-4BAA-872F-157F1C2B692E}"/>
                      </a:ext>
                    </a:extLst>
                  </p:cNvPr>
                  <p:cNvSpPr/>
                  <p:nvPr/>
                </p:nvSpPr>
                <p:spPr>
                  <a:xfrm>
                    <a:off x="4700734" y="4279322"/>
                    <a:ext cx="45719" cy="457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Oval 54">
                    <a:extLst>
                      <a:ext uri="{FF2B5EF4-FFF2-40B4-BE49-F238E27FC236}">
                        <a16:creationId xmlns:a16="http://schemas.microsoft.com/office/drawing/2014/main" id="{FECFFD85-8F30-4BA7-907E-3C9FC06F8594}"/>
                      </a:ext>
                    </a:extLst>
                  </p:cNvPr>
                  <p:cNvSpPr/>
                  <p:nvPr/>
                </p:nvSpPr>
                <p:spPr>
                  <a:xfrm>
                    <a:off x="4723360" y="4403182"/>
                    <a:ext cx="45719" cy="457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" name="Oval 55">
                    <a:extLst>
                      <a:ext uri="{FF2B5EF4-FFF2-40B4-BE49-F238E27FC236}">
                        <a16:creationId xmlns:a16="http://schemas.microsoft.com/office/drawing/2014/main" id="{E9D98169-A19A-4C22-831C-A07F0B86EED1}"/>
                      </a:ext>
                    </a:extLst>
                  </p:cNvPr>
                  <p:cNvSpPr/>
                  <p:nvPr/>
                </p:nvSpPr>
                <p:spPr>
                  <a:xfrm>
                    <a:off x="4762412" y="4533238"/>
                    <a:ext cx="45719" cy="457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0" name="Group 49">
                  <a:extLst>
                    <a:ext uri="{FF2B5EF4-FFF2-40B4-BE49-F238E27FC236}">
                      <a16:creationId xmlns:a16="http://schemas.microsoft.com/office/drawing/2014/main" id="{3DDA393D-2FA4-43DF-ACC0-2EE249E3DA71}"/>
                    </a:ext>
                  </a:extLst>
                </p:cNvPr>
                <p:cNvGrpSpPr/>
                <p:nvPr/>
              </p:nvGrpSpPr>
              <p:grpSpPr>
                <a:xfrm rot="4346139">
                  <a:off x="5261950" y="2987872"/>
                  <a:ext cx="107397" cy="299635"/>
                  <a:chOff x="4700734" y="4279322"/>
                  <a:chExt cx="107397" cy="299635"/>
                </a:xfrm>
              </p:grpSpPr>
              <p:sp>
                <p:nvSpPr>
                  <p:cNvPr id="51" name="Oval 50">
                    <a:extLst>
                      <a:ext uri="{FF2B5EF4-FFF2-40B4-BE49-F238E27FC236}">
                        <a16:creationId xmlns:a16="http://schemas.microsoft.com/office/drawing/2014/main" id="{2F33CF24-489F-445E-8429-3B4CBF743A95}"/>
                      </a:ext>
                    </a:extLst>
                  </p:cNvPr>
                  <p:cNvSpPr/>
                  <p:nvPr/>
                </p:nvSpPr>
                <p:spPr>
                  <a:xfrm>
                    <a:off x="4700734" y="4279322"/>
                    <a:ext cx="45719" cy="457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" name="Oval 51">
                    <a:extLst>
                      <a:ext uri="{FF2B5EF4-FFF2-40B4-BE49-F238E27FC236}">
                        <a16:creationId xmlns:a16="http://schemas.microsoft.com/office/drawing/2014/main" id="{D82E7154-CA07-4763-A672-05CA0370848E}"/>
                      </a:ext>
                    </a:extLst>
                  </p:cNvPr>
                  <p:cNvSpPr/>
                  <p:nvPr/>
                </p:nvSpPr>
                <p:spPr>
                  <a:xfrm>
                    <a:off x="4723360" y="4403182"/>
                    <a:ext cx="45719" cy="457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" name="Oval 52">
                    <a:extLst>
                      <a:ext uri="{FF2B5EF4-FFF2-40B4-BE49-F238E27FC236}">
                        <a16:creationId xmlns:a16="http://schemas.microsoft.com/office/drawing/2014/main" id="{0DDCAA7A-DF02-44B2-B441-5D04E30797EA}"/>
                      </a:ext>
                    </a:extLst>
                  </p:cNvPr>
                  <p:cNvSpPr/>
                  <p:nvPr/>
                </p:nvSpPr>
                <p:spPr>
                  <a:xfrm>
                    <a:off x="4762412" y="4533238"/>
                    <a:ext cx="45719" cy="4571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F3532B12-F183-4EF9-BCE2-E846EDD3496E}"/>
                </a:ext>
              </a:extLst>
            </p:cNvPr>
            <p:cNvGrpSpPr/>
            <p:nvPr/>
          </p:nvGrpSpPr>
          <p:grpSpPr>
            <a:xfrm>
              <a:off x="8697574" y="2491789"/>
              <a:ext cx="3119988" cy="3119988"/>
              <a:chOff x="8817854" y="2513598"/>
              <a:chExt cx="2477113" cy="2477113"/>
            </a:xfrm>
          </p:grpSpPr>
          <p:sp>
            <p:nvSpPr>
              <p:cNvPr id="27" name="Arc 26">
                <a:extLst>
                  <a:ext uri="{FF2B5EF4-FFF2-40B4-BE49-F238E27FC236}">
                    <a16:creationId xmlns:a16="http://schemas.microsoft.com/office/drawing/2014/main" id="{CFB77FB4-2821-43DB-A46E-BE72DEC99BD4}"/>
                  </a:ext>
                </a:extLst>
              </p:cNvPr>
              <p:cNvSpPr/>
              <p:nvPr/>
            </p:nvSpPr>
            <p:spPr>
              <a:xfrm>
                <a:off x="8817854" y="2513598"/>
                <a:ext cx="2477113" cy="2477113"/>
              </a:xfrm>
              <a:prstGeom prst="arc">
                <a:avLst>
                  <a:gd name="adj1" fmla="val 1565582"/>
                  <a:gd name="adj2" fmla="val 4753326"/>
                </a:avLst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5025AF88-69F2-4ADB-8643-D05E6A46BABF}"/>
                  </a:ext>
                </a:extLst>
              </p:cNvPr>
              <p:cNvSpPr/>
              <p:nvPr/>
            </p:nvSpPr>
            <p:spPr>
              <a:xfrm rot="19466492">
                <a:off x="10601911" y="4422653"/>
                <a:ext cx="182202" cy="351279"/>
              </a:xfrm>
              <a:prstGeom prst="ellipse">
                <a:avLst/>
              </a:prstGeom>
              <a:noFill/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58B2DA7-BBB7-441D-AFF5-2FB370045924}"/>
              </a:ext>
            </a:extLst>
          </p:cNvPr>
          <p:cNvGrpSpPr/>
          <p:nvPr/>
        </p:nvGrpSpPr>
        <p:grpSpPr>
          <a:xfrm>
            <a:off x="210005" y="6328689"/>
            <a:ext cx="11771990" cy="260655"/>
            <a:chOff x="210005" y="6582143"/>
            <a:chExt cx="11771990" cy="260655"/>
          </a:xfrm>
        </p:grpSpPr>
        <p:pic>
          <p:nvPicPr>
            <p:cNvPr id="76" name="Picture 2" descr="Image result for microsoft azure">
              <a:extLst>
                <a:ext uri="{FF2B5EF4-FFF2-40B4-BE49-F238E27FC236}">
                  <a16:creationId xmlns:a16="http://schemas.microsoft.com/office/drawing/2014/main" id="{E29D9E53-46C6-4B84-9E15-07AFD07224A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08" t="13456" r="1569" b="25790"/>
            <a:stretch/>
          </p:blipFill>
          <p:spPr bwMode="auto">
            <a:xfrm>
              <a:off x="10905716" y="6652566"/>
              <a:ext cx="1076279" cy="1902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7" name="Picture 4" descr="Image result for university of illinois at urbana champaign logo">
              <a:extLst>
                <a:ext uri="{FF2B5EF4-FFF2-40B4-BE49-F238E27FC236}">
                  <a16:creationId xmlns:a16="http://schemas.microsoft.com/office/drawing/2014/main" id="{827510F5-7CD7-4240-83F3-98A70727E24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26" t="4308" r="1137" b="3673"/>
            <a:stretch/>
          </p:blipFill>
          <p:spPr bwMode="auto">
            <a:xfrm>
              <a:off x="210005" y="6582143"/>
              <a:ext cx="883774" cy="2519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4406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Hexagon 20">
            <a:extLst>
              <a:ext uri="{FF2B5EF4-FFF2-40B4-BE49-F238E27FC236}">
                <a16:creationId xmlns:a16="http://schemas.microsoft.com/office/drawing/2014/main" id="{7164E173-94B0-428D-895C-F2380BF9DA3E}"/>
              </a:ext>
            </a:extLst>
          </p:cNvPr>
          <p:cNvSpPr/>
          <p:nvPr/>
        </p:nvSpPr>
        <p:spPr>
          <a:xfrm>
            <a:off x="4728133" y="4087078"/>
            <a:ext cx="2120424" cy="1827952"/>
          </a:xfrm>
          <a:prstGeom prst="hexag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Arbitrator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58FA62-187C-4F3D-813F-434BCF5D3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44"/>
            <a:ext cx="11353800" cy="1325563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Arbitrator – Decouple Detection From Decision</a:t>
            </a:r>
            <a:endParaRPr lang="en-US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D93315B-CB1B-4C1B-8557-49D5C7BC4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653" y="1398367"/>
            <a:ext cx="8977605" cy="202909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Fail to renew lease (lease timeout </a:t>
            </a:r>
            <a:r>
              <a:rPr lang="en-US" sz="3200" dirty="0">
                <a:solidFill>
                  <a:schemeClr val="accent1"/>
                </a:solidFill>
              </a:rPr>
              <a:t>Tm</a:t>
            </a:r>
            <a:r>
              <a:rPr lang="en-US" sz="3200" dirty="0"/>
              <a:t>) (</a:t>
            </a:r>
            <a:r>
              <a:rPr lang="en-US" sz="3200" dirty="0">
                <a:solidFill>
                  <a:srgbClr val="7030A0"/>
                </a:solidFill>
              </a:rPr>
              <a:t>Detection</a:t>
            </a:r>
            <a:r>
              <a:rPr lang="en-US" sz="3200" dirty="0"/>
              <a:t>)</a:t>
            </a:r>
          </a:p>
          <a:p>
            <a:pPr lvl="1"/>
            <a:r>
              <a:rPr lang="en-US" sz="2800" dirty="0"/>
              <a:t>Ask for arbitration immediately (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Decision</a:t>
            </a:r>
            <a:r>
              <a:rPr lang="en-US" sz="2800" dirty="0"/>
              <a:t>)</a:t>
            </a:r>
          </a:p>
          <a:p>
            <a:pPr lvl="2"/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/>
              <a:t> don’t receive any reply within </a:t>
            </a:r>
            <a:r>
              <a:rPr lang="en-US" sz="2400" dirty="0">
                <a:solidFill>
                  <a:schemeClr val="accent1"/>
                </a:solidFill>
              </a:rPr>
              <a:t>Tm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leave</a:t>
            </a:r>
            <a:r>
              <a:rPr lang="en-US" sz="2400" dirty="0"/>
              <a:t>!</a:t>
            </a:r>
          </a:p>
          <a:p>
            <a:pPr lvl="2"/>
            <a:r>
              <a:rPr lang="en-US" sz="2400" dirty="0">
                <a:solidFill>
                  <a:srgbClr val="0000FF"/>
                </a:solidFill>
              </a:rPr>
              <a:t>ELSE</a:t>
            </a:r>
            <a:r>
              <a:rPr lang="en-US" sz="2400" dirty="0"/>
              <a:t> follow arbitrators decision !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E927CCF-6C55-4D01-9235-02C7CD32B279}"/>
              </a:ext>
            </a:extLst>
          </p:cNvPr>
          <p:cNvSpPr/>
          <p:nvPr/>
        </p:nvSpPr>
        <p:spPr>
          <a:xfrm>
            <a:off x="33544" y="4338710"/>
            <a:ext cx="1255482" cy="125548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Node A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325DB66-A569-437E-A244-585A3077A297}"/>
              </a:ext>
            </a:extLst>
          </p:cNvPr>
          <p:cNvSpPr/>
          <p:nvPr/>
        </p:nvSpPr>
        <p:spPr>
          <a:xfrm>
            <a:off x="10599617" y="4338811"/>
            <a:ext cx="1255381" cy="1255381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1"/>
                </a:solidFill>
              </a:rPr>
              <a:t>Node</a:t>
            </a:r>
            <a:r>
              <a:rPr lang="en-US" sz="2000" b="1" dirty="0">
                <a:solidFill>
                  <a:schemeClr val="accent1"/>
                </a:solidFill>
              </a:rPr>
              <a:t> B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D94F849-A151-4558-9CC1-7499483C9D90}"/>
              </a:ext>
            </a:extLst>
          </p:cNvPr>
          <p:cNvGrpSpPr/>
          <p:nvPr/>
        </p:nvGrpSpPr>
        <p:grpSpPr>
          <a:xfrm>
            <a:off x="1220302" y="4359138"/>
            <a:ext cx="3450709" cy="403738"/>
            <a:chOff x="1187450" y="4143986"/>
            <a:chExt cx="3450709" cy="403738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456AA3C8-26AE-4A0B-ACFF-10DBB5F3F9DD}"/>
                </a:ext>
              </a:extLst>
            </p:cNvPr>
            <p:cNvCxnSpPr>
              <a:cxnSpLocks/>
            </p:cNvCxnSpPr>
            <p:nvPr/>
          </p:nvCxnSpPr>
          <p:spPr>
            <a:xfrm>
              <a:off x="1187450" y="4547724"/>
              <a:ext cx="3450709" cy="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C459445-D795-40BC-A99D-C639F3629D34}"/>
                </a:ext>
              </a:extLst>
            </p:cNvPr>
            <p:cNvSpPr txBox="1"/>
            <p:nvPr/>
          </p:nvSpPr>
          <p:spPr>
            <a:xfrm>
              <a:off x="1497184" y="4143986"/>
              <a:ext cx="31388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accent2"/>
                  </a:solidFill>
                </a:rPr>
                <a:t>[2] Hey, I think B is dead  !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CF684F8-5AD1-40A8-B5CF-3317DF52E95C}"/>
              </a:ext>
            </a:extLst>
          </p:cNvPr>
          <p:cNvGrpSpPr/>
          <p:nvPr/>
        </p:nvGrpSpPr>
        <p:grpSpPr>
          <a:xfrm>
            <a:off x="1220302" y="5132208"/>
            <a:ext cx="3386643" cy="400110"/>
            <a:chOff x="1187450" y="4917056"/>
            <a:chExt cx="3386643" cy="400110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3E42612A-9EB0-4AAE-8C91-64584840EC7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7450" y="4984693"/>
              <a:ext cx="3386643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670EEA5-52CB-4511-9D0B-32D3631E8A4D}"/>
                </a:ext>
              </a:extLst>
            </p:cNvPr>
            <p:cNvSpPr/>
            <p:nvPr/>
          </p:nvSpPr>
          <p:spPr>
            <a:xfrm>
              <a:off x="2326898" y="4917056"/>
              <a:ext cx="2041599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1" dirty="0">
                  <a:solidFill>
                    <a:srgbClr val="00B050"/>
                  </a:solidFill>
                </a:rPr>
                <a:t>[3] Yes it is!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7A34C90-B9CD-46A2-9F10-20261057A301}"/>
              </a:ext>
            </a:extLst>
          </p:cNvPr>
          <p:cNvGrpSpPr/>
          <p:nvPr/>
        </p:nvGrpSpPr>
        <p:grpSpPr>
          <a:xfrm>
            <a:off x="6848557" y="4413795"/>
            <a:ext cx="3687758" cy="400110"/>
            <a:chOff x="6815705" y="4198643"/>
            <a:chExt cx="3687758" cy="400110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CD60D887-CF79-4948-8C23-12B179F8D7B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815705" y="4547724"/>
              <a:ext cx="368775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8F7CD18-259F-4087-9B6D-8CE4C24F8013}"/>
                </a:ext>
              </a:extLst>
            </p:cNvPr>
            <p:cNvSpPr txBox="1"/>
            <p:nvPr/>
          </p:nvSpPr>
          <p:spPr>
            <a:xfrm>
              <a:off x="7201912" y="4198643"/>
              <a:ext cx="29015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accent1"/>
                  </a:solidFill>
                </a:rPr>
                <a:t>[4] Hey, I think A is dead !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2097398-BEB4-43B3-97F7-E01EAE1DE49F}"/>
              </a:ext>
            </a:extLst>
          </p:cNvPr>
          <p:cNvGrpSpPr/>
          <p:nvPr/>
        </p:nvGrpSpPr>
        <p:grpSpPr>
          <a:xfrm>
            <a:off x="6911860" y="5052626"/>
            <a:ext cx="3735831" cy="400110"/>
            <a:chOff x="1363247" y="4920644"/>
            <a:chExt cx="3735831" cy="400110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F54C36DE-5FF1-46E7-9D52-A41D92549D2E}"/>
                </a:ext>
              </a:extLst>
            </p:cNvPr>
            <p:cNvCxnSpPr>
              <a:cxnSpLocks/>
            </p:cNvCxnSpPr>
            <p:nvPr/>
          </p:nvCxnSpPr>
          <p:spPr>
            <a:xfrm>
              <a:off x="1363247" y="4968509"/>
              <a:ext cx="3624454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105B58C-C939-44B8-BAD0-A95A34113DE6}"/>
                </a:ext>
              </a:extLst>
            </p:cNvPr>
            <p:cNvSpPr/>
            <p:nvPr/>
          </p:nvSpPr>
          <p:spPr>
            <a:xfrm>
              <a:off x="1363247" y="4920644"/>
              <a:ext cx="373583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[5] It’s too late! You have to leave</a:t>
              </a:r>
            </a:p>
          </p:txBody>
        </p:sp>
      </p:grpSp>
      <p:sp>
        <p:nvSpPr>
          <p:cNvPr id="22" name="Scroll: Vertical 21">
            <a:extLst>
              <a:ext uri="{FF2B5EF4-FFF2-40B4-BE49-F238E27FC236}">
                <a16:creationId xmlns:a16="http://schemas.microsoft.com/office/drawing/2014/main" id="{D5C14AE3-B07C-4462-967E-708719DFF45B}"/>
              </a:ext>
            </a:extLst>
          </p:cNvPr>
          <p:cNvSpPr/>
          <p:nvPr/>
        </p:nvSpPr>
        <p:spPr>
          <a:xfrm>
            <a:off x="8801878" y="1284405"/>
            <a:ext cx="3354438" cy="2583026"/>
          </a:xfrm>
          <a:prstGeom prst="verticalScroll">
            <a:avLst>
              <a:gd name="adj" fmla="val 1764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Arbitration Log</a:t>
            </a:r>
          </a:p>
          <a:p>
            <a:pPr algn="ctr"/>
            <a:r>
              <a:rPr lang="en-US" dirty="0"/>
              <a:t>Log 1: Time T : Node B declared dead</a:t>
            </a:r>
          </a:p>
        </p:txBody>
      </p:sp>
      <p:sp>
        <p:nvSpPr>
          <p:cNvPr id="33" name="Slide Number Placeholder 4">
            <a:extLst>
              <a:ext uri="{FF2B5EF4-FFF2-40B4-BE49-F238E27FC236}">
                <a16:creationId xmlns:a16="http://schemas.microsoft.com/office/drawing/2014/main" id="{EEC4EB35-ED11-4DB2-91D5-11A112784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51399" y="6276146"/>
            <a:ext cx="503138" cy="365125"/>
          </a:xfrm>
        </p:spPr>
        <p:txBody>
          <a:bodyPr/>
          <a:lstStyle/>
          <a:p>
            <a:fld id="{E6D0C300-CA77-46A4-ACED-1BAD716C79CE}" type="slidenum">
              <a:rPr lang="en-US" smtClean="0"/>
              <a:t>9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DA78C3-1E28-4519-93EA-CD042E24B986}"/>
              </a:ext>
            </a:extLst>
          </p:cNvPr>
          <p:cNvSpPr txBox="1"/>
          <p:nvPr/>
        </p:nvSpPr>
        <p:spPr>
          <a:xfrm>
            <a:off x="3234612" y="3211178"/>
            <a:ext cx="5312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 Production: </a:t>
            </a:r>
            <a:r>
              <a:rPr lang="en-US" sz="2400" dirty="0"/>
              <a:t>Multiple Arbitrators, Quorum Based approach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DCFB92F-64A3-42FF-AF14-02E98510596D}"/>
              </a:ext>
            </a:extLst>
          </p:cNvPr>
          <p:cNvGrpSpPr/>
          <p:nvPr/>
        </p:nvGrpSpPr>
        <p:grpSpPr>
          <a:xfrm>
            <a:off x="667634" y="5587842"/>
            <a:ext cx="10566023" cy="908757"/>
            <a:chOff x="667634" y="5587842"/>
            <a:chExt cx="10566023" cy="908757"/>
          </a:xfrm>
        </p:grpSpPr>
        <p:cxnSp>
          <p:nvCxnSpPr>
            <p:cNvPr id="7" name="Connector: Curved 6">
              <a:extLst>
                <a:ext uri="{FF2B5EF4-FFF2-40B4-BE49-F238E27FC236}">
                  <a16:creationId xmlns:a16="http://schemas.microsoft.com/office/drawing/2014/main" id="{74A80C09-BA98-4B7B-BAE2-4D2FBF78A1DD}"/>
                </a:ext>
              </a:extLst>
            </p:cNvPr>
            <p:cNvCxnSpPr>
              <a:cxnSpLocks/>
              <a:stCxn id="6" idx="4"/>
              <a:endCxn id="8" idx="4"/>
            </p:cNvCxnSpPr>
            <p:nvPr/>
          </p:nvCxnSpPr>
          <p:spPr>
            <a:xfrm rot="16200000" flipH="1">
              <a:off x="5944296" y="311180"/>
              <a:ext cx="12700" cy="10566023"/>
            </a:xfrm>
            <a:prstGeom prst="curvedConnector3">
              <a:avLst>
                <a:gd name="adj1" fmla="val 4015386"/>
              </a:avLst>
            </a:prstGeom>
            <a:ln w="28575">
              <a:solidFill>
                <a:srgbClr val="FF0000"/>
              </a:solidFill>
              <a:prstDash val="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74A07675-CA57-46D9-B187-646D0E6F73C6}"/>
                </a:ext>
              </a:extLst>
            </p:cNvPr>
            <p:cNvSpPr/>
            <p:nvPr/>
          </p:nvSpPr>
          <p:spPr>
            <a:xfrm>
              <a:off x="4023253" y="6096489"/>
              <a:ext cx="414549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[1] Symmetric Monitoring Failed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A11B9C5-1627-4861-9764-0B61C4CEF662}"/>
              </a:ext>
            </a:extLst>
          </p:cNvPr>
          <p:cNvGrpSpPr/>
          <p:nvPr/>
        </p:nvGrpSpPr>
        <p:grpSpPr>
          <a:xfrm>
            <a:off x="210005" y="6328689"/>
            <a:ext cx="11771990" cy="260655"/>
            <a:chOff x="210005" y="6582143"/>
            <a:chExt cx="11771990" cy="260655"/>
          </a:xfrm>
        </p:grpSpPr>
        <p:pic>
          <p:nvPicPr>
            <p:cNvPr id="30" name="Picture 2" descr="Image result for microsoft azure">
              <a:extLst>
                <a:ext uri="{FF2B5EF4-FFF2-40B4-BE49-F238E27FC236}">
                  <a16:creationId xmlns:a16="http://schemas.microsoft.com/office/drawing/2014/main" id="{25576B07-3665-40AF-BEB9-97E5F1B9728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08" t="13456" r="1569" b="25790"/>
            <a:stretch/>
          </p:blipFill>
          <p:spPr bwMode="auto">
            <a:xfrm>
              <a:off x="10905716" y="6652566"/>
              <a:ext cx="1076279" cy="1902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4" descr="Image result for university of illinois at urbana champaign logo">
              <a:extLst>
                <a:ext uri="{FF2B5EF4-FFF2-40B4-BE49-F238E27FC236}">
                  <a16:creationId xmlns:a16="http://schemas.microsoft.com/office/drawing/2014/main" id="{0D3740A2-35A2-41B9-8279-80C6287345D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26" t="4308" r="1137" b="3673"/>
            <a:stretch/>
          </p:blipFill>
          <p:spPr bwMode="auto">
            <a:xfrm>
              <a:off x="210005" y="6582143"/>
              <a:ext cx="883774" cy="2519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2709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5400</TotalTime>
  <Words>1511</Words>
  <Application>Microsoft Office PowerPoint</Application>
  <PresentationFormat>Widescreen</PresentationFormat>
  <Paragraphs>329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Office Theme</vt:lpstr>
      <vt:lpstr>Service Fabric: A Distributed Platform for Building Microservices in the Cloud</vt:lpstr>
      <vt:lpstr>Microsoft Service Fabric</vt:lpstr>
      <vt:lpstr>Monolithic Vs. Microservice Based Approach</vt:lpstr>
      <vt:lpstr>Service Fabric and Its Goals</vt:lpstr>
      <vt:lpstr>Service Fabric Major Subsystems</vt:lpstr>
      <vt:lpstr>PowerPoint Presentation</vt:lpstr>
      <vt:lpstr>Federation Subsystem</vt:lpstr>
      <vt:lpstr>Consistent Membership and Failure Detection</vt:lpstr>
      <vt:lpstr>Arbitrator – Decouple Detection From Decision</vt:lpstr>
      <vt:lpstr>Routing is Bidirectional and Symmetric (SF-Routing)</vt:lpstr>
      <vt:lpstr>Consistent Routing</vt:lpstr>
      <vt:lpstr>Consistent Routing</vt:lpstr>
      <vt:lpstr>PowerPoint Presentation</vt:lpstr>
      <vt:lpstr>Reliability Subsystem</vt:lpstr>
      <vt:lpstr>PowerPoint Presentation</vt:lpstr>
      <vt:lpstr>Reliable Collection (Queue, Dictionary)</vt:lpstr>
      <vt:lpstr>Evaluation – SF Arbitrator vs. Fully Distributed Scheme</vt:lpstr>
      <vt:lpstr>In Production: Reconfiguration Events + Reconfiguration Time</vt:lpstr>
      <vt:lpstr>Evaluation (summary)</vt:lpstr>
      <vt:lpstr>Evaluation (summary)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Shegufta Ahsan</dc:creator>
  <cp:lastModifiedBy>Shegufta Ahsan</cp:lastModifiedBy>
  <cp:revision>842</cp:revision>
  <dcterms:created xsi:type="dcterms:W3CDTF">2018-03-05T03:52:50Z</dcterms:created>
  <dcterms:modified xsi:type="dcterms:W3CDTF">2018-04-30T19:28:45Z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v-ahsans@microsoft.com</vt:lpwstr>
  </property>
  <property fmtid="{D5CDD505-2E9C-101B-9397-08002B2CF9AE}" pid="5" name="MSIP_Label_f42aa342-8706-4288-bd11-ebb85995028c_SetDate">
    <vt:lpwstr>2018-03-05T04:50:34.7564454Z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