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59" r:id="rId1"/>
  </p:sldMasterIdLst>
  <p:notesMasterIdLst>
    <p:notesMasterId r:id="rId25"/>
  </p:notesMasterIdLst>
  <p:sldIdLst>
    <p:sldId id="256" r:id="rId2"/>
    <p:sldId id="295" r:id="rId3"/>
    <p:sldId id="302" r:id="rId4"/>
    <p:sldId id="298" r:id="rId5"/>
    <p:sldId id="297" r:id="rId6"/>
    <p:sldId id="262" r:id="rId7"/>
    <p:sldId id="263" r:id="rId8"/>
    <p:sldId id="264" r:id="rId9"/>
    <p:sldId id="265" r:id="rId10"/>
    <p:sldId id="266" r:id="rId11"/>
    <p:sldId id="303" r:id="rId12"/>
    <p:sldId id="267" r:id="rId13"/>
    <p:sldId id="273" r:id="rId14"/>
    <p:sldId id="306" r:id="rId15"/>
    <p:sldId id="307" r:id="rId16"/>
    <p:sldId id="275" r:id="rId17"/>
    <p:sldId id="301" r:id="rId18"/>
    <p:sldId id="285" r:id="rId19"/>
    <p:sldId id="286" r:id="rId20"/>
    <p:sldId id="288" r:id="rId21"/>
    <p:sldId id="289" r:id="rId22"/>
    <p:sldId id="309" r:id="rId23"/>
    <p:sldId id="30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Rui" initials="YR" lastIdx="2" clrIdx="0">
    <p:extLst>
      <p:ext uri="{19B8F6BF-5375-455C-9EA6-DF929625EA0E}">
        <p15:presenceInfo xmlns:p15="http://schemas.microsoft.com/office/powerpoint/2012/main" userId="S::ry2@illinois.edu::4b147e80-72f2-457e-9129-a00e0c7a2f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08FF"/>
    <a:srgbClr val="6D9940"/>
    <a:srgbClr val="FFFFFF"/>
    <a:srgbClr val="CE5538"/>
    <a:srgbClr val="FFCA92"/>
    <a:srgbClr val="F7EDD7"/>
    <a:srgbClr val="FBE8C9"/>
    <a:srgbClr val="E6E1D6"/>
    <a:srgbClr val="F9F4C1"/>
    <a:srgbClr val="D9D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6"/>
    <p:restoredTop sz="79135"/>
  </p:normalViewPr>
  <p:slideViewPr>
    <p:cSldViewPr snapToGrid="0">
      <p:cViewPr varScale="1">
        <p:scale>
          <a:sx n="132" d="100"/>
          <a:sy n="132" d="100"/>
        </p:scale>
        <p:origin x="184" y="352"/>
      </p:cViewPr>
      <p:guideLst>
        <p:guide orient="horz" pos="1620"/>
        <p:guide pos="2880"/>
      </p:guideLst>
    </p:cSldViewPr>
  </p:slideViewPr>
  <p:notesTextViewPr>
    <p:cViewPr>
      <p:scale>
        <a:sx n="114" d="100"/>
        <a:sy n="114" d="100"/>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a:t>
            </a:r>
            <a:r>
              <a:rPr lang="zh-CN" altLang="en-US" dirty="0"/>
              <a:t> </a:t>
            </a:r>
            <a:r>
              <a:rPr lang="en-US" altLang="zh-CN" dirty="0"/>
              <a:t>Everyone,</a:t>
            </a:r>
            <a:r>
              <a:rPr lang="zh-CN" altLang="en-US" dirty="0"/>
              <a:t> </a:t>
            </a:r>
            <a:r>
              <a:rPr lang="en-US" altLang="zh-CN" dirty="0"/>
              <a:t>I’m</a:t>
            </a:r>
            <a:r>
              <a:rPr lang="zh-CN" altLang="en-US" dirty="0"/>
              <a:t> </a:t>
            </a:r>
            <a:r>
              <a:rPr lang="en-US" altLang="zh-CN" dirty="0"/>
              <a:t>Rui</a:t>
            </a:r>
            <a:r>
              <a:rPr lang="zh-CN" altLang="en-US" dirty="0"/>
              <a:t> </a:t>
            </a:r>
            <a:r>
              <a:rPr lang="en-US" altLang="zh-CN" dirty="0"/>
              <a:t>from</a:t>
            </a:r>
            <a:r>
              <a:rPr lang="zh-CN" altLang="en-US" dirty="0"/>
              <a:t> </a:t>
            </a:r>
            <a:r>
              <a:rPr lang="en-US" altLang="zh-CN" dirty="0"/>
              <a:t>UIUC.</a:t>
            </a:r>
            <a:r>
              <a:rPr lang="zh-CN" altLang="en-US" dirty="0"/>
              <a:t> </a:t>
            </a:r>
            <a:r>
              <a:rPr lang="en-US" altLang="zh-CN" dirty="0"/>
              <a:t>Today</a:t>
            </a:r>
            <a:r>
              <a:rPr lang="zh-CN" altLang="en-US" dirty="0"/>
              <a:t> </a:t>
            </a:r>
            <a:r>
              <a:rPr lang="en-US" altLang="zh-CN" dirty="0"/>
              <a:t>I’m</a:t>
            </a:r>
            <a:r>
              <a:rPr lang="zh-CN" altLang="en-US" dirty="0"/>
              <a:t> </a:t>
            </a:r>
            <a:r>
              <a:rPr lang="en-US" altLang="zh-CN" dirty="0"/>
              <a:t>going</a:t>
            </a:r>
            <a:r>
              <a:rPr lang="zh-CN" altLang="en-US" dirty="0"/>
              <a:t> </a:t>
            </a:r>
            <a:r>
              <a:rPr lang="en-US" altLang="zh-CN" dirty="0"/>
              <a:t>to</a:t>
            </a:r>
            <a:r>
              <a:rPr lang="zh-CN" altLang="en-US" dirty="0"/>
              <a:t> </a:t>
            </a:r>
            <a:r>
              <a:rPr lang="en-US" altLang="zh-CN" dirty="0"/>
              <a:t>introduce</a:t>
            </a:r>
            <a:r>
              <a:rPr lang="zh-CN" altLang="en-US" dirty="0"/>
              <a:t> </a:t>
            </a:r>
            <a:r>
              <a:rPr lang="en-US" altLang="zh-CN" dirty="0"/>
              <a:t>h</a:t>
            </a:r>
            <a:r>
              <a:rPr lang="en" dirty="0"/>
              <a:t>ow to make our smart home more reliable</a:t>
            </a:r>
            <a:r>
              <a:rPr lang="en-US" altLang="zh-CN" dirty="0"/>
              <a:t>,</a:t>
            </a:r>
            <a:r>
              <a:rPr lang="zh-CN" altLang="en-US" dirty="0"/>
              <a:t> </a:t>
            </a:r>
            <a:r>
              <a:rPr lang="en-US" altLang="zh-CN" dirty="0"/>
              <a:t>predictable</a:t>
            </a:r>
            <a:r>
              <a:rPr lang="en" dirty="0"/>
              <a:t> and safe, with our </a:t>
            </a:r>
            <a:r>
              <a:rPr lang="en-US" altLang="zh-CN" dirty="0"/>
              <a:t>system</a:t>
            </a:r>
            <a:r>
              <a:rPr lang="zh-CN" altLang="en-US" dirty="0"/>
              <a:t> </a:t>
            </a:r>
            <a:r>
              <a:rPr lang="en-US" altLang="zh-CN" dirty="0"/>
              <a:t>S</a:t>
            </a:r>
            <a:r>
              <a:rPr lang="en" dirty="0" err="1"/>
              <a:t>afehome</a:t>
            </a:r>
            <a:r>
              <a:rPr lang="en" dirty="0"/>
              <a:t>.</a:t>
            </a:r>
            <a:r>
              <a:rPr lang="zh-CN" altLang="en-US" dirty="0"/>
              <a:t> </a:t>
            </a:r>
            <a:r>
              <a:rPr lang="en-US" altLang="zh-CN" dirty="0"/>
              <a:t>This</a:t>
            </a:r>
            <a:r>
              <a:rPr lang="zh-CN" altLang="en-US" dirty="0"/>
              <a:t> </a:t>
            </a:r>
            <a:r>
              <a:rPr lang="en-US" altLang="zh-CN" dirty="0"/>
              <a:t>is</a:t>
            </a:r>
            <a:r>
              <a:rPr lang="zh-CN" altLang="en-US" dirty="0"/>
              <a:t> </a:t>
            </a:r>
            <a:r>
              <a:rPr lang="en-US" altLang="zh-CN" dirty="0"/>
              <a:t>a</a:t>
            </a:r>
            <a:r>
              <a:rPr lang="zh-CN" altLang="en-US" dirty="0"/>
              <a:t> </a:t>
            </a:r>
            <a:r>
              <a:rPr lang="en-US" altLang="zh-CN" dirty="0"/>
              <a:t>collaborative</a:t>
            </a:r>
            <a:r>
              <a:rPr lang="zh-CN" altLang="en-US" dirty="0"/>
              <a:t> </a:t>
            </a:r>
            <a:r>
              <a:rPr lang="en-US" altLang="zh-CN" dirty="0"/>
              <a:t>work</a:t>
            </a:r>
            <a:r>
              <a:rPr lang="zh-CN" altLang="en-US" dirty="0"/>
              <a:t> </a:t>
            </a:r>
            <a:r>
              <a:rPr lang="en-US" altLang="zh-CN" dirty="0"/>
              <a:t>with</a:t>
            </a:r>
            <a:r>
              <a:rPr lang="zh-CN" altLang="en-US" dirty="0"/>
              <a:t> </a:t>
            </a:r>
            <a:r>
              <a:rPr lang="en-US" altLang="zh-CN" dirty="0"/>
              <a:t>Microsoft</a:t>
            </a:r>
            <a:r>
              <a:rPr lang="zh-CN" altLang="en-US" dirty="0"/>
              <a:t> </a:t>
            </a:r>
            <a:r>
              <a:rPr lang="en-US" altLang="zh-CN" dirty="0"/>
              <a:t>Research</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a1d147ac1_0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a1d147ac1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Partitioned Strict Visibility model. It allows routines touching disjoint devices to execute in parallel. This model can finish our example in 5 time units.</a:t>
            </a:r>
          </a:p>
          <a:p>
            <a:pPr marL="0" lvl="0" indent="0" algn="l" rtl="0">
              <a:spcBef>
                <a:spcPts val="0"/>
              </a:spcBef>
              <a:spcAft>
                <a:spcPts val="0"/>
              </a:spcAft>
              <a:buNone/>
            </a:pPr>
            <a:endParaRPr lang="en" dirty="0"/>
          </a:p>
          <a:p>
            <a:pPr marL="0" lvl="0" indent="0" algn="l" rtl="0">
              <a:spcBef>
                <a:spcPts val="0"/>
              </a:spcBef>
              <a:spcAft>
                <a:spcPts val="0"/>
              </a:spcAft>
              <a:buNone/>
            </a:pPr>
            <a:r>
              <a:rPr lang="en-US" altLang="zh-CN" dirty="0">
                <a:solidFill>
                  <a:schemeClr val="dk1"/>
                </a:solidFill>
              </a:rPr>
              <a:t>PSV</a:t>
            </a:r>
            <a:r>
              <a:rPr lang="zh-CN" altLang="en-US" dirty="0">
                <a:solidFill>
                  <a:schemeClr val="dk1"/>
                </a:solidFill>
              </a:rPr>
              <a:t> </a:t>
            </a:r>
            <a:r>
              <a:rPr lang="en" dirty="0"/>
              <a:t>is useful when the commands have implicit dependencies so the user expects the whole routine to execute without interference.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However, PSV can still take tens of minutes to execute with those long running routines. Thus, it’s still not idea</a:t>
            </a:r>
            <a:r>
              <a:rPr lang="en-US" altLang="zh-CN" dirty="0"/>
              <a:t>l</a:t>
            </a:r>
            <a:r>
              <a:rPr lang="en" dirty="0"/>
              <a:t>. Then </a:t>
            </a:r>
            <a:r>
              <a:rPr lang="en-US" dirty="0"/>
              <a:t>can </a:t>
            </a:r>
            <a:r>
              <a:rPr lang="en" dirty="0"/>
              <a:t>we do better?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a1d147ac1_0_1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a1d147ac1_0_1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Look back to our examples. Even for the routines touching the same devices, </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we can still place them in a way    so that they can execute in parallel and follow some serial order.</a:t>
            </a:r>
          </a:p>
          <a:p>
            <a:pPr marL="0" lvl="0" indent="0" algn="l" rtl="0">
              <a:spcBef>
                <a:spcPts val="0"/>
              </a:spcBef>
              <a:spcAft>
                <a:spcPts val="0"/>
              </a:spcAft>
              <a:buNone/>
            </a:pPr>
            <a:r>
              <a:rPr lang="en-US" altLang="zh-CN" dirty="0"/>
              <a:t>In the example placement shown here, </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it takes 3 time units to finish. And the five</a:t>
            </a:r>
            <a:r>
              <a:rPr lang="zh-CN" altLang="en-US" dirty="0"/>
              <a:t> </a:t>
            </a:r>
            <a:r>
              <a:rPr lang="en-US" altLang="zh-CN" dirty="0"/>
              <a:t>routines</a:t>
            </a:r>
            <a:r>
              <a:rPr lang="zh-CN" altLang="en-US" dirty="0"/>
              <a:t> </a:t>
            </a:r>
            <a:r>
              <a:rPr lang="en-US" altLang="zh-CN" dirty="0"/>
              <a:t>end </a:t>
            </a:r>
            <a:r>
              <a:rPr lang="zh-CN" altLang="en-US" dirty="0"/>
              <a:t>  </a:t>
            </a:r>
            <a:r>
              <a:rPr lang="en-US" altLang="zh-CN" dirty="0"/>
              <a:t>with the system state equivalent</a:t>
            </a:r>
            <a:r>
              <a:rPr lang="zh-CN" altLang="en-US" dirty="0"/>
              <a:t> </a:t>
            </a:r>
            <a:r>
              <a:rPr lang="en-US" altLang="zh-CN" dirty="0"/>
              <a:t>to if</a:t>
            </a:r>
            <a:r>
              <a:rPr lang="zh-CN" altLang="en-US" dirty="0"/>
              <a:t> </a:t>
            </a:r>
            <a:r>
              <a:rPr lang="en-US" altLang="zh-CN" dirty="0"/>
              <a:t>running them in order 3</a:t>
            </a:r>
            <a:r>
              <a:rPr lang="zh-CN" altLang="en-US" dirty="0"/>
              <a:t> </a:t>
            </a:r>
            <a:r>
              <a:rPr lang="en-US" altLang="zh-CN" dirty="0"/>
              <a:t>-1</a:t>
            </a:r>
            <a:r>
              <a:rPr lang="zh-CN" altLang="en-US" dirty="0"/>
              <a:t> </a:t>
            </a:r>
            <a:r>
              <a:rPr lang="en-US" altLang="zh-CN" dirty="0"/>
              <a:t>-2</a:t>
            </a:r>
            <a:r>
              <a:rPr lang="zh-CN" altLang="en-US" dirty="0"/>
              <a:t> </a:t>
            </a:r>
            <a:r>
              <a:rPr lang="en-US" altLang="zh-CN" dirty="0"/>
              <a:t>-5 -4.     This is the Eventual Visibility model that we have.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The way we achieve this design is by using locks. </a:t>
            </a:r>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it takes 3 time units to finish. And the five</a:t>
            </a:r>
            <a:r>
              <a:rPr lang="zh-CN" altLang="en-US" dirty="0"/>
              <a:t> </a:t>
            </a:r>
            <a:r>
              <a:rPr lang="en-US" altLang="zh-CN" dirty="0"/>
              <a:t>routines</a:t>
            </a:r>
            <a:r>
              <a:rPr lang="zh-CN" altLang="en-US" dirty="0"/>
              <a:t> </a:t>
            </a:r>
            <a:r>
              <a:rPr lang="en-US" altLang="zh-CN" dirty="0"/>
              <a:t>end with the system state equivalent</a:t>
            </a:r>
            <a:r>
              <a:rPr lang="zh-CN" altLang="en-US" dirty="0"/>
              <a:t> </a:t>
            </a:r>
            <a:r>
              <a:rPr lang="en-US" altLang="zh-CN" dirty="0"/>
              <a:t>to running them in order 3</a:t>
            </a:r>
            <a:r>
              <a:rPr lang="zh-CN" altLang="en-US" dirty="0"/>
              <a:t> </a:t>
            </a:r>
            <a:r>
              <a:rPr lang="en-US" altLang="zh-CN" dirty="0"/>
              <a:t>-1</a:t>
            </a:r>
            <a:r>
              <a:rPr lang="zh-CN" altLang="en-US" dirty="0"/>
              <a:t> </a:t>
            </a:r>
            <a:r>
              <a:rPr lang="en-US" altLang="zh-CN" dirty="0"/>
              <a:t>-2</a:t>
            </a:r>
            <a:r>
              <a:rPr lang="zh-CN" altLang="en-US" dirty="0"/>
              <a:t> </a:t>
            </a:r>
            <a:r>
              <a:rPr lang="en-US" altLang="zh-CN" dirty="0"/>
              <a:t>-5 -4.     This is the Eventual Visibility model that we have. Even though in the middle, there are times that violate the isolation, but eventually at the end, it can provide serial equivalence guarantee.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The way we achieve this design is by using locks. </a:t>
            </a:r>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So</a:t>
            </a:r>
            <a:r>
              <a:rPr lang="zh-CN" altLang="en-US" dirty="0"/>
              <a:t> </a:t>
            </a:r>
            <a:r>
              <a:rPr lang="en-US" altLang="zh-CN" dirty="0"/>
              <a:t>go</a:t>
            </a:r>
            <a:r>
              <a:rPr lang="zh-CN" altLang="en-US" dirty="0"/>
              <a:t> </a:t>
            </a:r>
            <a:r>
              <a:rPr lang="en-US" altLang="zh-CN" dirty="0"/>
              <a:t>back</a:t>
            </a:r>
            <a:r>
              <a:rPr lang="zh-CN" altLang="en-US" dirty="0"/>
              <a:t> </a:t>
            </a:r>
            <a:r>
              <a:rPr lang="en-US" altLang="zh-CN" dirty="0"/>
              <a:t>to</a:t>
            </a:r>
            <a:r>
              <a:rPr lang="zh-CN" altLang="en-US" dirty="0"/>
              <a:t> </a:t>
            </a:r>
            <a:r>
              <a:rPr lang="en-US" altLang="zh-CN" dirty="0"/>
              <a:t>EV</a:t>
            </a:r>
            <a:r>
              <a:rPr lang="zh-CN" altLang="en-US" dirty="0"/>
              <a:t> </a:t>
            </a:r>
            <a:r>
              <a:rPr lang="en-US" altLang="zh-CN" dirty="0"/>
              <a:t>model.</a:t>
            </a:r>
            <a:r>
              <a:rPr lang="zh-CN" altLang="en-US" dirty="0"/>
              <a:t> </a:t>
            </a:r>
            <a:r>
              <a:rPr lang="en-US" altLang="zh-CN" dirty="0"/>
              <a:t>With</a:t>
            </a:r>
            <a:r>
              <a:rPr lang="zh-CN" altLang="en-US" dirty="0"/>
              <a:t> </a:t>
            </a:r>
            <a:r>
              <a:rPr lang="en-US" altLang="zh-CN" dirty="0"/>
              <a:t>our</a:t>
            </a:r>
            <a:r>
              <a:rPr lang="zh-CN" altLang="en-US" dirty="0"/>
              <a:t> </a:t>
            </a:r>
            <a:r>
              <a:rPr lang="en-US" altLang="zh-CN" dirty="0"/>
              <a:t>R1-R5</a:t>
            </a:r>
            <a:r>
              <a:rPr lang="zh-CN" altLang="en-US" dirty="0"/>
              <a:t> </a:t>
            </a:r>
            <a:r>
              <a:rPr lang="en-US" altLang="zh-CN" dirty="0"/>
              <a:t>examples,</a:t>
            </a:r>
            <a:r>
              <a:rPr lang="zh-CN" altLang="en-US" dirty="0"/>
              <a:t> </a:t>
            </a:r>
            <a:r>
              <a:rPr lang="en-US" altLang="zh-CN" dirty="0"/>
              <a:t>when</a:t>
            </a:r>
            <a:r>
              <a:rPr lang="zh-CN" altLang="en-US" dirty="0"/>
              <a:t> </a:t>
            </a:r>
            <a:r>
              <a:rPr lang="en-US" altLang="zh-CN" dirty="0"/>
              <a:t>a</a:t>
            </a:r>
            <a:r>
              <a:rPr lang="zh-CN" altLang="en-US" dirty="0"/>
              <a:t> </a:t>
            </a:r>
            <a:r>
              <a:rPr lang="en-US" altLang="zh-CN" dirty="0"/>
              <a:t>routine</a:t>
            </a:r>
            <a:r>
              <a:rPr lang="zh-CN" altLang="en-US" dirty="0"/>
              <a:t> </a:t>
            </a:r>
            <a:r>
              <a:rPr lang="en-US" altLang="zh-CN" dirty="0"/>
              <a:t>comes</a:t>
            </a:r>
            <a:r>
              <a:rPr lang="zh-CN" altLang="en-US" dirty="0"/>
              <a:t> </a:t>
            </a:r>
            <a:r>
              <a:rPr lang="en-US" altLang="zh-CN" dirty="0"/>
              <a:t>and</a:t>
            </a:r>
            <a:r>
              <a:rPr lang="zh-CN" altLang="en-US" dirty="0"/>
              <a:t> </a:t>
            </a:r>
            <a:r>
              <a:rPr lang="en-US" altLang="zh-CN" dirty="0"/>
              <a:t>finds</a:t>
            </a:r>
            <a:r>
              <a:rPr lang="zh-CN" altLang="en-US" dirty="0"/>
              <a:t> </a:t>
            </a:r>
            <a:r>
              <a:rPr lang="en-US" altLang="zh-CN" dirty="0"/>
              <a:t>out</a:t>
            </a:r>
            <a:r>
              <a:rPr lang="zh-CN" altLang="en-US" dirty="0"/>
              <a:t> </a:t>
            </a:r>
            <a:r>
              <a:rPr lang="en-US" altLang="zh-CN" dirty="0"/>
              <a:t>there</a:t>
            </a:r>
            <a:r>
              <a:rPr lang="zh-CN" altLang="en-US" dirty="0"/>
              <a:t> </a:t>
            </a:r>
            <a:r>
              <a:rPr lang="en-US" altLang="zh-CN" dirty="0"/>
              <a:t>are</a:t>
            </a:r>
            <a:r>
              <a:rPr lang="zh-CN" altLang="en-US" dirty="0"/>
              <a:t> </a:t>
            </a:r>
            <a:r>
              <a:rPr lang="en-US" altLang="zh-CN" dirty="0"/>
              <a:t>chances</a:t>
            </a:r>
            <a:r>
              <a:rPr lang="zh-CN" altLang="en-US" dirty="0"/>
              <a:t> </a:t>
            </a:r>
            <a:r>
              <a:rPr lang="en-US" altLang="zh-CN" dirty="0"/>
              <a:t>for</a:t>
            </a:r>
            <a:r>
              <a:rPr lang="zh-CN" altLang="en-US" dirty="0"/>
              <a:t> </a:t>
            </a:r>
            <a:r>
              <a:rPr lang="en-US" altLang="zh-CN" dirty="0"/>
              <a:t>pipelining,</a:t>
            </a:r>
            <a:r>
              <a:rPr lang="zh-CN" altLang="en-US" dirty="0"/>
              <a:t> </a:t>
            </a:r>
            <a:r>
              <a:rPr lang="en-US" altLang="zh-CN" dirty="0"/>
              <a:t>it</a:t>
            </a:r>
            <a:r>
              <a:rPr lang="zh-CN" altLang="en-US" dirty="0"/>
              <a:t> </a:t>
            </a:r>
            <a:r>
              <a:rPr lang="en-US" altLang="zh-CN" dirty="0"/>
              <a:t>will</a:t>
            </a:r>
            <a:r>
              <a:rPr lang="zh-CN" altLang="en-US" dirty="0"/>
              <a:t> </a:t>
            </a:r>
            <a:r>
              <a:rPr lang="en-US" altLang="zh-CN" dirty="0"/>
              <a:t>take</a:t>
            </a:r>
            <a:r>
              <a:rPr lang="zh-CN" altLang="en-US" dirty="0"/>
              <a:t> </a:t>
            </a:r>
            <a:r>
              <a:rPr lang="en-US" altLang="zh-CN" dirty="0"/>
              <a:t>the</a:t>
            </a:r>
            <a:r>
              <a:rPr lang="zh-CN" altLang="en-US" dirty="0"/>
              <a:t> </a:t>
            </a:r>
            <a:r>
              <a:rPr lang="en-US" altLang="zh-CN" dirty="0"/>
              <a:t>spot.</a:t>
            </a:r>
            <a:r>
              <a:rPr lang="zh-CN" altLang="en-US" dirty="0"/>
              <a:t> </a:t>
            </a:r>
            <a:r>
              <a:rPr lang="en-US" altLang="zh-CN" dirty="0"/>
              <a:t>In</a:t>
            </a:r>
            <a:r>
              <a:rPr lang="zh-CN" altLang="en-US" dirty="0"/>
              <a:t> </a:t>
            </a:r>
            <a:r>
              <a:rPr lang="en-US" altLang="zh-CN" dirty="0"/>
              <a:t>such</a:t>
            </a:r>
            <a:r>
              <a:rPr lang="zh-CN" altLang="en-US" dirty="0"/>
              <a:t> </a:t>
            </a:r>
            <a:r>
              <a:rPr lang="en-US" altLang="zh-CN" dirty="0"/>
              <a:t>case,</a:t>
            </a:r>
            <a:r>
              <a:rPr lang="zh-CN" altLang="en-US" dirty="0"/>
              <a:t> </a:t>
            </a:r>
            <a:r>
              <a:rPr lang="en-US" altLang="zh-CN" dirty="0"/>
              <a:t>R2,</a:t>
            </a:r>
            <a:r>
              <a:rPr lang="zh-CN" altLang="en-US" dirty="0"/>
              <a:t> </a:t>
            </a:r>
            <a:r>
              <a:rPr lang="en-US" altLang="zh-CN" dirty="0"/>
              <a:t>R3</a:t>
            </a:r>
            <a:r>
              <a:rPr lang="zh-CN" altLang="en-US" dirty="0"/>
              <a:t> </a:t>
            </a:r>
            <a:r>
              <a:rPr lang="en-US" altLang="zh-CN" dirty="0"/>
              <a:t>and</a:t>
            </a:r>
            <a:r>
              <a:rPr lang="zh-CN" altLang="en-US" dirty="0"/>
              <a:t> </a:t>
            </a:r>
            <a:r>
              <a:rPr lang="en-US" altLang="zh-CN" dirty="0"/>
              <a:t>also</a:t>
            </a:r>
            <a:r>
              <a:rPr lang="zh-CN" altLang="en-US" dirty="0"/>
              <a:t> </a:t>
            </a:r>
            <a:r>
              <a:rPr lang="en-US" altLang="zh-CN" dirty="0"/>
              <a:t>R5</a:t>
            </a:r>
            <a:r>
              <a:rPr lang="zh-CN" altLang="en-US" dirty="0"/>
              <a:t> </a:t>
            </a:r>
            <a:r>
              <a:rPr lang="en-US" altLang="zh-CN" dirty="0"/>
              <a:t>have</a:t>
            </a:r>
            <a:r>
              <a:rPr lang="zh-CN" altLang="en-US" dirty="0"/>
              <a:t> </a:t>
            </a:r>
            <a:r>
              <a:rPr lang="en-US" altLang="zh-CN" dirty="0"/>
              <a:t>chances</a:t>
            </a:r>
            <a:r>
              <a:rPr lang="zh-CN" altLang="en-US" dirty="0"/>
              <a:t> </a:t>
            </a:r>
            <a:r>
              <a:rPr lang="en-US" altLang="zh-CN" dirty="0"/>
              <a:t>to</a:t>
            </a:r>
            <a:r>
              <a:rPr lang="zh-CN" altLang="en-US" dirty="0"/>
              <a:t> </a:t>
            </a:r>
            <a:r>
              <a:rPr lang="en-US" altLang="zh-CN" dirty="0"/>
              <a:t>execute</a:t>
            </a:r>
            <a:r>
              <a:rPr lang="zh-CN" altLang="en-US" dirty="0"/>
              <a:t> </a:t>
            </a:r>
            <a:r>
              <a:rPr lang="en-US" altLang="zh-CN" dirty="0"/>
              <a:t>earlier.</a:t>
            </a:r>
            <a:r>
              <a:rPr lang="zh-CN" altLang="en-US" dirty="0"/>
              <a:t> </a:t>
            </a:r>
            <a:r>
              <a:rPr lang="en-US" altLang="zh-CN" dirty="0"/>
              <a:t>EV</a:t>
            </a:r>
            <a:r>
              <a:rPr lang="zh-CN" altLang="en-US" dirty="0"/>
              <a:t> </a:t>
            </a:r>
            <a:r>
              <a:rPr lang="en-US" altLang="zh-CN" dirty="0"/>
              <a:t>model</a:t>
            </a:r>
            <a:r>
              <a:rPr lang="zh-CN" altLang="en-US" dirty="0"/>
              <a:t> </a:t>
            </a:r>
            <a:r>
              <a:rPr lang="en-US" altLang="zh-CN" dirty="0"/>
              <a:t>takes only</a:t>
            </a:r>
            <a:r>
              <a:rPr lang="zh-CN" altLang="en-US" dirty="0"/>
              <a:t> </a:t>
            </a:r>
            <a:r>
              <a:rPr lang="en-US" altLang="zh-CN" dirty="0"/>
              <a:t>3</a:t>
            </a:r>
            <a:r>
              <a:rPr lang="zh-CN" altLang="en-US" dirty="0"/>
              <a:t> </a:t>
            </a:r>
            <a:r>
              <a:rPr lang="en-US" altLang="zh-CN" dirty="0"/>
              <a:t>time</a:t>
            </a:r>
            <a:r>
              <a:rPr lang="zh-CN" altLang="en-US" dirty="0"/>
              <a:t> </a:t>
            </a:r>
            <a:r>
              <a:rPr lang="en-US" altLang="zh-CN" dirty="0"/>
              <a:t>unit</a:t>
            </a:r>
            <a:r>
              <a:rPr lang="zh-CN" altLang="en-US" dirty="0"/>
              <a:t> </a:t>
            </a:r>
            <a:r>
              <a:rPr lang="en-US" altLang="zh-CN" dirty="0"/>
              <a:t>to</a:t>
            </a:r>
            <a:r>
              <a:rPr lang="zh-CN" altLang="en-US" dirty="0"/>
              <a:t> </a:t>
            </a:r>
            <a:r>
              <a:rPr lang="en-US" altLang="zh-CN" dirty="0"/>
              <a:t>finish.</a:t>
            </a:r>
            <a:r>
              <a:rPr lang="zh-CN" altLang="en-US" dirty="0"/>
              <a:t> </a:t>
            </a: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At</a:t>
            </a:r>
            <a:r>
              <a:rPr lang="zh-CN" altLang="en-US" dirty="0"/>
              <a:t> </a:t>
            </a:r>
            <a:r>
              <a:rPr lang="en-US" altLang="zh-CN" dirty="0"/>
              <a:t>the</a:t>
            </a:r>
            <a:r>
              <a:rPr lang="zh-CN" altLang="en-US" dirty="0"/>
              <a:t> </a:t>
            </a:r>
            <a:r>
              <a:rPr lang="en-US" altLang="zh-CN" dirty="0"/>
              <a:t>meantime,</a:t>
            </a:r>
            <a:r>
              <a:rPr lang="zh-CN" altLang="en-US" dirty="0"/>
              <a:t> </a:t>
            </a:r>
            <a:r>
              <a:rPr lang="en-US" altLang="zh-CN" dirty="0"/>
              <a:t>the</a:t>
            </a:r>
            <a:r>
              <a:rPr lang="zh-CN" altLang="en-US" dirty="0"/>
              <a:t> </a:t>
            </a:r>
            <a:r>
              <a:rPr lang="en-US" altLang="zh-CN" dirty="0"/>
              <a:t>end</a:t>
            </a:r>
            <a:r>
              <a:rPr lang="zh-CN" altLang="en-US" dirty="0"/>
              <a:t> </a:t>
            </a:r>
            <a:r>
              <a:rPr lang="en-US" altLang="zh-CN" dirty="0"/>
              <a:t>state</a:t>
            </a:r>
            <a:r>
              <a:rPr lang="zh-CN" altLang="en-US" dirty="0"/>
              <a:t> </a:t>
            </a:r>
            <a:r>
              <a:rPr lang="en-US" altLang="zh-CN" dirty="0"/>
              <a:t>after</a:t>
            </a:r>
            <a:r>
              <a:rPr lang="zh-CN" altLang="en-US" dirty="0"/>
              <a:t> </a:t>
            </a:r>
            <a:r>
              <a:rPr lang="en-US" altLang="zh-CN" dirty="0"/>
              <a:t>all</a:t>
            </a:r>
            <a:r>
              <a:rPr lang="zh-CN" altLang="en-US" dirty="0"/>
              <a:t> </a:t>
            </a:r>
            <a:r>
              <a:rPr lang="en-US" altLang="zh-CN" dirty="0"/>
              <a:t>five</a:t>
            </a:r>
            <a:r>
              <a:rPr lang="zh-CN" altLang="en-US" dirty="0"/>
              <a:t> </a:t>
            </a:r>
            <a:r>
              <a:rPr lang="en-US" altLang="zh-CN" dirty="0"/>
              <a:t>routine</a:t>
            </a:r>
            <a:r>
              <a:rPr lang="zh-CN" altLang="en-US" dirty="0"/>
              <a:t> </a:t>
            </a:r>
            <a:r>
              <a:rPr lang="en-US" altLang="zh-CN" dirty="0"/>
              <a:t>finishes</a:t>
            </a:r>
            <a:r>
              <a:rPr lang="zh-CN" altLang="en-US" dirty="0"/>
              <a:t> </a:t>
            </a:r>
            <a:r>
              <a:rPr lang="en-US" altLang="zh-CN" dirty="0"/>
              <a:t>are</a:t>
            </a:r>
            <a:r>
              <a:rPr lang="zh-CN" altLang="en-US" dirty="0"/>
              <a:t> </a:t>
            </a:r>
            <a:r>
              <a:rPr lang="en-US" altLang="zh-CN" dirty="0"/>
              <a:t>equivalent</a:t>
            </a:r>
            <a:r>
              <a:rPr lang="zh-CN" altLang="en-US" dirty="0"/>
              <a:t> </a:t>
            </a:r>
            <a:r>
              <a:rPr lang="en-US" altLang="zh-CN" dirty="0"/>
              <a:t>to</a:t>
            </a:r>
            <a:r>
              <a:rPr lang="zh-CN" altLang="en-US" dirty="0"/>
              <a:t> </a:t>
            </a:r>
            <a:r>
              <a:rPr lang="en-US" altLang="zh-CN" dirty="0"/>
              <a:t>the</a:t>
            </a:r>
            <a:r>
              <a:rPr lang="zh-CN" altLang="en-US" dirty="0"/>
              <a:t> </a:t>
            </a:r>
            <a:r>
              <a:rPr lang="en-US" altLang="zh-CN" dirty="0"/>
              <a:t>serial</a:t>
            </a:r>
            <a:r>
              <a:rPr lang="zh-CN" altLang="en-US" dirty="0"/>
              <a:t> </a:t>
            </a:r>
            <a:r>
              <a:rPr lang="en-US" altLang="zh-CN" dirty="0"/>
              <a:t>order</a:t>
            </a:r>
            <a:r>
              <a:rPr lang="zh-CN" altLang="en-US" dirty="0"/>
              <a:t> </a:t>
            </a:r>
            <a:r>
              <a:rPr lang="en-US" altLang="zh-CN" dirty="0"/>
              <a:t>Routine 3</a:t>
            </a:r>
            <a:r>
              <a:rPr lang="zh-CN" altLang="en-US" dirty="0"/>
              <a:t> </a:t>
            </a:r>
            <a:r>
              <a:rPr lang="en-US" altLang="zh-CN" dirty="0"/>
              <a:t>–</a:t>
            </a:r>
            <a:r>
              <a:rPr lang="zh-CN" altLang="en-US" dirty="0"/>
              <a:t> </a:t>
            </a:r>
            <a:r>
              <a:rPr lang="en-US" altLang="zh-CN" dirty="0"/>
              <a:t>1</a:t>
            </a:r>
            <a:r>
              <a:rPr lang="zh-CN" altLang="en-US" dirty="0"/>
              <a:t> </a:t>
            </a:r>
            <a:r>
              <a:rPr lang="en-US" altLang="zh-CN" dirty="0"/>
              <a:t>-2</a:t>
            </a:r>
            <a:r>
              <a:rPr lang="zh-CN" altLang="en-US" dirty="0"/>
              <a:t> </a:t>
            </a:r>
            <a:r>
              <a:rPr lang="en-US" altLang="zh-CN" dirty="0"/>
              <a:t>-5</a:t>
            </a:r>
            <a:r>
              <a:rPr lang="zh-CN" altLang="en-US" dirty="0"/>
              <a:t> </a:t>
            </a:r>
            <a:r>
              <a:rPr lang="en-US" altLang="zh-CN" dirty="0"/>
              <a:t>–</a:t>
            </a:r>
            <a:r>
              <a:rPr lang="zh-CN" altLang="en-US" dirty="0"/>
              <a:t> </a:t>
            </a:r>
            <a:r>
              <a:rPr lang="en-US" altLang="zh-CN" dirty="0"/>
              <a:t>4.</a:t>
            </a:r>
            <a:r>
              <a:rPr lang="zh-CN" altLang="en-US" dirty="0"/>
              <a:t> </a:t>
            </a:r>
            <a:r>
              <a:rPr lang="en-US" altLang="zh-CN" dirty="0"/>
              <a:t>This</a:t>
            </a:r>
            <a:r>
              <a:rPr lang="zh-CN" altLang="en-US" dirty="0"/>
              <a:t> </a:t>
            </a:r>
            <a:r>
              <a:rPr lang="en-US" altLang="zh-CN" dirty="0"/>
              <a:t>provides</a:t>
            </a:r>
            <a:r>
              <a:rPr lang="zh-CN" altLang="en-US" dirty="0"/>
              <a:t> </a:t>
            </a:r>
            <a:r>
              <a:rPr lang="en-US" dirty="0"/>
              <a:t>users </a:t>
            </a:r>
            <a:r>
              <a:rPr lang="en-US" altLang="zh-CN" dirty="0"/>
              <a:t>better</a:t>
            </a:r>
            <a:r>
              <a:rPr lang="zh-CN" altLang="en-US" dirty="0"/>
              <a:t> </a:t>
            </a:r>
            <a:r>
              <a:rPr lang="en-US" dirty="0"/>
              <a:t>system </a:t>
            </a:r>
            <a:r>
              <a:rPr lang="en-US" dirty="0" err="1"/>
              <a:t>explanablity</a:t>
            </a:r>
            <a:r>
              <a:rPr lang="en-US" altLang="zh-CN" dirty="0"/>
              <a:t>.</a:t>
            </a:r>
            <a:r>
              <a:rPr lang="zh-CN" altLang="en-US" dirty="0"/>
              <a:t> </a:t>
            </a:r>
            <a:endParaRPr lang="en"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schedule </a:t>
            </a:r>
            <a:r>
              <a:rPr lang="en-US" altLang="zh-CN" dirty="0"/>
              <a:t>these</a:t>
            </a:r>
            <a:r>
              <a:rPr lang="zh-CN" altLang="en-US" dirty="0"/>
              <a:t> </a:t>
            </a:r>
            <a:r>
              <a:rPr lang="en-US" dirty="0"/>
              <a:t>routines into such timeline, EV utilize the post-lease and pre-lease mechanism.</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09226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a1d147ac1_0_1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a1d147ac1_0_1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sz="1100" b="0" i="0" u="none" strike="noStrike" cap="none" dirty="0">
                <a:solidFill>
                  <a:srgbClr val="000000"/>
                </a:solidFill>
                <a:effectLst/>
                <a:latin typeface="Arial"/>
                <a:ea typeface="Arial"/>
                <a:cs typeface="Arial"/>
                <a:sym typeface="Arial"/>
              </a:rPr>
              <a:t>Note</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that</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the</a:t>
            </a:r>
            <a:r>
              <a:rPr lang="zh-CN" altLang="en-US" sz="1100" b="0"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locks </a:t>
            </a:r>
            <a:r>
              <a:rPr lang="en-US" altLang="zh-CN" sz="1100" b="0" i="0" u="none" strike="noStrike" cap="none" dirty="0">
                <a:solidFill>
                  <a:srgbClr val="000000"/>
                </a:solidFill>
                <a:effectLst/>
                <a:latin typeface="Arial"/>
                <a:ea typeface="Arial"/>
                <a:cs typeface="Arial"/>
                <a:sym typeface="Arial"/>
              </a:rPr>
              <a:t>here</a:t>
            </a:r>
            <a:r>
              <a:rPr lang="zh-CN" altLang="en-US" sz="1100" b="0"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are all held at </a:t>
            </a:r>
            <a:r>
              <a:rPr lang="en-US" altLang="zh-CN" sz="1100" b="0" i="0" u="none" strike="noStrike" cap="none" dirty="0">
                <a:solidFill>
                  <a:srgbClr val="000000"/>
                </a:solidFill>
                <a:effectLst/>
                <a:latin typeface="Arial"/>
                <a:ea typeface="Arial"/>
                <a:cs typeface="Arial"/>
                <a:sym typeface="Arial"/>
              </a:rPr>
              <a:t>the</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central</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device</a:t>
            </a:r>
            <a:r>
              <a:rPr lang="en-US" sz="1100" b="0" i="0" u="none" strike="noStrike" cap="none" dirty="0">
                <a:solidFill>
                  <a:srgbClr val="000000"/>
                </a:solidFill>
                <a:effectLst/>
                <a:latin typeface="Arial"/>
                <a:ea typeface="Arial"/>
                <a:cs typeface="Arial"/>
                <a:sym typeface="Arial"/>
              </a:rPr>
              <a:t>.</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All</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err="1">
                <a:solidFill>
                  <a:srgbClr val="000000"/>
                </a:solidFill>
                <a:effectLst/>
                <a:latin typeface="Arial"/>
                <a:ea typeface="Arial"/>
                <a:cs typeface="Arial"/>
                <a:sym typeface="Arial"/>
              </a:rPr>
              <a:t>Safehome</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logics</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sit</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here.</a:t>
            </a:r>
            <a:r>
              <a:rPr 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No</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code</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is</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needed</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at</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other</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smart</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devices.</a:t>
            </a:r>
            <a:endParaRPr lang="en-US" dirty="0"/>
          </a:p>
          <a:p>
            <a:pPr marL="0" lvl="0" indent="0" algn="l" rtl="0">
              <a:spcBef>
                <a:spcPts val="0"/>
              </a:spcBef>
              <a:spcAft>
                <a:spcPts val="0"/>
              </a:spcAft>
              <a:buNone/>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So goes back to our EV model. Each routine holds the locks for the devices it touches, </a:t>
            </a:r>
            <a:r>
              <a:rPr lang="en" dirty="0"/>
              <a:t>but can lease them out under certain conditions.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The</a:t>
            </a:r>
            <a:r>
              <a:rPr lang="zh-CN" altLang="en-US" dirty="0"/>
              <a:t> </a:t>
            </a:r>
            <a:r>
              <a:rPr lang="en-US" altLang="zh-CN" dirty="0"/>
              <a:t>intuition</a:t>
            </a:r>
            <a:r>
              <a:rPr lang="zh-CN" altLang="en-US" dirty="0"/>
              <a:t> </a:t>
            </a:r>
            <a:r>
              <a:rPr lang="en-US" altLang="zh-CN" dirty="0"/>
              <a:t>of leasing is</a:t>
            </a:r>
            <a:r>
              <a:rPr lang="zh-CN" altLang="en-US" dirty="0"/>
              <a:t> </a:t>
            </a:r>
            <a:r>
              <a:rPr lang="en-US" altLang="zh-CN" dirty="0"/>
              <a:t>to</a:t>
            </a:r>
            <a:r>
              <a:rPr lang="zh-CN" altLang="en-US" dirty="0"/>
              <a:t> </a:t>
            </a:r>
            <a:r>
              <a:rPr lang="en-US" altLang="zh-CN" dirty="0"/>
              <a:t>pipeline</a:t>
            </a:r>
            <a:r>
              <a:rPr lang="zh-CN" altLang="en-US" dirty="0"/>
              <a:t> </a:t>
            </a:r>
            <a:r>
              <a:rPr lang="en-US" altLang="zh-CN" dirty="0"/>
              <a:t>the</a:t>
            </a:r>
            <a:r>
              <a:rPr lang="zh-CN" altLang="en-US" dirty="0"/>
              <a:t> </a:t>
            </a:r>
            <a:r>
              <a:rPr lang="en-US" altLang="zh-CN" dirty="0"/>
              <a:t>routines</a:t>
            </a:r>
            <a:r>
              <a:rPr lang="zh-CN" altLang="en-US" dirty="0"/>
              <a:t> </a:t>
            </a:r>
            <a:r>
              <a:rPr lang="en-US" altLang="zh-CN" dirty="0"/>
              <a:t>when</a:t>
            </a:r>
            <a:r>
              <a:rPr lang="zh-CN" altLang="en-US" dirty="0"/>
              <a:t> </a:t>
            </a:r>
            <a:r>
              <a:rPr lang="en-US" altLang="zh-CN" dirty="0"/>
              <a:t>device</a:t>
            </a:r>
            <a:r>
              <a:rPr lang="zh-CN" altLang="en-US" dirty="0"/>
              <a:t> </a:t>
            </a:r>
            <a:r>
              <a:rPr lang="en-US" altLang="zh-CN" dirty="0"/>
              <a:t>is</a:t>
            </a:r>
            <a:r>
              <a:rPr lang="zh-CN" altLang="en-US" dirty="0"/>
              <a:t> </a:t>
            </a:r>
            <a:r>
              <a:rPr lang="en-US" altLang="zh-CN" dirty="0"/>
              <a:t>idle. We support post-lease and pre-lease.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T</a:t>
            </a:r>
            <a:r>
              <a:rPr lang="en-US" dirty="0"/>
              <a:t>o schedule </a:t>
            </a:r>
            <a:r>
              <a:rPr lang="en-US" altLang="zh-CN" dirty="0"/>
              <a:t>these</a:t>
            </a:r>
            <a:r>
              <a:rPr lang="zh-CN" altLang="en-US" dirty="0"/>
              <a:t> </a:t>
            </a:r>
            <a:r>
              <a:rPr lang="en-US" dirty="0"/>
              <a:t>routines that can interleave but still eventually follow some serial order, we utilize the post-lease and pre-lease mechanisms.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
            </a:r>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An idea is that even when routines are touching the same devices we still allow them to run in parallel, this is what we call EV. It’s called eventual because in the middle, there might be time that things are not exactly what users expect, but once everything is executed, it will end up with system outcomes that following some serial order. The way we do it is using locks.</a:t>
            </a:r>
          </a:p>
          <a:p>
            <a:pPr marL="0" lvl="0" indent="0" algn="l" rtl="0">
              <a:spcBef>
                <a:spcPts val="0"/>
              </a:spcBef>
              <a:spcAft>
                <a:spcPts val="0"/>
              </a:spcAft>
              <a:buNone/>
            </a:pPr>
            <a:endParaRPr lang="en"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a1d147ac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a1d147ac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In post-lease, if a routine is done with a device, </a:t>
            </a:r>
            <a:r>
              <a:rPr lang="en-US" altLang="zh-CN" dirty="0"/>
              <a:t>it</a:t>
            </a:r>
            <a:r>
              <a:rPr lang="zh-CN" altLang="en-US" dirty="0"/>
              <a:t> </a:t>
            </a:r>
            <a:r>
              <a:rPr lang="en-US" altLang="zh-CN" dirty="0"/>
              <a:t>does</a:t>
            </a:r>
            <a:r>
              <a:rPr lang="zh-CN" altLang="en-US" dirty="0"/>
              <a:t> </a:t>
            </a:r>
            <a:r>
              <a:rPr lang="en-US" altLang="zh-CN" dirty="0"/>
              <a:t>not</a:t>
            </a:r>
            <a:r>
              <a:rPr lang="zh-CN" altLang="en-US" dirty="0"/>
              <a:t> </a:t>
            </a:r>
            <a:r>
              <a:rPr lang="en-US" altLang="zh-CN" dirty="0"/>
              <a:t>have</a:t>
            </a:r>
            <a:r>
              <a:rPr lang="zh-CN" altLang="en-US" dirty="0"/>
              <a:t> </a:t>
            </a:r>
            <a:r>
              <a:rPr lang="en-US" altLang="zh-CN" dirty="0"/>
              <a:t>strong</a:t>
            </a:r>
            <a:r>
              <a:rPr lang="zh-CN" altLang="en-US" dirty="0"/>
              <a:t> </a:t>
            </a:r>
            <a:r>
              <a:rPr lang="en-US" altLang="zh-CN" dirty="0"/>
              <a:t>need</a:t>
            </a:r>
            <a:r>
              <a:rPr lang="zh-CN" altLang="en-US" dirty="0"/>
              <a:t> </a:t>
            </a:r>
            <a:r>
              <a:rPr lang="en-US" altLang="zh-CN" dirty="0"/>
              <a:t>to</a:t>
            </a:r>
            <a:r>
              <a:rPr lang="zh-CN" altLang="en-US" dirty="0"/>
              <a:t> </a:t>
            </a:r>
            <a:r>
              <a:rPr lang="en-US" altLang="zh-CN" dirty="0"/>
              <a:t>lock</a:t>
            </a:r>
            <a:r>
              <a:rPr lang="zh-CN" altLang="en-US" dirty="0"/>
              <a:t> </a:t>
            </a:r>
            <a:r>
              <a:rPr lang="en-US" altLang="zh-CN" dirty="0"/>
              <a:t>it so it can lease the lock out</a:t>
            </a:r>
            <a:r>
              <a:rPr lang="en" dirty="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a:p>
            <a:pPr marL="0" lvl="0" indent="0" algn="l" rtl="0">
              <a:spcBef>
                <a:spcPts val="0"/>
              </a:spcBef>
              <a:spcAft>
                <a:spcPts val="0"/>
              </a:spcAft>
              <a:buNone/>
            </a:pPr>
            <a:r>
              <a:rPr lang="en" dirty="0"/>
              <a:t>For example, after R1 has finish making the coffee,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it can let R2 to start.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 serial order under post-lease is always “lessor happens before lessee”.</a:t>
            </a:r>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(Longer version: constraints)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The</a:t>
            </a:r>
            <a:r>
              <a:rPr lang="zh-CN" altLang="en-US" dirty="0"/>
              <a:t> </a:t>
            </a:r>
            <a:r>
              <a:rPr lang="en-US" altLang="zh-CN" dirty="0"/>
              <a:t>intuition</a:t>
            </a:r>
            <a:r>
              <a:rPr lang="zh-CN" altLang="en-US" dirty="0"/>
              <a:t> </a:t>
            </a:r>
            <a:r>
              <a:rPr lang="en-US" altLang="zh-CN" dirty="0"/>
              <a:t>of leasing to</a:t>
            </a:r>
            <a:r>
              <a:rPr lang="zh-CN" altLang="en-US" dirty="0"/>
              <a:t> </a:t>
            </a:r>
            <a:r>
              <a:rPr lang="en-US" altLang="zh-CN" dirty="0"/>
              <a:t>pipeline</a:t>
            </a:r>
            <a:r>
              <a:rPr lang="zh-CN" altLang="en-US" dirty="0"/>
              <a:t> </a:t>
            </a:r>
            <a:r>
              <a:rPr lang="en-US" altLang="zh-CN" dirty="0"/>
              <a:t>the</a:t>
            </a:r>
            <a:r>
              <a:rPr lang="zh-CN" altLang="en-US" dirty="0"/>
              <a:t> </a:t>
            </a:r>
            <a:r>
              <a:rPr lang="en-US" altLang="zh-CN" dirty="0"/>
              <a:t>routines</a:t>
            </a:r>
            <a:r>
              <a:rPr lang="zh-CN" altLang="en-US" dirty="0"/>
              <a:t> </a:t>
            </a:r>
            <a:r>
              <a:rPr lang="en-US" altLang="zh-CN" dirty="0"/>
              <a:t>when</a:t>
            </a:r>
            <a:r>
              <a:rPr lang="zh-CN" altLang="en-US" dirty="0"/>
              <a:t> </a:t>
            </a:r>
            <a:r>
              <a:rPr lang="en-US" altLang="zh-CN" dirty="0"/>
              <a:t>device</a:t>
            </a:r>
            <a:r>
              <a:rPr lang="zh-CN" altLang="en-US" dirty="0"/>
              <a:t> </a:t>
            </a:r>
            <a:r>
              <a:rPr lang="en-US" altLang="zh-CN" dirty="0"/>
              <a:t>is</a:t>
            </a:r>
            <a:r>
              <a:rPr lang="zh-CN" altLang="en-US" dirty="0"/>
              <a:t> </a:t>
            </a:r>
            <a:r>
              <a:rPr lang="en-US" altLang="zh-CN" dirty="0"/>
              <a:t>idle. We support post-lease and pre-lease.</a:t>
            </a:r>
          </a:p>
          <a:p>
            <a:pPr marL="0" lvl="0" indent="0" algn="l" rtl="0">
              <a:spcBef>
                <a:spcPts val="0"/>
              </a:spcBef>
              <a:spcAft>
                <a:spcPts val="0"/>
              </a:spcAft>
              <a:buNone/>
            </a:pP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a1d147ac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a1d147ac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With a similar intuition, in pre-lease,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if a routine has acquired a lock but has a while before it accesses the device, it can lend the lock to another routine, which uses it and returns it.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happens to the pancake maker in R1,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where EV can start R3 immediately.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In pre-lease, the serial order is always “lessee happen before lessor.”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39147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a1d147ac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a1d147ac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summary, EV model can provide short waiting time and serial equivalence guarantee.</a:t>
            </a:r>
          </a:p>
          <a:p>
            <a:pPr marL="0" lvl="0" indent="0" algn="l" rtl="0">
              <a:spcBef>
                <a:spcPts val="0"/>
              </a:spcBef>
              <a:spcAft>
                <a:spcPts val="0"/>
              </a:spcAft>
              <a:buNone/>
            </a:pPr>
            <a:endParaRPr lang="en-US" dirty="0"/>
          </a:p>
          <a:p>
            <a:pPr marL="0" lvl="0" indent="0" algn="l" rtl="0">
              <a:spcBef>
                <a:spcPts val="0"/>
              </a:spcBef>
              <a:spcAft>
                <a:spcPts val="0"/>
              </a:spcAft>
              <a:buNone/>
            </a:pPr>
            <a:r>
              <a:rPr lang="en-US" altLang="zh-CN" dirty="0"/>
              <a:t>But in the middle, there might</a:t>
            </a:r>
            <a:r>
              <a:rPr lang="zh-CN" altLang="en-US" dirty="0"/>
              <a:t> </a:t>
            </a:r>
            <a:r>
              <a:rPr lang="en-US" altLang="zh-CN" dirty="0"/>
              <a:t>be</a:t>
            </a:r>
            <a:r>
              <a:rPr lang="zh-CN" altLang="en-US" dirty="0"/>
              <a:t> </a:t>
            </a:r>
            <a:r>
              <a:rPr lang="en-US" altLang="zh-CN" dirty="0"/>
              <a:t>times that violate the serial</a:t>
            </a:r>
            <a:r>
              <a:rPr lang="zh-CN" altLang="en-US" dirty="0"/>
              <a:t> </a:t>
            </a:r>
            <a:r>
              <a:rPr lang="en-US" altLang="zh-CN" dirty="0"/>
              <a:t>equivalence,</a:t>
            </a:r>
            <a:r>
              <a:rPr lang="zh-CN" altLang="en-US" dirty="0"/>
              <a:t> </a:t>
            </a:r>
            <a:r>
              <a:rPr lang="en-US" altLang="zh-CN" dirty="0"/>
              <a:t>which</a:t>
            </a:r>
            <a:r>
              <a:rPr lang="zh-CN" altLang="en-US" dirty="0"/>
              <a:t> </a:t>
            </a:r>
            <a:r>
              <a:rPr lang="en-US" altLang="zh-CN" dirty="0"/>
              <a:t>we</a:t>
            </a:r>
            <a:r>
              <a:rPr lang="zh-CN" altLang="en-US" dirty="0"/>
              <a:t> </a:t>
            </a:r>
            <a:r>
              <a:rPr lang="en-US" altLang="zh-CN" dirty="0"/>
              <a:t>call</a:t>
            </a:r>
            <a:r>
              <a:rPr lang="zh-CN" altLang="en-US" dirty="0"/>
              <a:t> </a:t>
            </a:r>
            <a:r>
              <a:rPr lang="en-US" altLang="zh-CN" dirty="0"/>
              <a:t>temporary</a:t>
            </a:r>
            <a:r>
              <a:rPr lang="zh-CN" altLang="en-US" dirty="0"/>
              <a:t> </a:t>
            </a:r>
            <a:r>
              <a:rPr lang="en-US" altLang="zh-CN" dirty="0"/>
              <a:t>incongruence.</a:t>
            </a:r>
            <a:endParaRPr lang="en-US" sz="1100" dirty="0">
              <a:solidFill>
                <a:schemeClr val="bg2"/>
              </a:solidFill>
              <a:latin typeface="Calibri Light" panose="020F0502020204030204" pitchFamily="34" charset="0"/>
              <a:cs typeface="Calibri Light" panose="020F0502020204030204" pitchFamily="34" charset="0"/>
            </a:endParaRPr>
          </a:p>
          <a:p>
            <a:pPr marL="0" lvl="0" indent="0" algn="l" rtl="0">
              <a:spcBef>
                <a:spcPts val="0"/>
              </a:spcBef>
              <a:spcAft>
                <a:spcPts val="0"/>
              </a:spcAft>
              <a:buNone/>
            </a:pPr>
            <a:endParaRPr lang="en-US" sz="1100" dirty="0">
              <a:solidFill>
                <a:schemeClr val="bg2"/>
              </a:solidFill>
              <a:latin typeface="Calibri Light" panose="020F0502020204030204" pitchFamily="34" charset="0"/>
              <a:cs typeface="Calibri Light" panose="020F0502020204030204" pitchFamily="34" charset="0"/>
            </a:endParaRPr>
          </a:p>
          <a:p>
            <a:pPr marL="0" lvl="0" indent="0" algn="l" rtl="0">
              <a:spcBef>
                <a:spcPts val="0"/>
              </a:spcBef>
              <a:spcAft>
                <a:spcPts val="0"/>
              </a:spcAft>
              <a:buNone/>
            </a:pPr>
            <a:r>
              <a:rPr lang="en-US" sz="1100" dirty="0">
                <a:solidFill>
                  <a:schemeClr val="bg2"/>
                </a:solidFill>
                <a:latin typeface="Calibri Light" panose="020F0502020204030204" pitchFamily="34" charset="0"/>
                <a:cs typeface="Calibri Light" panose="020F0502020204030204" pitchFamily="34" charset="0"/>
              </a:rPr>
              <a:t>As in our example, pancake and coffee maker cannot be both ON under any serial order. </a:t>
            </a:r>
          </a:p>
          <a:p>
            <a:pPr marL="0" lvl="0" indent="0" algn="l" rtl="0">
              <a:spcBef>
                <a:spcPts val="0"/>
              </a:spcBef>
              <a:spcAft>
                <a:spcPts val="0"/>
              </a:spcAft>
              <a:buNone/>
            </a:pPr>
            <a:r>
              <a:rPr lang="en-US" sz="1100" dirty="0">
                <a:solidFill>
                  <a:schemeClr val="bg2"/>
                </a:solidFill>
                <a:latin typeface="Calibri Light" panose="020F0502020204030204" pitchFamily="34" charset="0"/>
                <a:cs typeface="Calibri Light" panose="020F0502020204030204" pitchFamily="34" charset="0"/>
              </a:rPr>
              <a:t>However, such incongruence is ONLY temporary</a:t>
            </a:r>
            <a:r>
              <a:rPr lang="en-US" altLang="zh-CN" sz="1100" dirty="0">
                <a:solidFill>
                  <a:schemeClr val="bg2"/>
                </a:solidFill>
                <a:latin typeface="Calibri Light" panose="020F0502020204030204" pitchFamily="34" charset="0"/>
                <a:cs typeface="Calibri Light" panose="020F0502020204030204" pitchFamily="34" charset="0"/>
              </a:rPr>
              <a:t>.</a:t>
            </a:r>
            <a:r>
              <a:rPr lang="zh-CN" altLang="en-US" sz="1100" dirty="0">
                <a:solidFill>
                  <a:schemeClr val="bg2"/>
                </a:solidFill>
                <a:latin typeface="Calibri Light" panose="020F0502020204030204" pitchFamily="34" charset="0"/>
                <a:cs typeface="Calibri Light" panose="020F0502020204030204" pitchFamily="34" charset="0"/>
              </a:rPr>
              <a:t> </a:t>
            </a:r>
            <a:r>
              <a:rPr lang="en-US" altLang="zh-CN" sz="1100" dirty="0">
                <a:solidFill>
                  <a:schemeClr val="bg2"/>
                </a:solidFill>
                <a:latin typeface="Calibri Light" panose="020F0502020204030204" pitchFamily="34" charset="0"/>
                <a:cs typeface="Calibri Light" panose="020F0502020204030204" pitchFamily="34" charset="0"/>
              </a:rPr>
              <a:t>It</a:t>
            </a:r>
            <a:r>
              <a:rPr lang="zh-CN" altLang="en-US" sz="1100" dirty="0">
                <a:solidFill>
                  <a:schemeClr val="bg2"/>
                </a:solidFill>
                <a:latin typeface="Calibri Light" panose="020F0502020204030204" pitchFamily="34" charset="0"/>
                <a:cs typeface="Calibri Light" panose="020F0502020204030204" pitchFamily="34" charset="0"/>
              </a:rPr>
              <a:t> </a:t>
            </a:r>
            <a:r>
              <a:rPr lang="en-US" altLang="zh-CN" sz="1100" dirty="0">
                <a:solidFill>
                  <a:schemeClr val="bg2"/>
                </a:solidFill>
                <a:latin typeface="Calibri Light" panose="020F0502020204030204" pitchFamily="34" charset="0"/>
                <a:cs typeface="Calibri Light" panose="020F0502020204030204" pitchFamily="34" charset="0"/>
              </a:rPr>
              <a:t>will</a:t>
            </a:r>
            <a:r>
              <a:rPr lang="zh-CN" altLang="en-US" sz="1100" dirty="0">
                <a:solidFill>
                  <a:schemeClr val="bg2"/>
                </a:solidFill>
                <a:latin typeface="Calibri Light" panose="020F0502020204030204" pitchFamily="34" charset="0"/>
                <a:cs typeface="Calibri Light" panose="020F0502020204030204" pitchFamily="34" charset="0"/>
              </a:rPr>
              <a:t> </a:t>
            </a:r>
            <a:r>
              <a:rPr lang="en-US" sz="1100" dirty="0">
                <a:solidFill>
                  <a:schemeClr val="bg2"/>
                </a:solidFill>
                <a:latin typeface="Calibri Light" panose="020F0502020204030204" pitchFamily="34" charset="0"/>
                <a:cs typeface="Calibri Light" panose="020F0502020204030204" pitchFamily="34" charset="0"/>
              </a:rPr>
              <a:t>get fixed automatically </a:t>
            </a:r>
            <a:r>
              <a:rPr lang="en-US" altLang="zh-CN" sz="1100" dirty="0">
                <a:solidFill>
                  <a:schemeClr val="bg2"/>
                </a:solidFill>
                <a:latin typeface="Calibri Light" panose="020F0502020204030204" pitchFamily="34" charset="0"/>
                <a:cs typeface="Calibri Light" panose="020F0502020204030204" pitchFamily="34" charset="0"/>
              </a:rPr>
              <a:t>at</a:t>
            </a:r>
            <a:r>
              <a:rPr lang="zh-CN" altLang="en-US" sz="1100" dirty="0">
                <a:solidFill>
                  <a:schemeClr val="bg2"/>
                </a:solidFill>
                <a:latin typeface="Calibri Light" panose="020F0502020204030204" pitchFamily="34" charset="0"/>
                <a:cs typeface="Calibri Light" panose="020F0502020204030204" pitchFamily="34" charset="0"/>
              </a:rPr>
              <a:t> </a:t>
            </a:r>
            <a:r>
              <a:rPr lang="en-US" altLang="zh-CN" sz="1100" dirty="0">
                <a:solidFill>
                  <a:schemeClr val="bg2"/>
                </a:solidFill>
                <a:latin typeface="Calibri Light" panose="020F0502020204030204" pitchFamily="34" charset="0"/>
                <a:cs typeface="Calibri Light" panose="020F0502020204030204" pitchFamily="34" charset="0"/>
              </a:rPr>
              <a:t>the</a:t>
            </a:r>
            <a:r>
              <a:rPr lang="zh-CN" altLang="en-US" sz="1100" dirty="0">
                <a:solidFill>
                  <a:schemeClr val="bg2"/>
                </a:solidFill>
                <a:latin typeface="Calibri Light" panose="020F0502020204030204" pitchFamily="34" charset="0"/>
                <a:cs typeface="Calibri Light" panose="020F0502020204030204" pitchFamily="34" charset="0"/>
              </a:rPr>
              <a:t> </a:t>
            </a:r>
            <a:r>
              <a:rPr lang="en-US" altLang="zh-CN" sz="1100" dirty="0">
                <a:solidFill>
                  <a:schemeClr val="bg2"/>
                </a:solidFill>
                <a:latin typeface="Calibri Light" panose="020F0502020204030204" pitchFamily="34" charset="0"/>
                <a:cs typeface="Calibri Light" panose="020F0502020204030204" pitchFamily="34" charset="0"/>
              </a:rPr>
              <a:t>end</a:t>
            </a:r>
            <a:r>
              <a:rPr lang="en-US" sz="1100" dirty="0">
                <a:solidFill>
                  <a:schemeClr val="bg2"/>
                </a:solidFill>
                <a:latin typeface="Calibri Light" panose="020F0502020204030204" pitchFamily="34" charset="0"/>
                <a:cs typeface="Calibri Light" panose="020F0502020204030204" pitchFamily="34" charset="0"/>
              </a:rPr>
              <a:t>.</a:t>
            </a:r>
            <a:r>
              <a:rPr lang="zh-CN" altLang="en-US" sz="1100" dirty="0">
                <a:solidFill>
                  <a:schemeClr val="bg2"/>
                </a:solidFill>
                <a:latin typeface="Calibri Light" panose="020F0502020204030204" pitchFamily="34" charset="0"/>
                <a:cs typeface="Calibri Light" panose="020F0502020204030204" pitchFamily="34" charset="0"/>
              </a:rPr>
              <a:t> </a:t>
            </a:r>
            <a:r>
              <a:rPr lang="en-US" altLang="zh-CN" sz="1100" dirty="0">
                <a:solidFill>
                  <a:schemeClr val="bg2"/>
                </a:solidFill>
                <a:latin typeface="Calibri Light" panose="020F0502020204030204" pitchFamily="34" charset="0"/>
                <a:cs typeface="Calibri Light" panose="020F0502020204030204" pitchFamily="34" charset="0"/>
              </a:rPr>
              <a:t>And</a:t>
            </a:r>
            <a:r>
              <a:rPr lang="zh-CN" altLang="en-US" sz="1100" dirty="0">
                <a:solidFill>
                  <a:schemeClr val="bg2"/>
                </a:solidFill>
                <a:latin typeface="Calibri Light" panose="020F0502020204030204" pitchFamily="34" charset="0"/>
                <a:cs typeface="Calibri Light" panose="020F0502020204030204" pitchFamily="34" charset="0"/>
              </a:rPr>
              <a:t> </a:t>
            </a:r>
            <a:r>
              <a:rPr lang="en-US" altLang="zh-CN" sz="1100" dirty="0">
                <a:solidFill>
                  <a:schemeClr val="bg2"/>
                </a:solidFill>
                <a:latin typeface="Calibri Light" panose="020F0502020204030204" pitchFamily="34" charset="0"/>
                <a:cs typeface="Calibri Light" panose="020F0502020204030204" pitchFamily="34" charset="0"/>
              </a:rPr>
              <a:t>that’s</a:t>
            </a:r>
            <a:r>
              <a:rPr lang="zh-CN" altLang="en-US" sz="1100" dirty="0">
                <a:solidFill>
                  <a:schemeClr val="bg2"/>
                </a:solidFill>
                <a:latin typeface="Calibri Light" panose="020F0502020204030204" pitchFamily="34" charset="0"/>
                <a:cs typeface="Calibri Light" panose="020F0502020204030204" pitchFamily="34" charset="0"/>
              </a:rPr>
              <a:t> </a:t>
            </a:r>
            <a:r>
              <a:rPr lang="en-US" altLang="zh-CN" sz="1100" dirty="0">
                <a:solidFill>
                  <a:schemeClr val="bg2"/>
                </a:solidFill>
                <a:latin typeface="Calibri Light" panose="020F0502020204030204" pitchFamily="34" charset="0"/>
                <a:cs typeface="Calibri Light" panose="020F0502020204030204" pitchFamily="34" charset="0"/>
              </a:rPr>
              <a:t>why</a:t>
            </a:r>
            <a:r>
              <a:rPr lang="zh-CN" altLang="en-US" sz="1100" dirty="0">
                <a:solidFill>
                  <a:schemeClr val="bg2"/>
                </a:solidFill>
                <a:latin typeface="Calibri Light" panose="020F0502020204030204" pitchFamily="34" charset="0"/>
                <a:cs typeface="Calibri Light" panose="020F0502020204030204" pitchFamily="34" charset="0"/>
              </a:rPr>
              <a:t> </a:t>
            </a:r>
            <a:r>
              <a:rPr lang="en-US" altLang="zh-CN" sz="1100" dirty="0">
                <a:solidFill>
                  <a:schemeClr val="bg2"/>
                </a:solidFill>
                <a:latin typeface="Calibri Light" panose="020F0502020204030204" pitchFamily="34" charset="0"/>
                <a:cs typeface="Calibri Light" panose="020F0502020204030204" pitchFamily="34" charset="0"/>
              </a:rPr>
              <a:t>we</a:t>
            </a:r>
            <a:r>
              <a:rPr lang="zh-CN" altLang="en-US" sz="1100" dirty="0">
                <a:solidFill>
                  <a:schemeClr val="bg2"/>
                </a:solidFill>
                <a:latin typeface="Calibri Light" panose="020F0502020204030204" pitchFamily="34" charset="0"/>
                <a:cs typeface="Calibri Light" panose="020F0502020204030204" pitchFamily="34" charset="0"/>
              </a:rPr>
              <a:t> </a:t>
            </a:r>
            <a:r>
              <a:rPr lang="en-US" altLang="zh-CN" sz="1100" dirty="0">
                <a:solidFill>
                  <a:schemeClr val="bg2"/>
                </a:solidFill>
                <a:latin typeface="Calibri Light" panose="020F0502020204030204" pitchFamily="34" charset="0"/>
                <a:cs typeface="Calibri Light" panose="020F0502020204030204" pitchFamily="34" charset="0"/>
              </a:rPr>
              <a:t>call</a:t>
            </a:r>
            <a:r>
              <a:rPr lang="zh-CN" altLang="en-US" sz="1100" dirty="0">
                <a:solidFill>
                  <a:schemeClr val="bg2"/>
                </a:solidFill>
                <a:latin typeface="Calibri Light" panose="020F0502020204030204" pitchFamily="34" charset="0"/>
                <a:cs typeface="Calibri Light" panose="020F0502020204030204" pitchFamily="34" charset="0"/>
              </a:rPr>
              <a:t> </a:t>
            </a:r>
            <a:r>
              <a:rPr lang="en-US" altLang="zh-CN" sz="1100" dirty="0">
                <a:solidFill>
                  <a:schemeClr val="bg2"/>
                </a:solidFill>
                <a:latin typeface="Calibri Light" panose="020F0502020204030204" pitchFamily="34" charset="0"/>
                <a:cs typeface="Calibri Light" panose="020F0502020204030204" pitchFamily="34" charset="0"/>
              </a:rPr>
              <a:t>this</a:t>
            </a:r>
            <a:r>
              <a:rPr lang="zh-CN" altLang="en-US" sz="1100" dirty="0">
                <a:solidFill>
                  <a:schemeClr val="bg2"/>
                </a:solidFill>
                <a:latin typeface="Calibri Light" panose="020F0502020204030204" pitchFamily="34" charset="0"/>
                <a:cs typeface="Calibri Light" panose="020F0502020204030204" pitchFamily="34" charset="0"/>
              </a:rPr>
              <a:t> </a:t>
            </a:r>
            <a:r>
              <a:rPr lang="en-US" altLang="zh-CN" sz="1100" dirty="0">
                <a:solidFill>
                  <a:schemeClr val="bg2"/>
                </a:solidFill>
                <a:latin typeface="Calibri Light" panose="020F0502020204030204" pitchFamily="34" charset="0"/>
                <a:cs typeface="Calibri Light" panose="020F0502020204030204" pitchFamily="34" charset="0"/>
              </a:rPr>
              <a:t>model</a:t>
            </a:r>
            <a:r>
              <a:rPr lang="zh-CN" altLang="en-US" sz="1100" dirty="0">
                <a:solidFill>
                  <a:schemeClr val="bg2"/>
                </a:solidFill>
                <a:latin typeface="Calibri Light" panose="020F0502020204030204" pitchFamily="34" charset="0"/>
                <a:cs typeface="Calibri Light" panose="020F0502020204030204" pitchFamily="34" charset="0"/>
              </a:rPr>
              <a:t> </a:t>
            </a:r>
            <a:r>
              <a:rPr lang="en-US" altLang="zh-CN" sz="1100" dirty="0">
                <a:solidFill>
                  <a:schemeClr val="bg2"/>
                </a:solidFill>
                <a:latin typeface="Calibri Light" panose="020F0502020204030204" pitchFamily="34" charset="0"/>
                <a:cs typeface="Calibri Light" panose="020F0502020204030204" pitchFamily="34" charset="0"/>
              </a:rPr>
              <a:t>eventual.</a:t>
            </a:r>
            <a:endParaRPr dirty="0"/>
          </a:p>
        </p:txBody>
      </p:sp>
    </p:spTree>
    <p:extLst>
      <p:ext uri="{BB962C8B-B14F-4D97-AF65-F5344CB8AC3E}">
        <p14:creationId xmlns:p14="http://schemas.microsoft.com/office/powerpoint/2010/main" val="362391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7a1d147ac1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7a1d147ac1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err="1"/>
              <a:t>Safehome</a:t>
            </a:r>
            <a:r>
              <a:rPr lang="zh-CN" altLang="en-US" dirty="0"/>
              <a:t> </a:t>
            </a:r>
            <a:r>
              <a:rPr lang="en-US" altLang="zh-CN" dirty="0"/>
              <a:t>manages</a:t>
            </a:r>
            <a:r>
              <a:rPr lang="zh-CN" altLang="en-US" dirty="0"/>
              <a:t> </a:t>
            </a:r>
            <a:r>
              <a:rPr lang="en-US" altLang="zh-CN" dirty="0"/>
              <a:t>the logic of EV with lineage</a:t>
            </a:r>
            <a:r>
              <a:rPr lang="zh-CN" altLang="en-US" dirty="0"/>
              <a:t> </a:t>
            </a:r>
            <a:r>
              <a:rPr lang="en-US" altLang="zh-CN" dirty="0"/>
              <a:t>table.</a:t>
            </a:r>
            <a:r>
              <a:rPr lang="zh-CN" altLang="en-US" dirty="0"/>
              <a:t> </a:t>
            </a:r>
            <a:r>
              <a:rPr lang="en-US" altLang="zh-CN" dirty="0"/>
              <a:t>It</a:t>
            </a:r>
            <a:r>
              <a:rPr lang="zh-CN" altLang="en-US" dirty="0"/>
              <a:t> </a:t>
            </a:r>
            <a:r>
              <a:rPr lang="en-US" altLang="zh-CN" dirty="0"/>
              <a:t>maintains,</a:t>
            </a:r>
            <a:r>
              <a:rPr lang="zh-CN" altLang="en-US" dirty="0"/>
              <a:t> </a:t>
            </a:r>
            <a:r>
              <a:rPr lang="en-US" altLang="zh-CN" dirty="0"/>
              <a:t>at</a:t>
            </a:r>
            <a:r>
              <a:rPr lang="zh-CN" altLang="en-US" dirty="0"/>
              <a:t> </a:t>
            </a:r>
            <a:r>
              <a:rPr lang="en-US" altLang="zh-CN" dirty="0"/>
              <a:t>each</a:t>
            </a:r>
            <a:r>
              <a:rPr lang="zh-CN" altLang="en-US" dirty="0"/>
              <a:t> </a:t>
            </a:r>
            <a:r>
              <a:rPr lang="en-US" altLang="zh-CN" dirty="0"/>
              <a:t>time,</a:t>
            </a:r>
            <a:r>
              <a:rPr lang="zh-CN" altLang="en-US" dirty="0"/>
              <a:t> </a:t>
            </a:r>
            <a:r>
              <a:rPr lang="en-US" altLang="zh-CN" dirty="0"/>
              <a:t>which</a:t>
            </a:r>
            <a:r>
              <a:rPr lang="zh-CN" altLang="en-US" dirty="0"/>
              <a:t> </a:t>
            </a:r>
            <a:r>
              <a:rPr lang="en-US" altLang="zh-CN" dirty="0"/>
              <a:t>routine</a:t>
            </a:r>
            <a:r>
              <a:rPr lang="zh-CN" altLang="en-US" dirty="0"/>
              <a:t> </a:t>
            </a:r>
            <a:r>
              <a:rPr lang="en-US" altLang="zh-CN" dirty="0"/>
              <a:t>will</a:t>
            </a:r>
            <a:r>
              <a:rPr lang="zh-CN" altLang="en-US" dirty="0"/>
              <a:t> </a:t>
            </a:r>
            <a:r>
              <a:rPr lang="en-US" altLang="zh-CN" dirty="0"/>
              <a:t>access</a:t>
            </a:r>
            <a:r>
              <a:rPr lang="zh-CN" altLang="en-US" dirty="0"/>
              <a:t> </a:t>
            </a:r>
            <a:r>
              <a:rPr lang="en-US" altLang="zh-CN" dirty="0"/>
              <a:t>which</a:t>
            </a:r>
            <a:r>
              <a:rPr lang="zh-CN" altLang="en-US" dirty="0"/>
              <a:t> </a:t>
            </a:r>
            <a:r>
              <a:rPr lang="en-US" altLang="zh-CN" dirty="0"/>
              <a:t>device</a:t>
            </a:r>
            <a:r>
              <a:rPr lang="zh-CN" altLang="en-US" dirty="0"/>
              <a:t> </a:t>
            </a:r>
            <a:r>
              <a:rPr lang="en-US" altLang="zh-CN" dirty="0"/>
              <a:t>so</a:t>
            </a:r>
            <a:r>
              <a:rPr lang="zh-CN" altLang="en-US" dirty="0"/>
              <a:t> </a:t>
            </a:r>
            <a:r>
              <a:rPr lang="en-US" altLang="zh-CN" dirty="0"/>
              <a:t>that</a:t>
            </a:r>
            <a:r>
              <a:rPr lang="zh-CN" altLang="en-US" dirty="0"/>
              <a:t> </a:t>
            </a:r>
            <a:r>
              <a:rPr lang="en-US" altLang="zh-CN" dirty="0"/>
              <a:t>the</a:t>
            </a:r>
            <a:r>
              <a:rPr lang="zh-CN" altLang="en-US" dirty="0"/>
              <a:t> </a:t>
            </a:r>
            <a:r>
              <a:rPr lang="en-US" altLang="zh-CN" dirty="0"/>
              <a:t>execution</a:t>
            </a:r>
            <a:r>
              <a:rPr lang="zh-CN" altLang="en-US" dirty="0"/>
              <a:t> </a:t>
            </a:r>
            <a:r>
              <a:rPr lang="en-US" altLang="zh-CN" dirty="0"/>
              <a:t>can</a:t>
            </a:r>
            <a:r>
              <a:rPr lang="zh-CN" altLang="en-US" dirty="0"/>
              <a:t> </a:t>
            </a:r>
            <a:r>
              <a:rPr lang="en-US" altLang="zh-CN" dirty="0"/>
              <a:t>follow</a:t>
            </a:r>
            <a:r>
              <a:rPr lang="zh-CN" altLang="en-US" dirty="0"/>
              <a:t> </a:t>
            </a:r>
            <a:r>
              <a:rPr lang="en-US" altLang="zh-CN" dirty="0"/>
              <a:t>a</a:t>
            </a:r>
            <a:r>
              <a:rPr lang="zh-CN" altLang="en-US" dirty="0"/>
              <a:t> </a:t>
            </a:r>
            <a:r>
              <a:rPr lang="en-US" altLang="zh-CN" dirty="0"/>
              <a:t>potential</a:t>
            </a:r>
            <a:r>
              <a:rPr lang="zh-CN" altLang="en-US" dirty="0"/>
              <a:t> </a:t>
            </a:r>
            <a:r>
              <a:rPr lang="en-US" altLang="zh-CN" dirty="0"/>
              <a:t>serial</a:t>
            </a:r>
            <a:r>
              <a:rPr lang="zh-CN" altLang="en-US" dirty="0"/>
              <a:t> </a:t>
            </a:r>
            <a:r>
              <a:rPr lang="en-US" altLang="zh-CN" dirty="0"/>
              <a:t>order.</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 dirty="0"/>
              <a:t>Here is the lineage table for our example. </a:t>
            </a:r>
            <a:r>
              <a:rPr lang="en-US" altLang="zh-CN" dirty="0"/>
              <a:t>Each</a:t>
            </a:r>
            <a:r>
              <a:rPr lang="zh-CN" altLang="en-US" dirty="0"/>
              <a:t> </a:t>
            </a:r>
            <a:r>
              <a:rPr lang="en-US" altLang="zh-CN" dirty="0"/>
              <a:t>table</a:t>
            </a:r>
            <a:r>
              <a:rPr lang="zh-CN" altLang="en-US" dirty="0"/>
              <a:t> </a:t>
            </a:r>
            <a:r>
              <a:rPr lang="en-US" altLang="zh-CN" dirty="0"/>
              <a:t>entry</a:t>
            </a:r>
            <a:r>
              <a:rPr lang="zh-CN" altLang="en-US" dirty="0"/>
              <a:t> </a:t>
            </a:r>
            <a:r>
              <a:rPr lang="en-US" altLang="zh-CN" dirty="0"/>
              <a:t>is</a:t>
            </a:r>
            <a:r>
              <a:rPr lang="zh-CN" altLang="en-US" dirty="0"/>
              <a:t> </a:t>
            </a:r>
            <a:r>
              <a:rPr lang="en-US" altLang="zh-CN" dirty="0"/>
              <a:t>marked</a:t>
            </a:r>
            <a:r>
              <a:rPr lang="zh-CN" altLang="en-US" dirty="0"/>
              <a:t> </a:t>
            </a:r>
            <a:r>
              <a:rPr lang="en-US" altLang="zh-CN" dirty="0"/>
              <a:t>with</a:t>
            </a:r>
            <a:r>
              <a:rPr lang="zh-CN" altLang="en-US" dirty="0"/>
              <a:t> </a:t>
            </a:r>
            <a:r>
              <a:rPr lang="en-US" altLang="zh-CN" dirty="0"/>
              <a:t>status</a:t>
            </a:r>
            <a:r>
              <a:rPr lang="zh-CN" altLang="en-US" dirty="0"/>
              <a:t> </a:t>
            </a:r>
            <a:r>
              <a:rPr lang="en-US" altLang="zh-CN" dirty="0"/>
              <a:t>of</a:t>
            </a:r>
            <a:r>
              <a:rPr lang="zh-CN" altLang="en-US" dirty="0"/>
              <a:t> </a:t>
            </a: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Holding</a:t>
            </a:r>
            <a:r>
              <a:rPr lang="zh-CN" altLang="en-US" dirty="0"/>
              <a:t> </a:t>
            </a:r>
            <a:r>
              <a:rPr lang="en-US" altLang="zh-CN" dirty="0"/>
              <a:t>the</a:t>
            </a:r>
            <a:r>
              <a:rPr lang="zh-CN" altLang="en-US" dirty="0"/>
              <a:t> </a:t>
            </a:r>
            <a:r>
              <a:rPr lang="en-US" altLang="zh-CN" dirty="0"/>
              <a:t>device</a:t>
            </a:r>
            <a:r>
              <a:rPr lang="zh-CN" altLang="en-US" dirty="0"/>
              <a:t> </a:t>
            </a:r>
            <a:r>
              <a:rPr lang="en-US" altLang="zh-CN" dirty="0"/>
              <a:t>access,</a:t>
            </a:r>
          </a:p>
          <a:p>
            <a:pPr marL="0" lvl="0" indent="0" algn="l" rtl="0">
              <a:spcBef>
                <a:spcPts val="0"/>
              </a:spcBef>
              <a:spcAft>
                <a:spcPts val="0"/>
              </a:spcAft>
              <a:buNone/>
            </a:pPr>
            <a:r>
              <a:rPr lang="en-US" altLang="zh-CN" dirty="0"/>
              <a:t>Scheduled,</a:t>
            </a:r>
          </a:p>
          <a:p>
            <a:pPr marL="0" lvl="0" indent="0" algn="l" rtl="0">
              <a:spcBef>
                <a:spcPts val="0"/>
              </a:spcBef>
              <a:spcAft>
                <a:spcPts val="0"/>
              </a:spcAft>
              <a:buNone/>
            </a:pPr>
            <a:r>
              <a:rPr lang="en-US" altLang="zh-CN" dirty="0"/>
              <a:t>Lock</a:t>
            </a:r>
            <a:r>
              <a:rPr lang="zh-CN" altLang="en-US" dirty="0"/>
              <a:t> </a:t>
            </a:r>
            <a:r>
              <a:rPr lang="en-US" altLang="zh-CN" dirty="0"/>
              <a:t>leased</a:t>
            </a:r>
            <a:r>
              <a:rPr lang="zh-CN" altLang="en-US" dirty="0"/>
              <a:t> </a:t>
            </a:r>
            <a:r>
              <a:rPr lang="en-US" altLang="zh-CN" dirty="0"/>
              <a:t>out,</a:t>
            </a:r>
            <a:r>
              <a:rPr lang="zh-CN" altLang="en-US" dirty="0"/>
              <a:t> </a:t>
            </a:r>
            <a:r>
              <a:rPr lang="en-US" altLang="zh-CN" dirty="0"/>
              <a:t>or</a:t>
            </a:r>
            <a:r>
              <a:rPr lang="zh-CN" altLang="en-US" dirty="0"/>
              <a:t> </a:t>
            </a:r>
            <a:endParaRPr lang="en-US" altLang="zh-CN" dirty="0"/>
          </a:p>
          <a:p>
            <a:pPr marL="0" lvl="0" indent="0" algn="l" rtl="0">
              <a:spcBef>
                <a:spcPts val="0"/>
              </a:spcBef>
              <a:spcAft>
                <a:spcPts val="0"/>
              </a:spcAft>
              <a:buNone/>
            </a:pPr>
            <a:r>
              <a:rPr lang="en-US" altLang="zh-CN" dirty="0"/>
              <a:t>Lock</a:t>
            </a:r>
            <a:r>
              <a:rPr lang="zh-CN" altLang="en-US" dirty="0"/>
              <a:t> </a:t>
            </a:r>
            <a:r>
              <a:rPr lang="en-US" altLang="zh-CN" dirty="0"/>
              <a:t>released</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sz="1100" b="0" i="0" u="none" strike="noStrike" cap="none" dirty="0" err="1">
                <a:solidFill>
                  <a:srgbClr val="000000"/>
                </a:solidFill>
                <a:effectLst/>
                <a:latin typeface="Arial"/>
                <a:ea typeface="Arial"/>
                <a:cs typeface="Arial"/>
                <a:sym typeface="Arial"/>
              </a:rPr>
              <a:t>SafeHome</a:t>
            </a:r>
            <a:r>
              <a:rPr lang="en-US" sz="1100" b="0" i="0" u="none" strike="noStrike" cap="none" dirty="0">
                <a:solidFill>
                  <a:srgbClr val="000000"/>
                </a:solidFill>
                <a:effectLst/>
                <a:latin typeface="Arial"/>
                <a:ea typeface="Arial"/>
                <a:cs typeface="Arial"/>
                <a:sym typeface="Arial"/>
              </a:rPr>
              <a:t> handles dynamically arriving routines. I described a static scenario here </a:t>
            </a:r>
            <a:r>
              <a:rPr lang="en-US" altLang="zh-CN" sz="1100" b="0" i="0" u="none" strike="noStrike" cap="none" dirty="0">
                <a:solidFill>
                  <a:srgbClr val="000000"/>
                </a:solidFill>
                <a:effectLst/>
                <a:latin typeface="Arial"/>
                <a:ea typeface="Arial"/>
                <a:cs typeface="Arial"/>
                <a:sym typeface="Arial"/>
              </a:rPr>
              <a:t>just</a:t>
            </a:r>
            <a:r>
              <a:rPr lang="zh-CN" altLang="en-US" sz="1100" b="0"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for simplicity.</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Also,</a:t>
            </a:r>
            <a:r>
              <a:rPr lang="zh-CN" altLang="en-US" dirty="0"/>
              <a:t> </a:t>
            </a:r>
            <a:r>
              <a:rPr lang="en-US" altLang="zh-CN" dirty="0"/>
              <a:t>to</a:t>
            </a:r>
            <a:r>
              <a:rPr lang="zh-CN" altLang="en-US" dirty="0"/>
              <a:t> </a:t>
            </a:r>
            <a:r>
              <a:rPr lang="en-US" altLang="zh-CN" dirty="0"/>
              <a:t>reduce</a:t>
            </a:r>
            <a:r>
              <a:rPr lang="zh-CN" altLang="en-US" dirty="0"/>
              <a:t> </a:t>
            </a:r>
            <a:r>
              <a:rPr lang="en-US" altLang="zh-CN" dirty="0"/>
              <a:t>the</a:t>
            </a:r>
            <a:r>
              <a:rPr lang="zh-CN" altLang="en-US" dirty="0"/>
              <a:t> </a:t>
            </a:r>
            <a:r>
              <a:rPr lang="en-US" altLang="zh-CN" dirty="0"/>
              <a:t>search</a:t>
            </a:r>
            <a:r>
              <a:rPr lang="zh-CN" altLang="en-US" dirty="0"/>
              <a:t> </a:t>
            </a:r>
            <a:r>
              <a:rPr lang="en-US" altLang="zh-CN" dirty="0"/>
              <a:t>space,</a:t>
            </a:r>
            <a:r>
              <a:rPr lang="zh-CN" altLang="en-US" dirty="0"/>
              <a:t>  </a:t>
            </a:r>
            <a:r>
              <a:rPr lang="en-US" altLang="zh-CN" dirty="0" err="1"/>
              <a:t>SafeHome</a:t>
            </a:r>
            <a:r>
              <a:rPr lang="zh-CN" altLang="en-US" dirty="0"/>
              <a:t> </a:t>
            </a:r>
            <a:r>
              <a:rPr lang="en-US" altLang="zh-CN" dirty="0"/>
              <a:t>utilizes</a:t>
            </a:r>
            <a:r>
              <a:rPr lang="zh-CN" altLang="en-US" dirty="0"/>
              <a:t> </a:t>
            </a:r>
            <a:r>
              <a:rPr lang="en-US" altLang="zh-CN" dirty="0"/>
              <a:t>backtracking</a:t>
            </a:r>
            <a:r>
              <a:rPr lang="zh-CN" altLang="en-US" dirty="0"/>
              <a:t> </a:t>
            </a:r>
            <a:r>
              <a:rPr lang="en-US" altLang="zh-CN" dirty="0"/>
              <a:t>to</a:t>
            </a:r>
            <a:r>
              <a:rPr lang="zh-CN" altLang="en-US" dirty="0"/>
              <a:t> </a:t>
            </a:r>
            <a:r>
              <a:rPr lang="en-US" altLang="zh-CN" dirty="0"/>
              <a:t>decide</a:t>
            </a:r>
            <a:r>
              <a:rPr lang="zh-CN" altLang="en-US" dirty="0"/>
              <a:t> </a:t>
            </a:r>
            <a:r>
              <a:rPr lang="en-US" altLang="zh-CN" dirty="0"/>
              <a:t>valid</a:t>
            </a:r>
            <a:r>
              <a:rPr lang="zh-CN" altLang="en-US" dirty="0"/>
              <a:t> </a:t>
            </a:r>
            <a:r>
              <a:rPr lang="en-US" altLang="zh-CN" dirty="0"/>
              <a:t>routine placement. </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We also explores two other scheduling policies of First-Come-First-Serve and Just-in-Time. If you are interested in more details on</a:t>
            </a:r>
            <a:r>
              <a:rPr lang="zh-CN" altLang="en-US" dirty="0"/>
              <a:t> </a:t>
            </a:r>
            <a:r>
              <a:rPr lang="en-US" altLang="zh-CN" dirty="0"/>
              <a:t>this</a:t>
            </a:r>
            <a:r>
              <a:rPr lang="zh-CN" altLang="en-US" dirty="0"/>
              <a:t> </a:t>
            </a:r>
            <a:r>
              <a:rPr lang="en-US" altLang="zh-CN" dirty="0"/>
              <a:t>slide, welcome to read the paper.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far, the designs are focusing on the serial equivalence. But there is another property that we care about, which is atomicity. It relates to the design when failure happens.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The table entries are constructed when routine is triggered.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We also explores two other scheduling policies of First-Come-Fist-Serve and Just-in-Time. If you are interested in more details about the lineage table and these scheduling policies, welcome to read the paper.</a:t>
            </a:r>
          </a:p>
          <a:p>
            <a:pPr marL="0" lvl="0" indent="0" algn="l" rtl="0">
              <a:spcBef>
                <a:spcPts val="0"/>
              </a:spcBef>
              <a:spcAft>
                <a:spcPts val="0"/>
              </a:spcAft>
              <a:buNone/>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 </a:t>
            </a:r>
            <a:r>
              <a:rPr lang="en-US" altLang="zh-CN" dirty="0"/>
              <a:t>naive</a:t>
            </a:r>
            <a:r>
              <a:rPr lang="zh-CN" altLang="en-US" dirty="0"/>
              <a:t> </a:t>
            </a:r>
            <a:r>
              <a:rPr lang="en-US" dirty="0"/>
              <a:t> way to provide atomicity is rollback, but </a:t>
            </a:r>
            <a:r>
              <a:rPr lang="en-US" altLang="zh-CN" dirty="0"/>
              <a:t>it</a:t>
            </a:r>
            <a:r>
              <a:rPr lang="en-US" dirty="0"/>
              <a:t> might cause</a:t>
            </a:r>
            <a:r>
              <a:rPr lang="zh-CN" altLang="en-US" dirty="0"/>
              <a:t> </a:t>
            </a:r>
            <a:r>
              <a:rPr lang="en-US" altLang="zh-CN" dirty="0"/>
              <a:t>high</a:t>
            </a:r>
            <a:r>
              <a:rPr lang="en-US" dirty="0"/>
              <a:t> physical world impact. </a:t>
            </a:r>
            <a:r>
              <a:rPr lang="en-US" altLang="zh-CN" dirty="0"/>
              <a:t>Thus,</a:t>
            </a:r>
            <a:r>
              <a:rPr lang="zh-CN" altLang="en-US" dirty="0"/>
              <a:t> </a:t>
            </a:r>
            <a:r>
              <a:rPr lang="en-US" altLang="zh-CN" dirty="0" err="1"/>
              <a:t>SafeHome</a:t>
            </a:r>
            <a:r>
              <a:rPr lang="zh-CN" altLang="en-US" dirty="0"/>
              <a:t> </a:t>
            </a:r>
            <a:r>
              <a:rPr lang="en-US" altLang="zh-CN" dirty="0"/>
              <a:t>minimizes</a:t>
            </a:r>
            <a:r>
              <a:rPr lang="zh-CN" altLang="en-US" dirty="0"/>
              <a:t> </a:t>
            </a:r>
            <a:r>
              <a:rPr lang="en-US" dirty="0"/>
              <a:t>rollbacks by serializing the failure and restart events together with routine execution. Here is how it work in EV.</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If the routine does not touch the </a:t>
            </a:r>
            <a:r>
              <a:rPr lang="en-US" altLang="zh-CN" dirty="0"/>
              <a:t>failed</a:t>
            </a:r>
            <a:r>
              <a:rPr lang="zh-CN" altLang="en-US" dirty="0"/>
              <a:t> </a:t>
            </a:r>
            <a:r>
              <a:rPr lang="en-US" dirty="0"/>
              <a:t>device. We can serialize it in arbitrary order.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If the routine has finished with that device and the failure happens afterwards. This result is equivalent to serializ</a:t>
            </a:r>
            <a:r>
              <a:rPr lang="en-US" altLang="zh-CN" dirty="0"/>
              <a:t>ing</a:t>
            </a:r>
            <a:r>
              <a:rPr lang="en-US" dirty="0"/>
              <a:t> the routine before the failure.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Similarly, if the device fails or recover before the routine touches it for the first time. we serialize the routine after the failure or restart.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If the device fails when the routine is touching it, we have to fail the routine itself.</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If the routine has finished with that device and the failure happens afterwards. This result is equivalent to executing </a:t>
            </a:r>
            <a:r>
              <a:rPr lang="en-US" altLang="zh-CN" dirty="0"/>
              <a:t>the</a:t>
            </a:r>
            <a:r>
              <a:rPr lang="zh-CN" altLang="en-US" dirty="0"/>
              <a:t> </a:t>
            </a:r>
            <a:r>
              <a:rPr lang="en-US" dirty="0"/>
              <a:t>routine first </a:t>
            </a:r>
            <a:r>
              <a:rPr lang="zh-CN" altLang="en-US" dirty="0"/>
              <a:t>    </a:t>
            </a:r>
            <a:r>
              <a:rPr lang="en-US" dirty="0"/>
              <a:t>and then the device fails after the routine finishes. In other words, we serialize the routine before the failure.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(record ~57’30’’)</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883065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7a1d147ac1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7a1d147ac1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sz="1100" b="0" i="0" u="none" strike="noStrike" cap="none" dirty="0">
                <a:solidFill>
                  <a:srgbClr val="000000"/>
                </a:solidFill>
                <a:effectLst/>
                <a:latin typeface="Arial"/>
                <a:ea typeface="Arial"/>
                <a:cs typeface="Arial"/>
                <a:sym typeface="Arial"/>
              </a:rPr>
              <a:t>We’ve implemented our </a:t>
            </a:r>
            <a:r>
              <a:rPr lang="en-US" altLang="zh-CN" sz="1100" b="0" i="0" u="none" strike="noStrike" cap="none" dirty="0" err="1">
                <a:solidFill>
                  <a:srgbClr val="000000"/>
                </a:solidFill>
                <a:effectLst/>
                <a:latin typeface="Arial"/>
                <a:ea typeface="Arial"/>
                <a:cs typeface="Arial"/>
                <a:sym typeface="Arial"/>
              </a:rPr>
              <a:t>SafeHome</a:t>
            </a:r>
            <a:r>
              <a:rPr lang="en-US" altLang="zh-CN" sz="1100" b="0" i="0" u="none" strike="noStrike" cap="none" dirty="0">
                <a:solidFill>
                  <a:srgbClr val="000000"/>
                </a:solidFill>
                <a:effectLst/>
                <a:latin typeface="Arial"/>
                <a:ea typeface="Arial"/>
                <a:cs typeface="Arial"/>
                <a:sym typeface="Arial"/>
              </a:rPr>
              <a:t> with around 2 thousand lines of java codes</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with</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long</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running</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routine</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support. It also</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supports</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the</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integration</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with TP-Link plug and </a:t>
            </a:r>
            <a:r>
              <a:rPr lang="en-US" altLang="zh-CN" sz="1100" b="0" i="0" u="none" strike="noStrike" cap="none" dirty="0" err="1">
                <a:solidFill>
                  <a:srgbClr val="000000"/>
                </a:solidFill>
                <a:effectLst/>
                <a:latin typeface="Arial"/>
                <a:ea typeface="Arial"/>
                <a:cs typeface="Arial"/>
                <a:sym typeface="Arial"/>
              </a:rPr>
              <a:t>Wemo</a:t>
            </a:r>
            <a:r>
              <a:rPr lang="en-US" altLang="zh-CN" sz="1100" b="0" i="0" u="none" strike="noStrike" cap="none" dirty="0">
                <a:solidFill>
                  <a:srgbClr val="000000"/>
                </a:solidFill>
                <a:effectLst/>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sz="1100" b="0" i="0" u="none" strike="noStrike" cap="none" dirty="0">
                <a:solidFill>
                  <a:srgbClr val="000000"/>
                </a:solidFill>
                <a:effectLst/>
                <a:latin typeface="Arial"/>
                <a:ea typeface="Arial"/>
                <a:cs typeface="Arial"/>
                <a:sym typeface="Arial"/>
              </a:rPr>
              <a:t>We</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did</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experiments</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for</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both</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deployment and simulations. They provide nearly the same performance so we focus on simulation results here.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sz="1100" b="0" i="0" u="none" strike="noStrike" cap="none" dirty="0">
                <a:solidFill>
                  <a:srgbClr val="000000"/>
                </a:solidFill>
                <a:effectLst/>
                <a:latin typeface="Arial"/>
                <a:ea typeface="Arial"/>
                <a:cs typeface="Arial"/>
                <a:sym typeface="Arial"/>
              </a:rPr>
              <a:t>We explored our models with real-world benchmark,</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in</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which</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we derived</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the morning and party scenarios from </a:t>
            </a:r>
            <a:r>
              <a:rPr lang="en-US" altLang="zh-CN" sz="1100" b="0" i="0" u="none" strike="noStrike" cap="none" dirty="0" err="1">
                <a:solidFill>
                  <a:srgbClr val="000000"/>
                </a:solidFill>
                <a:effectLst/>
                <a:latin typeface="Arial"/>
                <a:ea typeface="Arial"/>
                <a:cs typeface="Arial"/>
                <a:sym typeface="Arial"/>
              </a:rPr>
              <a:t>IoTBench</a:t>
            </a:r>
            <a:r>
              <a:rPr lang="en-US" altLang="zh-CN" sz="1100" b="0" i="0" u="none" strike="noStrike" cap="none" dirty="0">
                <a:solidFill>
                  <a:srgbClr val="000000"/>
                </a:solidFill>
                <a:effectLst/>
                <a:latin typeface="Arial"/>
                <a:ea typeface="Arial"/>
                <a:cs typeface="Arial"/>
                <a:sym typeface="Arial"/>
              </a:rPr>
              <a:t> Test Suite</a:t>
            </a:r>
            <a:r>
              <a:rPr lang="en-US" sz="1100" b="0" i="0" u="none" strike="noStrike" cap="none" dirty="0">
                <a:solidFill>
                  <a:srgbClr val="000000"/>
                </a:solidFill>
                <a:effectLst/>
                <a:latin typeface="Arial"/>
                <a:ea typeface="Arial"/>
                <a:cs typeface="Arial"/>
                <a:sym typeface="Arial"/>
              </a:rPr>
              <a:t>. We also extend</a:t>
            </a:r>
            <a:r>
              <a:rPr lang="en-US" altLang="zh-CN" sz="1100" b="0" i="0" u="none" strike="noStrike" cap="none" dirty="0">
                <a:solidFill>
                  <a:srgbClr val="000000"/>
                </a:solidFill>
                <a:effectLst/>
                <a:latin typeface="Arial"/>
                <a:ea typeface="Arial"/>
                <a:cs typeface="Arial"/>
                <a:sym typeface="Arial"/>
              </a:rPr>
              <a:t>ed</a:t>
            </a:r>
            <a:r>
              <a:rPr lang="en-US" sz="1100" b="0" i="0" u="none" strike="noStrike" cap="none" dirty="0">
                <a:solidFill>
                  <a:srgbClr val="000000"/>
                </a:solidFill>
                <a:effectLst/>
                <a:latin typeface="Arial"/>
                <a:ea typeface="Arial"/>
                <a:cs typeface="Arial"/>
                <a:sym typeface="Arial"/>
              </a:rPr>
              <a:t> our evaluation to a factory assembly line for a broader exploration.</a:t>
            </a:r>
            <a:endParaRPr lang="en-US" altLang="zh-CN"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cs typeface="Arial"/>
                <a:sym typeface="Arial"/>
              </a:rPr>
              <a:t>Besides, we did workload-driven experiments with an average of half million runs for each configuration.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sz="1100" b="0" i="0" u="none" strike="noStrike" cap="none" dirty="0">
                <a:solidFill>
                  <a:srgbClr val="000000"/>
                </a:solidFill>
                <a:effectLst/>
                <a:latin typeface="Arial"/>
                <a:ea typeface="Arial"/>
                <a:cs typeface="Arial"/>
                <a:sym typeface="Arial"/>
              </a:rPr>
              <a:t>We explored our models with real-world benchmark. We derived</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the morning and party scenarios from </a:t>
            </a:r>
            <a:r>
              <a:rPr lang="en-US" altLang="zh-CN" sz="1100" b="0" i="0" u="none" strike="noStrike" cap="none" dirty="0" err="1">
                <a:solidFill>
                  <a:srgbClr val="000000"/>
                </a:solidFill>
                <a:effectLst/>
                <a:latin typeface="Arial"/>
                <a:ea typeface="Arial"/>
                <a:cs typeface="Arial"/>
                <a:sym typeface="Arial"/>
              </a:rPr>
              <a:t>IoTBench</a:t>
            </a:r>
            <a:r>
              <a:rPr lang="en-US" altLang="zh-CN" sz="1100" b="0" i="0" u="none" strike="noStrike" cap="none" dirty="0">
                <a:solidFill>
                  <a:srgbClr val="000000"/>
                </a:solidFill>
                <a:effectLst/>
                <a:latin typeface="Arial"/>
                <a:ea typeface="Arial"/>
                <a:cs typeface="Arial"/>
                <a:sym typeface="Arial"/>
              </a:rPr>
              <a:t> Test Suite, which </a:t>
            </a:r>
            <a:r>
              <a:rPr lang="en-US" sz="1100" b="0" i="0" u="none" strike="noStrike" cap="none" dirty="0">
                <a:solidFill>
                  <a:srgbClr val="000000"/>
                </a:solidFill>
                <a:effectLst/>
                <a:latin typeface="Arial"/>
                <a:ea typeface="Arial"/>
                <a:cs typeface="Arial"/>
                <a:sym typeface="Arial"/>
              </a:rPr>
              <a:t>contains IoT routines and applications from various IoT platforms. We also extend our evaluation to a factory assembly line scenario for a broader exploration.</a:t>
            </a:r>
            <a:endParaRPr lang="en-US" altLang="zh-CN"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7a1d147ac1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7a1d147ac1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solidFill>
                  <a:schemeClr val="dk1"/>
                </a:solidFill>
              </a:rPr>
              <a:t>In</a:t>
            </a:r>
            <a:r>
              <a:rPr lang="zh-CN" altLang="en-US" dirty="0">
                <a:solidFill>
                  <a:schemeClr val="dk1"/>
                </a:solidFill>
              </a:rPr>
              <a:t> </a:t>
            </a:r>
            <a:r>
              <a:rPr lang="en-US" altLang="zh-CN" dirty="0">
                <a:solidFill>
                  <a:schemeClr val="dk1"/>
                </a:solidFill>
              </a:rPr>
              <a:t>the</a:t>
            </a:r>
            <a:r>
              <a:rPr lang="zh-CN" altLang="en-US" dirty="0">
                <a:solidFill>
                  <a:schemeClr val="dk1"/>
                </a:solidFill>
              </a:rPr>
              <a:t> </a:t>
            </a:r>
            <a:r>
              <a:rPr lang="en-US" altLang="zh-CN" dirty="0">
                <a:solidFill>
                  <a:schemeClr val="dk1"/>
                </a:solidFill>
              </a:rPr>
              <a:t>evaluations,</a:t>
            </a:r>
            <a:r>
              <a:rPr lang="zh-CN" altLang="en-US" dirty="0">
                <a:solidFill>
                  <a:schemeClr val="dk1"/>
                </a:solidFill>
              </a:rPr>
              <a:t> </a:t>
            </a:r>
            <a:r>
              <a:rPr lang="en-US" altLang="zh-CN" dirty="0">
                <a:solidFill>
                  <a:schemeClr val="dk1"/>
                </a:solidFill>
              </a:rPr>
              <a:t>we</a:t>
            </a:r>
            <a:r>
              <a:rPr lang="zh-CN" altLang="en-US" dirty="0">
                <a:solidFill>
                  <a:schemeClr val="dk1"/>
                </a:solidFill>
              </a:rPr>
              <a:t> </a:t>
            </a:r>
            <a:r>
              <a:rPr lang="en-US" altLang="zh-CN" dirty="0">
                <a:solidFill>
                  <a:schemeClr val="dk1"/>
                </a:solidFill>
              </a:rPr>
              <a:t>measured</a:t>
            </a:r>
            <a:r>
              <a:rPr lang="zh-CN" altLang="en-US" dirty="0">
                <a:solidFill>
                  <a:schemeClr val="dk1"/>
                </a:solidFill>
              </a:rPr>
              <a:t> </a:t>
            </a:r>
            <a:r>
              <a:rPr lang="en-US" altLang="zh-CN" dirty="0">
                <a:solidFill>
                  <a:schemeClr val="dk1"/>
                </a:solidFill>
              </a:rPr>
              <a:t>multiple</a:t>
            </a:r>
            <a:r>
              <a:rPr lang="zh-CN" altLang="en-US" dirty="0">
                <a:solidFill>
                  <a:schemeClr val="dk1"/>
                </a:solidFill>
              </a:rPr>
              <a:t> </a:t>
            </a:r>
            <a:r>
              <a:rPr lang="en-US" altLang="zh-CN" dirty="0">
                <a:solidFill>
                  <a:schemeClr val="dk1"/>
                </a:solidFill>
              </a:rPr>
              <a:t>metrics,</a:t>
            </a:r>
            <a:r>
              <a:rPr lang="zh-CN" altLang="en-US" dirty="0">
                <a:solidFill>
                  <a:schemeClr val="dk1"/>
                </a:solidFill>
              </a:rPr>
              <a:t> </a:t>
            </a:r>
            <a:r>
              <a:rPr lang="en-US" altLang="zh-CN" dirty="0">
                <a:solidFill>
                  <a:schemeClr val="dk1"/>
                </a:solidFill>
              </a:rPr>
              <a:t>but</a:t>
            </a:r>
            <a:r>
              <a:rPr lang="zh-CN" altLang="en-US" dirty="0">
                <a:solidFill>
                  <a:schemeClr val="dk1"/>
                </a:solidFill>
              </a:rPr>
              <a:t> </a:t>
            </a:r>
            <a:r>
              <a:rPr lang="en-US" altLang="zh-CN" dirty="0">
                <a:solidFill>
                  <a:schemeClr val="dk1"/>
                </a:solidFill>
              </a:rPr>
              <a:t>here</a:t>
            </a:r>
            <a:r>
              <a:rPr lang="zh-CN" altLang="en-US" dirty="0">
                <a:solidFill>
                  <a:schemeClr val="dk1"/>
                </a:solidFill>
              </a:rPr>
              <a:t> </a:t>
            </a:r>
            <a:r>
              <a:rPr lang="en-US" altLang="zh-CN" dirty="0">
                <a:solidFill>
                  <a:schemeClr val="dk1"/>
                </a:solidFill>
              </a:rPr>
              <a:t>we</a:t>
            </a:r>
            <a:r>
              <a:rPr lang="zh-CN" altLang="en-US" dirty="0">
                <a:solidFill>
                  <a:schemeClr val="dk1"/>
                </a:solidFill>
              </a:rPr>
              <a:t> </a:t>
            </a:r>
            <a:r>
              <a:rPr lang="en-US" altLang="zh-CN" dirty="0">
                <a:solidFill>
                  <a:schemeClr val="dk1"/>
                </a:solidFill>
              </a:rPr>
              <a:t>focus</a:t>
            </a:r>
            <a:r>
              <a:rPr lang="zh-CN" altLang="en-US" dirty="0">
                <a:solidFill>
                  <a:schemeClr val="dk1"/>
                </a:solidFill>
              </a:rPr>
              <a:t> </a:t>
            </a:r>
            <a:r>
              <a:rPr lang="en-US" altLang="zh-CN" dirty="0">
                <a:solidFill>
                  <a:schemeClr val="dk1"/>
                </a:solidFill>
              </a:rPr>
              <a:t>on</a:t>
            </a:r>
            <a:r>
              <a:rPr lang="zh-CN" altLang="en-US" dirty="0">
                <a:solidFill>
                  <a:schemeClr val="dk1"/>
                </a:solidFill>
              </a:rPr>
              <a:t> </a:t>
            </a:r>
            <a:r>
              <a:rPr lang="en-US" altLang="zh-CN" dirty="0">
                <a:solidFill>
                  <a:schemeClr val="dk1"/>
                </a:solidFill>
              </a:rPr>
              <a:t>the</a:t>
            </a:r>
            <a:r>
              <a:rPr lang="zh-CN" altLang="en-US" dirty="0">
                <a:solidFill>
                  <a:schemeClr val="dk1"/>
                </a:solidFill>
              </a:rPr>
              <a:t> </a:t>
            </a:r>
            <a:r>
              <a:rPr lang="en-US" altLang="zh-CN" dirty="0">
                <a:solidFill>
                  <a:schemeClr val="dk1"/>
                </a:solidFill>
              </a:rPr>
              <a:t>end-to-end</a:t>
            </a:r>
            <a:r>
              <a:rPr lang="zh-CN" altLang="en-US" dirty="0">
                <a:solidFill>
                  <a:schemeClr val="dk1"/>
                </a:solidFill>
              </a:rPr>
              <a:t> </a:t>
            </a:r>
            <a:r>
              <a:rPr lang="en-US" altLang="zh-CN" dirty="0">
                <a:solidFill>
                  <a:schemeClr val="dk1"/>
                </a:solidFill>
              </a:rPr>
              <a:t>latency,</a:t>
            </a:r>
            <a:r>
              <a:rPr lang="zh-CN" altLang="en-US" dirty="0">
                <a:solidFill>
                  <a:schemeClr val="dk1"/>
                </a:solidFill>
              </a:rPr>
              <a:t> </a:t>
            </a:r>
            <a:endParaRPr lang="en-US" altLang="zh-CN" dirty="0">
              <a:solidFill>
                <a:schemeClr val="dk1"/>
              </a:solidFill>
            </a:endParaRPr>
          </a:p>
          <a:p>
            <a:pPr marL="0" lvl="0" indent="0" algn="l" rtl="0">
              <a:spcBef>
                <a:spcPts val="0"/>
              </a:spcBef>
              <a:spcAft>
                <a:spcPts val="0"/>
              </a:spcAft>
              <a:buNone/>
            </a:pPr>
            <a:r>
              <a:rPr lang="en-US" dirty="0">
                <a:solidFill>
                  <a:schemeClr val="dk1"/>
                </a:solidFill>
              </a:rPr>
              <a:t>temporary incongruence </a:t>
            </a:r>
            <a:r>
              <a:rPr lang="en-US" altLang="zh-CN" dirty="0">
                <a:solidFill>
                  <a:schemeClr val="dk1"/>
                </a:solidFill>
              </a:rPr>
              <a:t>which</a:t>
            </a:r>
            <a:r>
              <a:rPr lang="zh-CN" altLang="en-US" dirty="0">
                <a:solidFill>
                  <a:schemeClr val="dk1"/>
                </a:solidFill>
              </a:rPr>
              <a:t> </a:t>
            </a:r>
            <a:r>
              <a:rPr lang="en-US" dirty="0">
                <a:solidFill>
                  <a:schemeClr val="dk1"/>
                </a:solidFill>
              </a:rPr>
              <a:t>measure</a:t>
            </a:r>
            <a:r>
              <a:rPr lang="en-US" altLang="zh-CN" dirty="0">
                <a:solidFill>
                  <a:schemeClr val="dk1"/>
                </a:solidFill>
              </a:rPr>
              <a:t>s</a:t>
            </a:r>
            <a:r>
              <a:rPr lang="en-US" dirty="0">
                <a:solidFill>
                  <a:schemeClr val="dk1"/>
                </a:solidFill>
              </a:rPr>
              <a:t> </a:t>
            </a:r>
            <a:r>
              <a:rPr lang="en-US" altLang="zh-CN" dirty="0">
                <a:solidFill>
                  <a:schemeClr val="dk1"/>
                </a:solidFill>
              </a:rPr>
              <a:t>the</a:t>
            </a:r>
            <a:r>
              <a:rPr lang="zh-CN" altLang="en-US" dirty="0">
                <a:solidFill>
                  <a:schemeClr val="dk1"/>
                </a:solidFill>
              </a:rPr>
              <a:t> </a:t>
            </a:r>
            <a:r>
              <a:rPr lang="en-US" altLang="zh-CN" dirty="0">
                <a:solidFill>
                  <a:schemeClr val="dk1"/>
                </a:solidFill>
              </a:rPr>
              <a:t>incongruence</a:t>
            </a:r>
            <a:r>
              <a:rPr lang="zh-CN" altLang="en-US" dirty="0">
                <a:solidFill>
                  <a:schemeClr val="dk1"/>
                </a:solidFill>
              </a:rPr>
              <a:t> </a:t>
            </a:r>
            <a:r>
              <a:rPr lang="en-US" altLang="zh-CN" dirty="0">
                <a:solidFill>
                  <a:schemeClr val="dk1"/>
                </a:solidFill>
              </a:rPr>
              <a:t>of</a:t>
            </a:r>
            <a:r>
              <a:rPr lang="zh-CN" altLang="en-US" dirty="0">
                <a:solidFill>
                  <a:schemeClr val="dk1"/>
                </a:solidFill>
              </a:rPr>
              <a:t> </a:t>
            </a:r>
            <a:r>
              <a:rPr lang="en-US" altLang="zh-CN" dirty="0">
                <a:solidFill>
                  <a:schemeClr val="dk1"/>
                </a:solidFill>
              </a:rPr>
              <a:t>intermediate</a:t>
            </a:r>
            <a:r>
              <a:rPr lang="zh-CN" altLang="en-US" dirty="0">
                <a:solidFill>
                  <a:schemeClr val="dk1"/>
                </a:solidFill>
              </a:rPr>
              <a:t> </a:t>
            </a:r>
            <a:r>
              <a:rPr lang="en-US" altLang="zh-CN" dirty="0">
                <a:solidFill>
                  <a:schemeClr val="dk1"/>
                </a:solidFill>
              </a:rPr>
              <a:t>state</a:t>
            </a:r>
            <a:r>
              <a:rPr lang="en-US" altLang="zh-CN" i="0" dirty="0">
                <a:latin typeface="Calibri Light" panose="020F0502020204030204" pitchFamily="34" charset="0"/>
                <a:cs typeface="Calibri Light" panose="020F0502020204030204" pitchFamily="34" charset="0"/>
              </a:rPr>
              <a:t>,</a:t>
            </a:r>
            <a:r>
              <a:rPr lang="zh-CN" altLang="en-US" i="0" dirty="0">
                <a:latin typeface="Calibri Light" panose="020F0502020204030204" pitchFamily="34" charset="0"/>
                <a:cs typeface="Calibri Light" panose="020F0502020204030204" pitchFamily="34" charset="0"/>
              </a:rPr>
              <a:t> </a:t>
            </a:r>
            <a:r>
              <a:rPr lang="en-US" altLang="zh-CN" i="0" dirty="0">
                <a:latin typeface="Calibri Light" panose="020F0502020204030204" pitchFamily="34" charset="0"/>
                <a:cs typeface="Calibri Light" panose="020F0502020204030204" pitchFamily="34" charset="0"/>
              </a:rPr>
              <a:t>and</a:t>
            </a:r>
            <a:endParaRPr lang="en-US" i="0" dirty="0">
              <a:latin typeface="Calibri Light" panose="020F0502020204030204" pitchFamily="34" charset="0"/>
              <a:cs typeface="Calibri Light"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0" i="0" dirty="0">
                <a:latin typeface="Calibri Light" panose="020F0502020204030204" pitchFamily="34" charset="0"/>
                <a:cs typeface="Calibri Light" panose="020F0502020204030204" pitchFamily="34" charset="0"/>
              </a:rPr>
              <a:t>f</a:t>
            </a:r>
            <a:r>
              <a:rPr lang="en-US" b="0" i="0" dirty="0">
                <a:latin typeface="Calibri Light" panose="020F0502020204030204" pitchFamily="34" charset="0"/>
                <a:cs typeface="Calibri Light" panose="020F0502020204030204" pitchFamily="34" charset="0"/>
              </a:rPr>
              <a:t>inal Incongruence</a:t>
            </a:r>
            <a:r>
              <a:rPr lang="zh-CN" altLang="en-US" b="0" i="0" dirty="0">
                <a:latin typeface="Calibri Light" panose="020F0502020204030204" pitchFamily="34" charset="0"/>
                <a:cs typeface="Calibri Light" panose="020F0502020204030204" pitchFamily="34" charset="0"/>
              </a:rPr>
              <a:t> </a:t>
            </a:r>
            <a:r>
              <a:rPr lang="en-US" altLang="zh-CN" b="0" i="0" dirty="0">
                <a:latin typeface="Calibri Light" panose="020F0502020204030204" pitchFamily="34" charset="0"/>
                <a:cs typeface="Calibri Light" panose="020F0502020204030204" pitchFamily="34" charset="0"/>
              </a:rPr>
              <a:t>which</a:t>
            </a:r>
            <a:r>
              <a:rPr lang="en-US" b="0" i="0" dirty="0">
                <a:latin typeface="Calibri Light" panose="020F0502020204030204" pitchFamily="34" charset="0"/>
                <a:cs typeface="Calibri Light" panose="020F0502020204030204" pitchFamily="34" charset="0"/>
              </a:rPr>
              <a:t> </a:t>
            </a:r>
            <a:r>
              <a:rPr lang="en-US" altLang="zh-CN" b="0" i="0" dirty="0">
                <a:latin typeface="Calibri Light" panose="020F0502020204030204" pitchFamily="34" charset="0"/>
                <a:cs typeface="Calibri Light" panose="020F0502020204030204" pitchFamily="34" charset="0"/>
              </a:rPr>
              <a:t>measures</a:t>
            </a:r>
            <a:r>
              <a:rPr lang="zh-CN" altLang="en-US" b="0" i="0" dirty="0">
                <a:latin typeface="Calibri Light" panose="020F0502020204030204" pitchFamily="34" charset="0"/>
                <a:cs typeface="Calibri Light" panose="020F0502020204030204" pitchFamily="34" charset="0"/>
              </a:rPr>
              <a:t> </a:t>
            </a:r>
            <a:r>
              <a:rPr lang="en-US" altLang="zh-CN" b="0" i="0" dirty="0">
                <a:latin typeface="Calibri Light" panose="020F0502020204030204" pitchFamily="34" charset="0"/>
                <a:cs typeface="Calibri Light" panose="020F0502020204030204" pitchFamily="34" charset="0"/>
              </a:rPr>
              <a:t>the</a:t>
            </a:r>
            <a:r>
              <a:rPr lang="zh-CN" altLang="en-US" b="0" i="0" dirty="0">
                <a:latin typeface="Calibri Light" panose="020F0502020204030204" pitchFamily="34" charset="0"/>
                <a:cs typeface="Calibri Light" panose="020F0502020204030204" pitchFamily="34" charset="0"/>
              </a:rPr>
              <a:t> </a:t>
            </a:r>
            <a:r>
              <a:rPr lang="en-US" altLang="zh-CN" b="0" i="0" dirty="0">
                <a:latin typeface="Calibri Light" panose="020F0502020204030204" pitchFamily="34" charset="0"/>
                <a:cs typeface="Calibri Light" panose="020F0502020204030204" pitchFamily="34" charset="0"/>
              </a:rPr>
              <a:t>incongruence</a:t>
            </a:r>
            <a:r>
              <a:rPr lang="zh-CN" altLang="en-US" b="0" i="0" dirty="0">
                <a:latin typeface="Calibri Light" panose="020F0502020204030204" pitchFamily="34" charset="0"/>
                <a:cs typeface="Calibri Light" panose="020F0502020204030204" pitchFamily="34" charset="0"/>
              </a:rPr>
              <a:t> </a:t>
            </a:r>
            <a:r>
              <a:rPr lang="en-US" altLang="zh-CN" b="0" i="0" dirty="0">
                <a:latin typeface="Calibri Light" panose="020F0502020204030204" pitchFamily="34" charset="0"/>
                <a:cs typeface="Calibri Light" panose="020F0502020204030204" pitchFamily="34" charset="0"/>
              </a:rPr>
              <a:t>of</a:t>
            </a:r>
            <a:r>
              <a:rPr lang="zh-CN" altLang="en-US" b="0" i="0" dirty="0">
                <a:latin typeface="Calibri Light" panose="020F0502020204030204" pitchFamily="34" charset="0"/>
                <a:cs typeface="Calibri Light" panose="020F0502020204030204" pitchFamily="34" charset="0"/>
              </a:rPr>
              <a:t> </a:t>
            </a:r>
            <a:r>
              <a:rPr lang="en-US" altLang="zh-CN" b="0" i="0" dirty="0">
                <a:latin typeface="Calibri Light" panose="020F0502020204030204" pitchFamily="34" charset="0"/>
                <a:cs typeface="Calibri Light" panose="020F0502020204030204" pitchFamily="34" charset="0"/>
              </a:rPr>
              <a:t>system</a:t>
            </a:r>
            <a:r>
              <a:rPr lang="zh-CN" altLang="en-US" b="0" i="0" dirty="0">
                <a:latin typeface="Calibri Light" panose="020F0502020204030204" pitchFamily="34" charset="0"/>
                <a:cs typeface="Calibri Light" panose="020F0502020204030204" pitchFamily="34" charset="0"/>
              </a:rPr>
              <a:t> </a:t>
            </a:r>
            <a:r>
              <a:rPr lang="en-US" altLang="zh-CN" b="0" i="0" dirty="0">
                <a:latin typeface="Calibri Light" panose="020F0502020204030204" pitchFamily="34" charset="0"/>
                <a:cs typeface="Calibri Light" panose="020F0502020204030204" pitchFamily="34" charset="0"/>
              </a:rPr>
              <a:t>end</a:t>
            </a:r>
            <a:r>
              <a:rPr lang="zh-CN" altLang="en-US" b="0" i="0" dirty="0">
                <a:latin typeface="Calibri Light" panose="020F0502020204030204" pitchFamily="34" charset="0"/>
                <a:cs typeface="Calibri Light" panose="020F0502020204030204" pitchFamily="34" charset="0"/>
              </a:rPr>
              <a:t> </a:t>
            </a:r>
            <a:r>
              <a:rPr lang="en-US" altLang="zh-CN" b="0" i="0" dirty="0">
                <a:latin typeface="Calibri Light" panose="020F0502020204030204" pitchFamily="34" charset="0"/>
                <a:cs typeface="Calibri Light" panose="020F0502020204030204" pitchFamily="34" charset="0"/>
              </a:rPr>
              <a:t>state</a:t>
            </a:r>
            <a:r>
              <a:rPr lang="en-US" b="0" i="0" dirty="0">
                <a:latin typeface="Calibri Light" panose="020F0502020204030204" pitchFamily="34" charset="0"/>
                <a:cs typeface="Calibri Light"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0" dirty="0">
              <a:latin typeface="Calibri Light" panose="020F0502020204030204" pitchFamily="34" charset="0"/>
              <a:cs typeface="Calibri Light"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0" i="0" dirty="0">
                <a:latin typeface="Calibri Light" panose="020F0502020204030204" pitchFamily="34" charset="0"/>
                <a:cs typeface="Calibri Light" panose="020F0502020204030204" pitchFamily="34" charset="0"/>
              </a:rPr>
              <a:t>We</a:t>
            </a:r>
            <a:r>
              <a:rPr lang="zh-CN" altLang="en-US" b="0" i="0" dirty="0">
                <a:latin typeface="Calibri Light" panose="020F0502020204030204" pitchFamily="34" charset="0"/>
                <a:cs typeface="Calibri Light" panose="020F0502020204030204" pitchFamily="34" charset="0"/>
              </a:rPr>
              <a:t> </a:t>
            </a:r>
            <a:r>
              <a:rPr lang="en-US" b="0" i="0" dirty="0">
                <a:latin typeface="Calibri Light" panose="020F0502020204030204" pitchFamily="34" charset="0"/>
                <a:cs typeface="Calibri Light" panose="020F0502020204030204" pitchFamily="34" charset="0"/>
              </a:rPr>
              <a:t>can see </a:t>
            </a:r>
            <a:r>
              <a:rPr lang="en-US" altLang="zh-CN" b="0" i="0" dirty="0">
                <a:latin typeface="Calibri Light" panose="020F0502020204030204" pitchFamily="34" charset="0"/>
                <a:cs typeface="Calibri Light" panose="020F0502020204030204" pitchFamily="34" charset="0"/>
              </a:rPr>
              <a:t>that</a:t>
            </a:r>
            <a:r>
              <a:rPr lang="zh-CN" altLang="en-US" b="0" i="0" dirty="0">
                <a:latin typeface="Calibri Light" panose="020F0502020204030204" pitchFamily="34" charset="0"/>
                <a:cs typeface="Calibri Light" panose="020F0502020204030204" pitchFamily="34" charset="0"/>
              </a:rPr>
              <a:t>    </a:t>
            </a:r>
            <a:r>
              <a:rPr lang="en-US" b="0" i="0" dirty="0">
                <a:latin typeface="Calibri Light" panose="020F0502020204030204" pitchFamily="34" charset="0"/>
                <a:cs typeface="Calibri Light" panose="020F0502020204030204" pitchFamily="34" charset="0"/>
              </a:rPr>
              <a:t>the green line EV, is almost as fast as the status quo system WV.</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0" dirty="0">
              <a:latin typeface="Calibri Light" panose="020F0502020204030204" pitchFamily="34" charset="0"/>
              <a:cs typeface="Calibri Light"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latin typeface="Calibri Light" panose="020F0502020204030204" pitchFamily="34" charset="0"/>
                <a:cs typeface="Calibri Light" panose="020F0502020204030204" pitchFamily="34" charset="0"/>
              </a:rPr>
              <a:t>EV provides comparable but slightly better temporary incongruence to WV.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b="0" i="0" dirty="0">
                <a:latin typeface="Calibri Light" panose="020F0502020204030204" pitchFamily="34" charset="0"/>
                <a:cs typeface="Calibri Light" panose="020F0502020204030204" pitchFamily="34" charset="0"/>
              </a:rPr>
              <a:t>But,</a:t>
            </a:r>
            <a:r>
              <a:rPr lang="zh-CN" altLang="en-US" b="0" i="0" dirty="0">
                <a:latin typeface="Calibri Light" panose="020F0502020204030204" pitchFamily="34" charset="0"/>
                <a:cs typeface="Calibri Light" panose="020F0502020204030204" pitchFamily="34" charset="0"/>
              </a:rPr>
              <a:t> </a:t>
            </a:r>
            <a:r>
              <a:rPr lang="en-US" altLang="zh-CN" b="0" i="0" dirty="0">
                <a:latin typeface="Calibri Light" panose="020F0502020204030204" pitchFamily="34" charset="0"/>
                <a:cs typeface="Calibri Light" panose="020F0502020204030204" pitchFamily="34" charset="0"/>
              </a:rPr>
              <a:t>the</a:t>
            </a:r>
            <a:r>
              <a:rPr lang="en-US" b="0" i="0" dirty="0">
                <a:latin typeface="Calibri Light" panose="020F0502020204030204" pitchFamily="34" charset="0"/>
                <a:cs typeface="Calibri Light" panose="020F0502020204030204" pitchFamily="34" charset="0"/>
              </a:rPr>
              <a:t> incongruence</a:t>
            </a:r>
            <a:r>
              <a:rPr lang="zh-CN" altLang="en-US" b="0" i="0" dirty="0">
                <a:latin typeface="Calibri Light" panose="020F0502020204030204" pitchFamily="34" charset="0"/>
                <a:cs typeface="Calibri Light" panose="020F0502020204030204" pitchFamily="34" charset="0"/>
              </a:rPr>
              <a:t> </a:t>
            </a:r>
            <a:r>
              <a:rPr lang="en-US" altLang="zh-CN" b="0" i="0" dirty="0">
                <a:latin typeface="Calibri Light" panose="020F0502020204030204" pitchFamily="34" charset="0"/>
                <a:cs typeface="Calibri Light" panose="020F0502020204030204" pitchFamily="34" charset="0"/>
              </a:rPr>
              <a:t>in</a:t>
            </a:r>
            <a:r>
              <a:rPr lang="zh-CN" altLang="en-US" b="0" i="0" dirty="0">
                <a:latin typeface="Calibri Light" panose="020F0502020204030204" pitchFamily="34" charset="0"/>
                <a:cs typeface="Calibri Light" panose="020F0502020204030204" pitchFamily="34" charset="0"/>
              </a:rPr>
              <a:t> </a:t>
            </a:r>
            <a:r>
              <a:rPr lang="en-US" altLang="zh-CN" b="0" i="0" dirty="0">
                <a:latin typeface="Calibri Light" panose="020F0502020204030204" pitchFamily="34" charset="0"/>
                <a:cs typeface="Calibri Light" panose="020F0502020204030204" pitchFamily="34" charset="0"/>
              </a:rPr>
              <a:t>EV</a:t>
            </a:r>
            <a:r>
              <a:rPr lang="en-US" b="0" i="0" dirty="0">
                <a:latin typeface="Calibri Light" panose="020F0502020204030204" pitchFamily="34" charset="0"/>
                <a:cs typeface="Calibri Light" panose="020F0502020204030204" pitchFamily="34" charset="0"/>
              </a:rPr>
              <a:t> is only temporary.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0" dirty="0">
              <a:latin typeface="Calibri Light" panose="020F0502020204030204" pitchFamily="34" charset="0"/>
              <a:cs typeface="Calibri Light"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latin typeface="Calibri Light" panose="020F0502020204030204" pitchFamily="34" charset="0"/>
                <a:cs typeface="Calibri Light" panose="020F0502020204030204" pitchFamily="34" charset="0"/>
              </a:rPr>
              <a:t>When the routines are done, EV can fix these incongruence and provide serial equivalent </a:t>
            </a:r>
            <a:r>
              <a:rPr lang="en-US" altLang="zh-CN" b="0" i="0" dirty="0">
                <a:latin typeface="Calibri Light" panose="020F0502020204030204" pitchFamily="34" charset="0"/>
                <a:cs typeface="Calibri Light" panose="020F0502020204030204" pitchFamily="34" charset="0"/>
              </a:rPr>
              <a:t>end</a:t>
            </a:r>
            <a:r>
              <a:rPr lang="en-US" b="0" i="0" dirty="0">
                <a:latin typeface="Calibri Light" panose="020F0502020204030204" pitchFamily="34" charset="0"/>
                <a:cs typeface="Calibri Light" panose="020F0502020204030204" pitchFamily="34" charset="0"/>
              </a:rPr>
              <a:t> state. However, </a:t>
            </a:r>
            <a:r>
              <a:rPr lang="en-US" altLang="zh-CN" b="0" i="0" dirty="0">
                <a:latin typeface="Calibri Light" panose="020F0502020204030204" pitchFamily="34" charset="0"/>
                <a:cs typeface="Calibri Light" panose="020F0502020204030204" pitchFamily="34" charset="0"/>
              </a:rPr>
              <a:t>the</a:t>
            </a:r>
            <a:r>
              <a:rPr lang="zh-CN" altLang="en-US" b="0" i="0" dirty="0">
                <a:latin typeface="Calibri Light" panose="020F0502020204030204" pitchFamily="34" charset="0"/>
                <a:cs typeface="Calibri Light" panose="020F0502020204030204" pitchFamily="34" charset="0"/>
              </a:rPr>
              <a:t> </a:t>
            </a:r>
            <a:r>
              <a:rPr lang="en-US" altLang="zh-CN" b="0" i="0" dirty="0">
                <a:latin typeface="Calibri Light" panose="020F0502020204030204" pitchFamily="34" charset="0"/>
                <a:cs typeface="Calibri Light" panose="020F0502020204030204" pitchFamily="34" charset="0"/>
              </a:rPr>
              <a:t>status</a:t>
            </a:r>
            <a:r>
              <a:rPr lang="zh-CN" altLang="en-US" b="0" i="0" dirty="0">
                <a:latin typeface="Calibri Light" panose="020F0502020204030204" pitchFamily="34" charset="0"/>
                <a:cs typeface="Calibri Light" panose="020F0502020204030204" pitchFamily="34" charset="0"/>
              </a:rPr>
              <a:t> </a:t>
            </a:r>
            <a:r>
              <a:rPr lang="en-US" altLang="zh-CN" b="0" i="0" dirty="0">
                <a:latin typeface="Calibri Light" panose="020F0502020204030204" pitchFamily="34" charset="0"/>
                <a:cs typeface="Calibri Light" panose="020F0502020204030204" pitchFamily="34" charset="0"/>
              </a:rPr>
              <a:t>quo</a:t>
            </a:r>
            <a:r>
              <a:rPr lang="zh-CN" altLang="en-US" b="0" i="0" dirty="0">
                <a:latin typeface="Calibri Light" panose="020F0502020204030204" pitchFamily="34" charset="0"/>
                <a:cs typeface="Calibri Light" panose="020F0502020204030204" pitchFamily="34" charset="0"/>
              </a:rPr>
              <a:t> </a:t>
            </a:r>
            <a:r>
              <a:rPr lang="en-US" altLang="zh-CN" b="0" i="0" dirty="0">
                <a:latin typeface="Calibri Light" panose="020F0502020204030204" pitchFamily="34" charset="0"/>
                <a:cs typeface="Calibri Light" panose="020F0502020204030204" pitchFamily="34" charset="0"/>
              </a:rPr>
              <a:t>design</a:t>
            </a:r>
            <a:r>
              <a:rPr lang="zh-CN" altLang="en-US" b="0" i="0" dirty="0">
                <a:latin typeface="Calibri Light" panose="020F0502020204030204" pitchFamily="34" charset="0"/>
                <a:cs typeface="Calibri Light" panose="020F0502020204030204" pitchFamily="34" charset="0"/>
              </a:rPr>
              <a:t> </a:t>
            </a:r>
            <a:r>
              <a:rPr lang="en-US" b="0" i="0" dirty="0">
                <a:latin typeface="Calibri Light" panose="020F0502020204030204" pitchFamily="34" charset="0"/>
                <a:cs typeface="Calibri Light" panose="020F0502020204030204" pitchFamily="34" charset="0"/>
              </a:rPr>
              <a:t>WV cannot.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In</a:t>
            </a:r>
            <a:r>
              <a:rPr lang="zh-CN" altLang="en-US" dirty="0"/>
              <a:t> </a:t>
            </a:r>
            <a:r>
              <a:rPr lang="en-US" altLang="zh-CN" dirty="0"/>
              <a:t>the</a:t>
            </a:r>
            <a:r>
              <a:rPr lang="zh-CN" altLang="en-US" dirty="0"/>
              <a:t> </a:t>
            </a:r>
            <a:r>
              <a:rPr lang="en-US" altLang="zh-CN" dirty="0"/>
              <a:t>smart</a:t>
            </a:r>
            <a:r>
              <a:rPr lang="zh-CN" altLang="en-US" dirty="0"/>
              <a:t> </a:t>
            </a:r>
            <a:r>
              <a:rPr lang="en-US" altLang="zh-CN" dirty="0"/>
              <a:t>home</a:t>
            </a:r>
            <a:r>
              <a:rPr lang="zh-CN" altLang="en-US" dirty="0"/>
              <a:t> </a:t>
            </a:r>
            <a:r>
              <a:rPr lang="en-US" altLang="zh-CN" dirty="0"/>
              <a:t>world,</a:t>
            </a:r>
            <a:r>
              <a:rPr lang="zh-CN" altLang="en-US" dirty="0"/>
              <a:t> </a:t>
            </a:r>
            <a:r>
              <a:rPr lang="en-US" altLang="zh-CN" dirty="0"/>
              <a:t>we</a:t>
            </a:r>
            <a:r>
              <a:rPr lang="zh-CN" altLang="en-US" dirty="0"/>
              <a:t> </a:t>
            </a:r>
            <a:r>
              <a:rPr lang="en-US" altLang="zh-CN" dirty="0"/>
              <a:t>have</a:t>
            </a:r>
            <a:r>
              <a:rPr lang="zh-CN" altLang="en-US" dirty="0"/>
              <a:t> </a:t>
            </a:r>
            <a:r>
              <a:rPr lang="en-US" altLang="zh-CN" dirty="0"/>
              <a:t>many</a:t>
            </a:r>
            <a:r>
              <a:rPr lang="zh-CN" altLang="en-US" dirty="0"/>
              <a:t> </a:t>
            </a:r>
            <a:r>
              <a:rPr lang="en-US" altLang="zh-CN" dirty="0"/>
              <a:t>kinds</a:t>
            </a:r>
            <a:r>
              <a:rPr lang="zh-CN" altLang="en-US" dirty="0"/>
              <a:t> </a:t>
            </a:r>
            <a:r>
              <a:rPr lang="en-US" altLang="zh-CN" dirty="0"/>
              <a:t>of</a:t>
            </a:r>
            <a:r>
              <a:rPr lang="zh-CN" altLang="en-US" dirty="0"/>
              <a:t> </a:t>
            </a:r>
            <a:r>
              <a:rPr lang="en-US" altLang="zh-CN" dirty="0"/>
              <a:t>smart</a:t>
            </a:r>
            <a:r>
              <a:rPr lang="zh-CN" altLang="en-US" dirty="0"/>
              <a:t> </a:t>
            </a:r>
            <a:r>
              <a:rPr lang="en-US" altLang="zh-CN" dirty="0"/>
              <a:t>devices such as smart</a:t>
            </a:r>
            <a:r>
              <a:rPr lang="zh-CN" altLang="en-US" dirty="0"/>
              <a:t> </a:t>
            </a:r>
            <a:r>
              <a:rPr lang="en-US" altLang="zh-CN" dirty="0"/>
              <a:t>light,</a:t>
            </a:r>
            <a:r>
              <a:rPr lang="zh-CN" altLang="en-US" dirty="0"/>
              <a:t> </a:t>
            </a:r>
            <a:r>
              <a:rPr lang="en-US" altLang="zh-CN"/>
              <a:t>smart fridge</a:t>
            </a:r>
            <a:r>
              <a:rPr lang="zh-CN" altLang="en-US"/>
              <a:t> </a:t>
            </a:r>
            <a:r>
              <a:rPr lang="en-US" altLang="zh-CN" dirty="0"/>
              <a:t>and etc.</a:t>
            </a:r>
            <a:r>
              <a:rPr lang="zh-CN" altLang="en-US" dirty="0"/>
              <a:t> </a:t>
            </a: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The</a:t>
            </a:r>
            <a:r>
              <a:rPr lang="zh-CN" altLang="en-US" dirty="0"/>
              <a:t> </a:t>
            </a:r>
            <a:r>
              <a:rPr lang="en-US" altLang="zh-CN" dirty="0"/>
              <a:t>smart</a:t>
            </a:r>
            <a:r>
              <a:rPr lang="zh-CN" altLang="en-US" dirty="0"/>
              <a:t> </a:t>
            </a:r>
            <a:r>
              <a:rPr lang="en-US" altLang="zh-CN" dirty="0"/>
              <a:t>devices</a:t>
            </a:r>
            <a:r>
              <a:rPr lang="zh-CN" altLang="en-US" dirty="0"/>
              <a:t> </a:t>
            </a:r>
            <a:r>
              <a:rPr lang="en-US" altLang="zh-CN" dirty="0"/>
              <a:t>we</a:t>
            </a:r>
            <a:r>
              <a:rPr lang="zh-CN" altLang="en-US" dirty="0"/>
              <a:t> </a:t>
            </a:r>
            <a:r>
              <a:rPr lang="en-US" altLang="zh-CN" dirty="0"/>
              <a:t>refer</a:t>
            </a:r>
            <a:r>
              <a:rPr lang="zh-CN" altLang="en-US" dirty="0"/>
              <a:t> </a:t>
            </a:r>
            <a:r>
              <a:rPr lang="en-US" altLang="zh-CN" dirty="0"/>
              <a:t>here</a:t>
            </a:r>
            <a:r>
              <a:rPr lang="zh-CN" altLang="en-US" dirty="0"/>
              <a:t> </a:t>
            </a:r>
            <a:r>
              <a:rPr lang="en-US" altLang="zh-CN" dirty="0"/>
              <a:t>are</a:t>
            </a:r>
            <a:r>
              <a:rPr lang="zh-CN" altLang="en-US" dirty="0"/>
              <a:t> </a:t>
            </a:r>
            <a:r>
              <a:rPr lang="en-US" altLang="zh-CN" dirty="0"/>
              <a:t>those</a:t>
            </a:r>
            <a:r>
              <a:rPr lang="zh-CN" altLang="en-US" dirty="0"/>
              <a:t> </a:t>
            </a:r>
            <a:r>
              <a:rPr lang="en-US" altLang="zh-CN" dirty="0"/>
              <a:t>who</a:t>
            </a:r>
            <a:r>
              <a:rPr lang="zh-CN" altLang="en-US" dirty="0"/>
              <a:t> </a:t>
            </a:r>
            <a:r>
              <a:rPr lang="en-US" altLang="zh-CN" dirty="0"/>
              <a:t>can</a:t>
            </a:r>
            <a:r>
              <a:rPr lang="zh-CN" altLang="en-US" dirty="0"/>
              <a:t> </a:t>
            </a:r>
            <a:r>
              <a:rPr lang="en-US" altLang="zh-CN" dirty="0"/>
              <a:t>connect to the</a:t>
            </a:r>
            <a:r>
              <a:rPr lang="zh-CN" altLang="en-US" dirty="0"/>
              <a:t> </a:t>
            </a:r>
            <a:r>
              <a:rPr lang="en-US" altLang="zh-CN" dirty="0"/>
              <a:t>networks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and be</a:t>
            </a:r>
            <a:r>
              <a:rPr lang="zh-CN" altLang="en-US" dirty="0"/>
              <a:t> </a:t>
            </a:r>
            <a:r>
              <a:rPr lang="en-US" altLang="zh-CN" dirty="0"/>
              <a:t>accessed</a:t>
            </a:r>
            <a:r>
              <a:rPr lang="zh-CN" altLang="en-US" dirty="0"/>
              <a:t> </a:t>
            </a:r>
            <a:r>
              <a:rPr lang="en-US" altLang="zh-CN" dirty="0"/>
              <a:t>and controlled by home</a:t>
            </a:r>
            <a:r>
              <a:rPr lang="zh-CN" altLang="en-US" dirty="0"/>
              <a:t> </a:t>
            </a:r>
            <a:r>
              <a:rPr lang="en-US" altLang="zh-CN" dirty="0"/>
              <a:t>automation</a:t>
            </a:r>
            <a:r>
              <a:rPr lang="zh-CN" altLang="en-US" dirty="0"/>
              <a:t> </a:t>
            </a:r>
            <a:r>
              <a:rPr lang="en-US" altLang="zh-CN" dirty="0"/>
              <a:t>systems.</a:t>
            </a:r>
            <a:endParaRPr lang="en-US" dirty="0"/>
          </a:p>
        </p:txBody>
      </p:sp>
    </p:spTree>
    <p:extLst>
      <p:ext uri="{BB962C8B-B14F-4D97-AF65-F5344CB8AC3E}">
        <p14:creationId xmlns:p14="http://schemas.microsoft.com/office/powerpoint/2010/main" val="174726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7a1d147ac1_0_1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7a1d147ac1_0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also </a:t>
            </a:r>
            <a:r>
              <a:rPr lang="en-US" altLang="zh-CN" dirty="0"/>
              <a:t>find</a:t>
            </a:r>
            <a:r>
              <a:rPr lang="zh-CN" altLang="en-US" dirty="0"/>
              <a:t> </a:t>
            </a:r>
            <a:r>
              <a:rPr lang="en-US" altLang="zh-CN" dirty="0"/>
              <a:t>out</a:t>
            </a:r>
            <a:r>
              <a:rPr lang="zh-CN" altLang="en-US" dirty="0"/>
              <a:t> </a:t>
            </a:r>
            <a:r>
              <a:rPr lang="en-US" altLang="zh-CN" dirty="0"/>
              <a:t>and</a:t>
            </a:r>
            <a:r>
              <a:rPr lang="zh-CN" altLang="en-US" dirty="0"/>
              <a:t> </a:t>
            </a:r>
            <a:r>
              <a:rPr lang="en-US" altLang="zh-CN" dirty="0"/>
              <a:t>evaluate</a:t>
            </a:r>
            <a:r>
              <a:rPr lang="zh-CN" altLang="en-US" dirty="0"/>
              <a:t> </a:t>
            </a:r>
            <a:r>
              <a:rPr lang="en-US" altLang="zh-CN" dirty="0"/>
              <a:t>how</a:t>
            </a:r>
            <a:r>
              <a:rPr lang="zh-CN" altLang="en-US" dirty="0"/>
              <a:t> </a:t>
            </a:r>
            <a:r>
              <a:rPr lang="en-US" dirty="0"/>
              <a:t>pre- and post lease reduce latenc</a:t>
            </a:r>
            <a:r>
              <a:rPr lang="en-US" altLang="zh-CN" dirty="0"/>
              <a:t>y</a:t>
            </a:r>
            <a:r>
              <a:rPr lang="en-US" dirty="0"/>
              <a:t> with the cost of temporary incongruenc</a:t>
            </a:r>
            <a:r>
              <a:rPr lang="en-US" altLang="zh-CN" dirty="0"/>
              <a:t>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altLang="zh-CN" dirty="0"/>
              <a:t>When</a:t>
            </a:r>
            <a:r>
              <a:rPr lang="en-US" dirty="0"/>
              <a:t> both mechanisms </a:t>
            </a:r>
            <a:r>
              <a:rPr lang="en-US" altLang="zh-CN" dirty="0"/>
              <a:t>are</a:t>
            </a:r>
            <a:r>
              <a:rPr lang="zh-CN" altLang="en-US" dirty="0"/>
              <a:t> </a:t>
            </a:r>
            <a:r>
              <a:rPr lang="en-US" dirty="0"/>
              <a:t>OFF, </a:t>
            </a:r>
            <a:r>
              <a:rPr lang="en-US" dirty="0" err="1"/>
              <a:t>SafeHome</a:t>
            </a:r>
            <a:r>
              <a:rPr lang="en-US" dirty="0"/>
              <a:t> runs with longer latency but zero temporary incongruence.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both </a:t>
            </a:r>
            <a:r>
              <a:rPr lang="en-US" altLang="zh-CN" dirty="0"/>
              <a:t>mechanisms</a:t>
            </a:r>
            <a:r>
              <a:rPr lang="zh-CN" altLang="en-US" dirty="0"/>
              <a:t> </a:t>
            </a:r>
            <a:r>
              <a:rPr lang="en-US" dirty="0"/>
              <a:t>are ON, the routines finish with shorter latencies but higher temporary incongruence. </a:t>
            </a:r>
          </a:p>
          <a:p>
            <a:pPr marL="0" lvl="0" indent="0" algn="l" rtl="0">
              <a:spcBef>
                <a:spcPts val="0"/>
              </a:spcBef>
              <a:spcAft>
                <a:spcPts val="0"/>
              </a:spcAft>
              <a:buNone/>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7a1d147ac1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7a1d147ac1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a:t>
            </a:r>
            <a:r>
              <a:rPr lang="zh-CN" altLang="en-US" dirty="0"/>
              <a:t> </a:t>
            </a:r>
            <a:r>
              <a:rPr lang="en-US" altLang="zh-CN" dirty="0"/>
              <a:t>summary,</a:t>
            </a:r>
            <a:r>
              <a:rPr lang="zh-CN" altLang="en-US" dirty="0"/>
              <a:t> </a:t>
            </a:r>
            <a:r>
              <a:rPr lang="en-US" altLang="zh-CN" dirty="0" err="1"/>
              <a:t>Safehome</a:t>
            </a:r>
            <a:r>
              <a:rPr lang="zh-CN" altLang="en-US" dirty="0"/>
              <a:t> </a:t>
            </a:r>
            <a:r>
              <a:rPr lang="en-US" altLang="zh-CN" dirty="0"/>
              <a:t>is</a:t>
            </a:r>
            <a:r>
              <a:rPr lang="zh-CN" altLang="en-US" dirty="0"/>
              <a:t> </a:t>
            </a:r>
            <a:r>
              <a:rPr lang="en-US" altLang="zh-CN" dirty="0"/>
              <a:t>a</a:t>
            </a:r>
            <a:r>
              <a:rPr lang="zh-CN" altLang="en-US" dirty="0"/>
              <a:t> </a:t>
            </a:r>
            <a:r>
              <a:rPr lang="en-US" altLang="zh-CN" dirty="0"/>
              <a:t>first</a:t>
            </a:r>
            <a:r>
              <a:rPr lang="zh-CN" altLang="en-US" dirty="0"/>
              <a:t> </a:t>
            </a:r>
            <a:r>
              <a:rPr lang="en-US" altLang="zh-CN" dirty="0"/>
              <a:t>step</a:t>
            </a:r>
            <a:r>
              <a:rPr lang="zh-CN" altLang="en-US" dirty="0"/>
              <a:t> </a:t>
            </a:r>
            <a:r>
              <a:rPr lang="en-US" altLang="zh-CN" dirty="0"/>
              <a:t>to</a:t>
            </a:r>
            <a:r>
              <a:rPr lang="zh-CN" altLang="en-US" dirty="0"/>
              <a:t> </a:t>
            </a:r>
            <a:r>
              <a:rPr lang="en-US" altLang="zh-CN" dirty="0"/>
              <a:t>provide</a:t>
            </a:r>
            <a:r>
              <a:rPr lang="zh-CN" altLang="en-US" dirty="0"/>
              <a:t> </a:t>
            </a:r>
            <a:r>
              <a:rPr lang="en-US" altLang="zh-CN" dirty="0"/>
              <a:t>reliability</a:t>
            </a:r>
            <a:r>
              <a:rPr lang="zh-CN" altLang="en-US" dirty="0"/>
              <a:t> </a:t>
            </a:r>
            <a:r>
              <a:rPr lang="en-US" altLang="zh-CN" dirty="0"/>
              <a:t>from</a:t>
            </a:r>
            <a:r>
              <a:rPr lang="zh-CN" altLang="en-US" dirty="0"/>
              <a:t> </a:t>
            </a:r>
            <a:r>
              <a:rPr lang="en-US" altLang="zh-CN" dirty="0"/>
              <a:t>routine</a:t>
            </a:r>
            <a:r>
              <a:rPr lang="zh-CN" altLang="en-US" dirty="0"/>
              <a:t> </a:t>
            </a:r>
            <a:r>
              <a:rPr lang="en-US" altLang="zh-CN" dirty="0"/>
              <a:t>execution</a:t>
            </a:r>
            <a:r>
              <a:rPr lang="zh-CN" altLang="en-US" dirty="0"/>
              <a:t> </a:t>
            </a:r>
            <a:r>
              <a:rPr lang="en-US" altLang="zh-CN" dirty="0"/>
              <a:t>level.</a:t>
            </a:r>
            <a:r>
              <a:rPr lang="zh-CN" altLang="en-US" dirty="0"/>
              <a:t> </a:t>
            </a:r>
            <a:r>
              <a:rPr lang="en-US" altLang="zh-CN" dirty="0"/>
              <a:t>It</a:t>
            </a:r>
            <a:r>
              <a:rPr lang="zh-CN" altLang="en-US" dirty="0"/>
              <a:t> </a:t>
            </a:r>
            <a:r>
              <a:rPr lang="en-US" altLang="zh-CN" dirty="0"/>
              <a:t>provides</a:t>
            </a:r>
            <a:r>
              <a:rPr lang="zh-CN" altLang="en-US" dirty="0"/>
              <a:t> </a:t>
            </a:r>
            <a:r>
              <a:rPr lang="en-US" altLang="zh-CN" dirty="0"/>
              <a:t>four</a:t>
            </a:r>
            <a:r>
              <a:rPr lang="zh-CN" altLang="en-US" dirty="0"/>
              <a:t> </a:t>
            </a:r>
            <a:r>
              <a:rPr lang="en-US" altLang="zh-CN" dirty="0"/>
              <a:t>Visibility</a:t>
            </a:r>
            <a:r>
              <a:rPr lang="zh-CN" altLang="en-US" dirty="0"/>
              <a:t> </a:t>
            </a:r>
            <a:r>
              <a:rPr lang="en-US" altLang="zh-CN" dirty="0"/>
              <a:t>Models,</a:t>
            </a:r>
            <a:r>
              <a:rPr lang="zh-CN" altLang="en-US" dirty="0"/>
              <a:t> </a:t>
            </a:r>
            <a:r>
              <a:rPr lang="en-US" altLang="zh-CN" dirty="0"/>
              <a:t>among</a:t>
            </a:r>
            <a:r>
              <a:rPr lang="zh-CN" altLang="en-US" dirty="0"/>
              <a:t> </a:t>
            </a:r>
            <a:r>
              <a:rPr lang="en-US" altLang="zh-CN" dirty="0"/>
              <a:t>which</a:t>
            </a:r>
            <a:r>
              <a:rPr lang="zh-CN" altLang="en-US" dirty="0"/>
              <a:t> </a:t>
            </a:r>
            <a:r>
              <a:rPr lang="en-US" altLang="zh-CN" dirty="0"/>
              <a:t>EV</a:t>
            </a:r>
            <a:r>
              <a:rPr lang="zh-CN" altLang="en-US" dirty="0"/>
              <a:t> </a:t>
            </a:r>
            <a:r>
              <a:rPr lang="en-US" altLang="zh-CN" dirty="0"/>
              <a:t>model</a:t>
            </a:r>
            <a:r>
              <a:rPr lang="zh-CN" altLang="en-US" dirty="0"/>
              <a:t> </a:t>
            </a:r>
            <a:r>
              <a:rPr lang="en-US" altLang="zh-CN" dirty="0"/>
              <a:t>provides</a:t>
            </a:r>
            <a:r>
              <a:rPr lang="zh-CN" altLang="en-US" dirty="0"/>
              <a:t> </a:t>
            </a:r>
            <a:r>
              <a:rPr lang="en-US" altLang="zh-CN" dirty="0"/>
              <a:t>the</a:t>
            </a:r>
            <a:r>
              <a:rPr lang="zh-CN" altLang="en-US" dirty="0"/>
              <a:t> </a:t>
            </a:r>
            <a:r>
              <a:rPr lang="en-US" altLang="zh-CN" dirty="0"/>
              <a:t>best</a:t>
            </a:r>
            <a:r>
              <a:rPr lang="zh-CN" altLang="en-US" dirty="0"/>
              <a:t> </a:t>
            </a:r>
            <a:r>
              <a:rPr lang="en-US" altLang="zh-CN" dirty="0"/>
              <a:t>of</a:t>
            </a:r>
            <a:r>
              <a:rPr lang="zh-CN" altLang="en-US" dirty="0"/>
              <a:t> </a:t>
            </a:r>
            <a:r>
              <a:rPr lang="en-US" altLang="zh-CN" dirty="0"/>
              <a:t>both</a:t>
            </a:r>
            <a:r>
              <a:rPr lang="zh-CN" altLang="en-US" dirty="0"/>
              <a:t> </a:t>
            </a:r>
            <a:r>
              <a:rPr lang="en-US" altLang="zh-CN" dirty="0"/>
              <a:t>world</a:t>
            </a:r>
            <a:r>
              <a:rPr lang="zh-CN" altLang="en-US" dirty="0"/>
              <a:t> </a:t>
            </a:r>
            <a:r>
              <a:rPr lang="en-US" altLang="zh-CN" dirty="0"/>
              <a:t>with</a:t>
            </a:r>
            <a:r>
              <a:rPr lang="zh-CN" altLang="en-US" dirty="0"/>
              <a:t> </a:t>
            </a:r>
            <a:r>
              <a:rPr lang="en-US" altLang="zh-CN" dirty="0"/>
              <a:t>good</a:t>
            </a:r>
            <a:r>
              <a:rPr lang="zh-CN" altLang="en-US" dirty="0"/>
              <a:t> </a:t>
            </a:r>
            <a:r>
              <a:rPr lang="en-US" altLang="zh-CN" dirty="0"/>
              <a:t>responsiveness</a:t>
            </a:r>
            <a:r>
              <a:rPr lang="zh-CN" altLang="en-US" dirty="0"/>
              <a:t> </a:t>
            </a:r>
            <a:r>
              <a:rPr lang="en-US" altLang="zh-CN" dirty="0"/>
              <a:t>and</a:t>
            </a:r>
            <a:r>
              <a:rPr lang="zh-CN" altLang="en-US" dirty="0"/>
              <a:t> </a:t>
            </a:r>
            <a:r>
              <a:rPr lang="en-US" altLang="zh-CN" dirty="0"/>
              <a:t>strong</a:t>
            </a:r>
            <a:r>
              <a:rPr lang="zh-CN" altLang="en-US" dirty="0"/>
              <a:t> </a:t>
            </a:r>
            <a:r>
              <a:rPr lang="en-US" altLang="zh-CN" dirty="0"/>
              <a:t>guarantee.</a:t>
            </a:r>
            <a:r>
              <a:rPr lang="zh-CN" altLang="en-US" dirty="0"/>
              <a:t> </a:t>
            </a:r>
            <a:r>
              <a:rPr lang="en-US" altLang="zh-CN" dirty="0"/>
              <a:t>Our</a:t>
            </a:r>
            <a:r>
              <a:rPr lang="zh-CN" altLang="en-US" dirty="0"/>
              <a:t> </a:t>
            </a:r>
            <a:r>
              <a:rPr lang="en-US" altLang="zh-CN" dirty="0"/>
              <a:t>proposed</a:t>
            </a:r>
            <a:r>
              <a:rPr lang="zh-CN" altLang="en-US" dirty="0"/>
              <a:t> </a:t>
            </a:r>
            <a:r>
              <a:rPr lang="en-US" altLang="zh-CN" dirty="0"/>
              <a:t>lock-leasing</a:t>
            </a:r>
            <a:r>
              <a:rPr lang="zh-CN" altLang="en-US" dirty="0"/>
              <a:t> </a:t>
            </a:r>
            <a:r>
              <a:rPr lang="en-US" altLang="zh-CN" dirty="0"/>
              <a:t>mechanism1</a:t>
            </a:r>
            <a:r>
              <a:rPr lang="zh-CN" altLang="en-US" dirty="0"/>
              <a:t> </a:t>
            </a:r>
            <a:r>
              <a:rPr lang="en-US" altLang="zh-CN" dirty="0"/>
              <a:t>can</a:t>
            </a:r>
            <a:r>
              <a:rPr lang="zh-CN" altLang="en-US" dirty="0"/>
              <a:t> </a:t>
            </a:r>
            <a:r>
              <a:rPr lang="en-US" altLang="zh-CN" dirty="0"/>
              <a:t>improve</a:t>
            </a:r>
            <a:r>
              <a:rPr lang="zh-CN" altLang="en-US" dirty="0"/>
              <a:t> </a:t>
            </a:r>
            <a:r>
              <a:rPr lang="en-US" altLang="zh-CN" dirty="0"/>
              <a:t>latency</a:t>
            </a:r>
            <a:r>
              <a:rPr lang="zh-CN" altLang="en-US" dirty="0"/>
              <a:t> </a:t>
            </a:r>
            <a:r>
              <a:rPr lang="en-US" altLang="zh-CN" dirty="0"/>
              <a:t>up</a:t>
            </a:r>
            <a:r>
              <a:rPr lang="zh-CN" altLang="en-US" dirty="0"/>
              <a:t> </a:t>
            </a:r>
            <a:r>
              <a:rPr lang="en-US" altLang="zh-CN" dirty="0"/>
              <a:t>to</a:t>
            </a:r>
            <a:r>
              <a:rPr lang="zh-CN" altLang="en-US" dirty="0"/>
              <a:t> </a:t>
            </a:r>
            <a:r>
              <a:rPr lang="en-US" altLang="zh-CN" dirty="0"/>
              <a:t>4</a:t>
            </a:r>
            <a:r>
              <a:rPr lang="zh-CN" altLang="en-US" dirty="0"/>
              <a:t> </a:t>
            </a:r>
            <a:r>
              <a:rPr lang="en-US" altLang="zh-CN" dirty="0"/>
              <a:t>times.</a:t>
            </a:r>
          </a:p>
          <a:p>
            <a:pPr marL="0" lvl="0" indent="0" algn="l" rtl="0">
              <a:spcBef>
                <a:spcPts val="0"/>
              </a:spcBef>
              <a:spcAft>
                <a:spcPts val="0"/>
              </a:spcAft>
              <a:buNone/>
            </a:pPr>
            <a:endParaRPr lang="en-US" dirty="0"/>
          </a:p>
          <a:p>
            <a:pPr marL="0" lvl="0" indent="0" algn="l" rtl="0">
              <a:spcBef>
                <a:spcPts val="0"/>
              </a:spcBef>
              <a:spcAft>
                <a:spcPts val="0"/>
              </a:spcAft>
              <a:buNone/>
            </a:pPr>
            <a:r>
              <a:rPr lang="en-US" altLang="zh-CN" dirty="0"/>
              <a:t>Here</a:t>
            </a:r>
            <a:r>
              <a:rPr lang="zh-CN" altLang="en-US" dirty="0"/>
              <a:t> </a:t>
            </a:r>
            <a:r>
              <a:rPr lang="en-US" altLang="zh-CN" dirty="0"/>
              <a:t>is</a:t>
            </a:r>
            <a:r>
              <a:rPr lang="zh-CN" altLang="en-US" dirty="0"/>
              <a:t> </a:t>
            </a:r>
            <a:r>
              <a:rPr lang="en-US" altLang="zh-CN" dirty="0"/>
              <a:t>my</a:t>
            </a:r>
            <a:r>
              <a:rPr lang="zh-CN" altLang="en-US" dirty="0"/>
              <a:t> </a:t>
            </a:r>
            <a:r>
              <a:rPr lang="en-US" altLang="zh-CN" dirty="0"/>
              <a:t>presentation</a:t>
            </a:r>
            <a:r>
              <a:rPr lang="zh-CN" altLang="en-US" dirty="0"/>
              <a:t> </a:t>
            </a:r>
            <a:r>
              <a:rPr lang="en-US" altLang="zh-CN" dirty="0"/>
              <a:t>for</a:t>
            </a:r>
            <a:r>
              <a:rPr lang="zh-CN" altLang="en-US" dirty="0"/>
              <a:t> </a:t>
            </a:r>
            <a:r>
              <a:rPr lang="en-US" altLang="zh-CN" dirty="0" err="1"/>
              <a:t>Safehome</a:t>
            </a:r>
            <a:r>
              <a:rPr lang="en-US" altLang="zh-CN" dirty="0"/>
              <a:t>.</a:t>
            </a:r>
            <a:r>
              <a:rPr lang="zh-CN" altLang="en-US" dirty="0"/>
              <a:t> </a:t>
            </a:r>
            <a:r>
              <a:rPr lang="en-US" altLang="zh-CN" dirty="0"/>
              <a:t>Thanks</a:t>
            </a:r>
            <a:r>
              <a:rPr lang="zh-CN" altLang="en-US" dirty="0"/>
              <a:t> </a:t>
            </a:r>
            <a:r>
              <a:rPr lang="en-US" altLang="zh-CN" dirty="0"/>
              <a:t>for</a:t>
            </a:r>
            <a:r>
              <a:rPr lang="zh-CN" altLang="en-US" dirty="0"/>
              <a:t> </a:t>
            </a:r>
            <a:r>
              <a:rPr lang="en-US" altLang="zh-CN" dirty="0"/>
              <a:t>listening.</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7a1d147ac1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7a1d147ac1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err="1"/>
              <a:t>Safehome</a:t>
            </a:r>
            <a:r>
              <a:rPr lang="zh-CN" altLang="en-US" dirty="0"/>
              <a:t> </a:t>
            </a:r>
            <a:r>
              <a:rPr lang="en-US" altLang="zh-CN" dirty="0"/>
              <a:t>manages</a:t>
            </a:r>
            <a:r>
              <a:rPr lang="zh-CN" altLang="en-US" dirty="0"/>
              <a:t> </a:t>
            </a:r>
            <a:r>
              <a:rPr lang="en-US" altLang="zh-CN" dirty="0"/>
              <a:t>the logic of EV with lineage</a:t>
            </a:r>
            <a:r>
              <a:rPr lang="zh-CN" altLang="en-US" dirty="0"/>
              <a:t> </a:t>
            </a:r>
            <a:r>
              <a:rPr lang="en-US" altLang="zh-CN" dirty="0"/>
              <a:t>table.</a:t>
            </a:r>
            <a:r>
              <a:rPr lang="zh-CN" altLang="en-US" dirty="0"/>
              <a:t> </a:t>
            </a:r>
            <a:r>
              <a:rPr lang="en-US" altLang="zh-CN" dirty="0"/>
              <a:t>It</a:t>
            </a:r>
            <a:r>
              <a:rPr lang="zh-CN" altLang="en-US" dirty="0"/>
              <a:t> </a:t>
            </a:r>
            <a:r>
              <a:rPr lang="en-US" altLang="zh-CN" dirty="0"/>
              <a:t>maintains,</a:t>
            </a:r>
            <a:r>
              <a:rPr lang="zh-CN" altLang="en-US" dirty="0"/>
              <a:t> </a:t>
            </a:r>
            <a:r>
              <a:rPr lang="en-US" altLang="zh-CN" dirty="0"/>
              <a:t>at</a:t>
            </a:r>
            <a:r>
              <a:rPr lang="zh-CN" altLang="en-US" dirty="0"/>
              <a:t> </a:t>
            </a:r>
            <a:r>
              <a:rPr lang="en-US" altLang="zh-CN" dirty="0"/>
              <a:t>each</a:t>
            </a:r>
            <a:r>
              <a:rPr lang="zh-CN" altLang="en-US" dirty="0"/>
              <a:t> </a:t>
            </a:r>
            <a:r>
              <a:rPr lang="en-US" altLang="zh-CN" dirty="0"/>
              <a:t>time,</a:t>
            </a:r>
            <a:r>
              <a:rPr lang="zh-CN" altLang="en-US" dirty="0"/>
              <a:t> </a:t>
            </a:r>
            <a:r>
              <a:rPr lang="en-US" altLang="zh-CN" dirty="0"/>
              <a:t>which</a:t>
            </a:r>
            <a:r>
              <a:rPr lang="zh-CN" altLang="en-US" dirty="0"/>
              <a:t> </a:t>
            </a:r>
            <a:r>
              <a:rPr lang="en-US" altLang="zh-CN" dirty="0"/>
              <a:t>routine</a:t>
            </a:r>
            <a:r>
              <a:rPr lang="zh-CN" altLang="en-US" dirty="0"/>
              <a:t> </a:t>
            </a:r>
            <a:r>
              <a:rPr lang="en-US" altLang="zh-CN" dirty="0"/>
              <a:t>will</a:t>
            </a:r>
            <a:r>
              <a:rPr lang="zh-CN" altLang="en-US" dirty="0"/>
              <a:t> </a:t>
            </a:r>
            <a:r>
              <a:rPr lang="en-US" altLang="zh-CN" dirty="0"/>
              <a:t>access</a:t>
            </a:r>
            <a:r>
              <a:rPr lang="zh-CN" altLang="en-US" dirty="0"/>
              <a:t> </a:t>
            </a:r>
            <a:r>
              <a:rPr lang="en-US" altLang="zh-CN" dirty="0"/>
              <a:t>which</a:t>
            </a:r>
            <a:r>
              <a:rPr lang="zh-CN" altLang="en-US" dirty="0"/>
              <a:t> </a:t>
            </a:r>
            <a:r>
              <a:rPr lang="en-US" altLang="zh-CN" dirty="0"/>
              <a:t>device.</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 dirty="0"/>
              <a:t>Here is the lineage table for our example. </a:t>
            </a:r>
            <a:r>
              <a:rPr lang="en-US" altLang="zh-CN" dirty="0"/>
              <a:t>Each</a:t>
            </a:r>
            <a:r>
              <a:rPr lang="zh-CN" altLang="en-US" dirty="0"/>
              <a:t> </a:t>
            </a:r>
            <a:r>
              <a:rPr lang="en-US" altLang="zh-CN" dirty="0"/>
              <a:t>table</a:t>
            </a:r>
            <a:r>
              <a:rPr lang="zh-CN" altLang="en-US" dirty="0"/>
              <a:t> </a:t>
            </a:r>
            <a:r>
              <a:rPr lang="en-US" altLang="zh-CN" dirty="0"/>
              <a:t>entry</a:t>
            </a:r>
            <a:r>
              <a:rPr lang="zh-CN" altLang="en-US" dirty="0"/>
              <a:t> </a:t>
            </a:r>
            <a:r>
              <a:rPr lang="en-US" altLang="zh-CN" dirty="0"/>
              <a:t>is</a:t>
            </a:r>
            <a:r>
              <a:rPr lang="zh-CN" altLang="en-US" dirty="0"/>
              <a:t> </a:t>
            </a:r>
            <a:r>
              <a:rPr lang="en-US" altLang="zh-CN" dirty="0"/>
              <a:t>marked</a:t>
            </a:r>
            <a:r>
              <a:rPr lang="zh-CN" altLang="en-US" dirty="0"/>
              <a:t> </a:t>
            </a:r>
            <a:r>
              <a:rPr lang="en-US" altLang="zh-CN" dirty="0"/>
              <a:t>with</a:t>
            </a:r>
            <a:r>
              <a:rPr lang="zh-CN" altLang="en-US" dirty="0"/>
              <a:t> </a:t>
            </a:r>
            <a:r>
              <a:rPr lang="en-US" altLang="zh-CN" dirty="0"/>
              <a:t>status</a:t>
            </a:r>
            <a:r>
              <a:rPr lang="zh-CN" altLang="en-US" dirty="0"/>
              <a:t> </a:t>
            </a:r>
            <a:r>
              <a:rPr lang="en-US" altLang="zh-CN" dirty="0"/>
              <a:t>of</a:t>
            </a:r>
            <a:r>
              <a:rPr lang="zh-CN" altLang="en-US" dirty="0"/>
              <a:t> </a:t>
            </a: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Holding</a:t>
            </a:r>
            <a:r>
              <a:rPr lang="zh-CN" altLang="en-US" dirty="0"/>
              <a:t> </a:t>
            </a:r>
            <a:r>
              <a:rPr lang="en-US" altLang="zh-CN" dirty="0"/>
              <a:t>the</a:t>
            </a:r>
            <a:r>
              <a:rPr lang="zh-CN" altLang="en-US" dirty="0"/>
              <a:t> </a:t>
            </a:r>
            <a:r>
              <a:rPr lang="en-US" altLang="zh-CN" dirty="0"/>
              <a:t>device</a:t>
            </a:r>
            <a:r>
              <a:rPr lang="zh-CN" altLang="en-US" dirty="0"/>
              <a:t> </a:t>
            </a:r>
            <a:r>
              <a:rPr lang="en-US" altLang="zh-CN" dirty="0"/>
              <a:t>access,</a:t>
            </a:r>
          </a:p>
          <a:p>
            <a:pPr marL="0" lvl="0" indent="0" algn="l" rtl="0">
              <a:spcBef>
                <a:spcPts val="0"/>
              </a:spcBef>
              <a:spcAft>
                <a:spcPts val="0"/>
              </a:spcAft>
              <a:buNone/>
            </a:pPr>
            <a:r>
              <a:rPr lang="en-US" altLang="zh-CN" dirty="0"/>
              <a:t>Scheduled,</a:t>
            </a:r>
          </a:p>
          <a:p>
            <a:pPr marL="0" lvl="0" indent="0" algn="l" rtl="0">
              <a:spcBef>
                <a:spcPts val="0"/>
              </a:spcBef>
              <a:spcAft>
                <a:spcPts val="0"/>
              </a:spcAft>
              <a:buNone/>
            </a:pPr>
            <a:r>
              <a:rPr lang="en-US" altLang="zh-CN" dirty="0"/>
              <a:t>Lock</a:t>
            </a:r>
            <a:r>
              <a:rPr lang="zh-CN" altLang="en-US" dirty="0"/>
              <a:t> </a:t>
            </a:r>
            <a:r>
              <a:rPr lang="en-US" altLang="zh-CN" dirty="0"/>
              <a:t>leased</a:t>
            </a:r>
            <a:r>
              <a:rPr lang="zh-CN" altLang="en-US" dirty="0"/>
              <a:t> </a:t>
            </a:r>
            <a:r>
              <a:rPr lang="en-US" altLang="zh-CN" dirty="0"/>
              <a:t>out,</a:t>
            </a:r>
            <a:r>
              <a:rPr lang="zh-CN" altLang="en-US" dirty="0"/>
              <a:t> </a:t>
            </a:r>
            <a:r>
              <a:rPr lang="en-US" altLang="zh-CN" dirty="0"/>
              <a:t>or</a:t>
            </a:r>
            <a:r>
              <a:rPr lang="zh-CN" altLang="en-US" dirty="0"/>
              <a:t> </a:t>
            </a:r>
            <a:endParaRPr lang="en-US" altLang="zh-CN" dirty="0"/>
          </a:p>
          <a:p>
            <a:pPr marL="0" lvl="0" indent="0" algn="l" rtl="0">
              <a:spcBef>
                <a:spcPts val="0"/>
              </a:spcBef>
              <a:spcAft>
                <a:spcPts val="0"/>
              </a:spcAft>
              <a:buNone/>
            </a:pPr>
            <a:r>
              <a:rPr lang="en-US" altLang="zh-CN" dirty="0"/>
              <a:t>Lock</a:t>
            </a:r>
            <a:r>
              <a:rPr lang="zh-CN" altLang="en-US" dirty="0"/>
              <a:t> </a:t>
            </a:r>
            <a:r>
              <a:rPr lang="en-US" altLang="zh-CN" dirty="0"/>
              <a:t>released</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altLang="zh-CN" dirty="0"/>
              <a:t>The table entries are constructed when routine is triggered. </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To</a:t>
            </a:r>
            <a:r>
              <a:rPr lang="zh-CN" altLang="en-US" dirty="0"/>
              <a:t> </a:t>
            </a:r>
            <a:r>
              <a:rPr lang="en-US" altLang="zh-CN" dirty="0"/>
              <a:t>reduce</a:t>
            </a:r>
            <a:r>
              <a:rPr lang="zh-CN" altLang="en-US" dirty="0"/>
              <a:t> </a:t>
            </a:r>
            <a:r>
              <a:rPr lang="en-US" altLang="zh-CN" dirty="0"/>
              <a:t>the</a:t>
            </a:r>
            <a:r>
              <a:rPr lang="zh-CN" altLang="en-US" dirty="0"/>
              <a:t> </a:t>
            </a:r>
            <a:r>
              <a:rPr lang="en-US" altLang="zh-CN" dirty="0"/>
              <a:t>search</a:t>
            </a:r>
            <a:r>
              <a:rPr lang="zh-CN" altLang="en-US" dirty="0"/>
              <a:t> </a:t>
            </a:r>
            <a:r>
              <a:rPr lang="en-US" altLang="zh-CN" dirty="0"/>
              <a:t>space,</a:t>
            </a:r>
            <a:r>
              <a:rPr lang="zh-CN" altLang="en-US" dirty="0"/>
              <a:t>  </a:t>
            </a:r>
            <a:r>
              <a:rPr lang="en-US" altLang="zh-CN" dirty="0" err="1"/>
              <a:t>SafeHome</a:t>
            </a:r>
            <a:r>
              <a:rPr lang="zh-CN" altLang="en-US" dirty="0"/>
              <a:t> </a:t>
            </a:r>
            <a:r>
              <a:rPr lang="en-US" altLang="zh-CN" dirty="0"/>
              <a:t>utilizes</a:t>
            </a:r>
            <a:r>
              <a:rPr lang="zh-CN" altLang="en-US" dirty="0"/>
              <a:t> </a:t>
            </a:r>
            <a:r>
              <a:rPr lang="en-US" altLang="zh-CN" dirty="0"/>
              <a:t>backtracking</a:t>
            </a:r>
            <a:r>
              <a:rPr lang="zh-CN" altLang="en-US" dirty="0"/>
              <a:t> </a:t>
            </a:r>
            <a:r>
              <a:rPr lang="en-US" altLang="zh-CN" dirty="0"/>
              <a:t>to</a:t>
            </a:r>
            <a:r>
              <a:rPr lang="zh-CN" altLang="en-US" dirty="0"/>
              <a:t> </a:t>
            </a:r>
            <a:r>
              <a:rPr lang="en-US" altLang="zh-CN" dirty="0"/>
              <a:t>decide</a:t>
            </a:r>
            <a:r>
              <a:rPr lang="zh-CN" altLang="en-US" dirty="0"/>
              <a:t> </a:t>
            </a:r>
            <a:r>
              <a:rPr lang="en-US" altLang="zh-CN" dirty="0"/>
              <a:t>valid</a:t>
            </a:r>
            <a:r>
              <a:rPr lang="zh-CN" altLang="en-US" dirty="0"/>
              <a:t> </a:t>
            </a:r>
            <a:r>
              <a:rPr lang="en-US" altLang="zh-CN" dirty="0"/>
              <a:t>routine placement. </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We also explores two other scheduling policies of First-Come-First-Serve and Just-in-Time. If you are interested in more details on</a:t>
            </a:r>
            <a:r>
              <a:rPr lang="zh-CN" altLang="en-US" dirty="0"/>
              <a:t> </a:t>
            </a:r>
            <a:r>
              <a:rPr lang="en-US" altLang="zh-CN" dirty="0"/>
              <a:t>this</a:t>
            </a:r>
            <a:r>
              <a:rPr lang="zh-CN" altLang="en-US" dirty="0"/>
              <a:t> </a:t>
            </a:r>
            <a:r>
              <a:rPr lang="en-US" altLang="zh-CN" dirty="0"/>
              <a:t>slide, welcome to read the paper.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far, the designs are focusing on the serial equivalence. But there is another property that we care about, which is atomicity. It relates to the design when failure happens.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We also explores two other scheduling policies of First-Come-Fist-Serve and Just-in-Time. If you are interested in more details about the lineage table and these scheduling policies, welcome to read the paper.</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937750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7a1d147ac1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7a1d147ac1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err="1"/>
              <a:t>Safehome</a:t>
            </a:r>
            <a:r>
              <a:rPr lang="zh-CN" altLang="en-US" dirty="0"/>
              <a:t> </a:t>
            </a:r>
            <a:r>
              <a:rPr lang="en-US" altLang="zh-CN" dirty="0"/>
              <a:t>manages</a:t>
            </a:r>
            <a:r>
              <a:rPr lang="zh-CN" altLang="en-US" dirty="0"/>
              <a:t> </a:t>
            </a:r>
            <a:r>
              <a:rPr lang="en-US" altLang="zh-CN" dirty="0"/>
              <a:t>the logic of EV with lineage</a:t>
            </a:r>
            <a:r>
              <a:rPr lang="zh-CN" altLang="en-US" dirty="0"/>
              <a:t> </a:t>
            </a:r>
            <a:r>
              <a:rPr lang="en-US" altLang="zh-CN" dirty="0"/>
              <a:t>table.</a:t>
            </a:r>
            <a:r>
              <a:rPr lang="zh-CN" altLang="en-US" dirty="0"/>
              <a:t> </a:t>
            </a:r>
            <a:r>
              <a:rPr lang="en-US" altLang="zh-CN" dirty="0"/>
              <a:t>It</a:t>
            </a:r>
            <a:r>
              <a:rPr lang="zh-CN" altLang="en-US" dirty="0"/>
              <a:t> </a:t>
            </a:r>
            <a:r>
              <a:rPr lang="en-US" altLang="zh-CN" dirty="0"/>
              <a:t>maintains,</a:t>
            </a:r>
            <a:r>
              <a:rPr lang="zh-CN" altLang="en-US" dirty="0"/>
              <a:t> </a:t>
            </a:r>
            <a:r>
              <a:rPr lang="en-US" altLang="zh-CN" dirty="0"/>
              <a:t>at</a:t>
            </a:r>
            <a:r>
              <a:rPr lang="zh-CN" altLang="en-US" dirty="0"/>
              <a:t> </a:t>
            </a:r>
            <a:r>
              <a:rPr lang="en-US" altLang="zh-CN" dirty="0"/>
              <a:t>each</a:t>
            </a:r>
            <a:r>
              <a:rPr lang="zh-CN" altLang="en-US" dirty="0"/>
              <a:t> </a:t>
            </a:r>
            <a:r>
              <a:rPr lang="en-US" altLang="zh-CN" dirty="0"/>
              <a:t>time,</a:t>
            </a:r>
            <a:r>
              <a:rPr lang="zh-CN" altLang="en-US" dirty="0"/>
              <a:t> </a:t>
            </a:r>
            <a:r>
              <a:rPr lang="en-US" altLang="zh-CN" dirty="0"/>
              <a:t>which</a:t>
            </a:r>
            <a:r>
              <a:rPr lang="zh-CN" altLang="en-US" dirty="0"/>
              <a:t> </a:t>
            </a:r>
            <a:r>
              <a:rPr lang="en-US" altLang="zh-CN" dirty="0"/>
              <a:t>routine</a:t>
            </a:r>
            <a:r>
              <a:rPr lang="zh-CN" altLang="en-US" dirty="0"/>
              <a:t> </a:t>
            </a:r>
            <a:r>
              <a:rPr lang="en-US" altLang="zh-CN" dirty="0"/>
              <a:t>will</a:t>
            </a:r>
            <a:r>
              <a:rPr lang="zh-CN" altLang="en-US" dirty="0"/>
              <a:t> </a:t>
            </a:r>
            <a:r>
              <a:rPr lang="en-US" altLang="zh-CN" dirty="0"/>
              <a:t>access</a:t>
            </a:r>
            <a:r>
              <a:rPr lang="zh-CN" altLang="en-US" dirty="0"/>
              <a:t> </a:t>
            </a:r>
            <a:r>
              <a:rPr lang="en-US" altLang="zh-CN" dirty="0"/>
              <a:t>which</a:t>
            </a:r>
            <a:r>
              <a:rPr lang="zh-CN" altLang="en-US" dirty="0"/>
              <a:t> </a:t>
            </a:r>
            <a:r>
              <a:rPr lang="en-US" altLang="zh-CN" dirty="0"/>
              <a:t>device.</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 dirty="0"/>
              <a:t>Here is the lineage table for our example. </a:t>
            </a:r>
            <a:r>
              <a:rPr lang="en-US" altLang="zh-CN" dirty="0"/>
              <a:t>There</a:t>
            </a:r>
            <a:r>
              <a:rPr lang="zh-CN" altLang="en-US" dirty="0"/>
              <a:t> </a:t>
            </a:r>
            <a:r>
              <a:rPr lang="en-US" altLang="zh-CN" dirty="0"/>
              <a:t>are</a:t>
            </a:r>
            <a:r>
              <a:rPr lang="zh-CN" altLang="en-US" dirty="0"/>
              <a:t> </a:t>
            </a:r>
            <a:r>
              <a:rPr lang="en-US" altLang="zh-CN" dirty="0"/>
              <a:t>four</a:t>
            </a:r>
            <a:r>
              <a:rPr lang="zh-CN" altLang="en-US" dirty="0"/>
              <a:t> </a:t>
            </a:r>
            <a:r>
              <a:rPr lang="en-US" altLang="zh-CN" dirty="0"/>
              <a:t>possible</a:t>
            </a:r>
            <a:r>
              <a:rPr lang="zh-CN" altLang="en-US" dirty="0"/>
              <a:t> </a:t>
            </a:r>
            <a:r>
              <a:rPr lang="en-US" altLang="zh-CN" dirty="0"/>
              <a:t>states</a:t>
            </a:r>
            <a:r>
              <a:rPr lang="zh-CN" altLang="en-US" dirty="0"/>
              <a:t> </a:t>
            </a:r>
            <a:r>
              <a:rPr lang="en-US" altLang="zh-CN" dirty="0"/>
              <a:t>for each table</a:t>
            </a:r>
            <a:r>
              <a:rPr lang="zh-CN" altLang="en-US" dirty="0"/>
              <a:t> </a:t>
            </a:r>
            <a:r>
              <a:rPr lang="en-US" altLang="zh-CN" dirty="0"/>
              <a:t>entry. </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A</a:t>
            </a:r>
            <a:r>
              <a:rPr lang="zh-CN" altLang="en-US" dirty="0"/>
              <a:t> </a:t>
            </a:r>
            <a:r>
              <a:rPr lang="en-US" altLang="zh-CN" dirty="0"/>
              <a:t>means the routine is</a:t>
            </a:r>
            <a:r>
              <a:rPr lang="zh-CN" altLang="en-US" dirty="0"/>
              <a:t> </a:t>
            </a:r>
            <a:r>
              <a:rPr lang="en-US" altLang="zh-CN" dirty="0"/>
              <a:t>holding</a:t>
            </a:r>
            <a:r>
              <a:rPr lang="zh-CN" altLang="en-US" dirty="0"/>
              <a:t> </a:t>
            </a:r>
            <a:r>
              <a:rPr lang="en-US" altLang="zh-CN" dirty="0"/>
              <a:t>the</a:t>
            </a:r>
            <a:r>
              <a:rPr lang="zh-CN" altLang="en-US" dirty="0"/>
              <a:t> </a:t>
            </a:r>
            <a:r>
              <a:rPr lang="en-US" altLang="zh-CN" dirty="0"/>
              <a:t>device, </a:t>
            </a:r>
          </a:p>
          <a:p>
            <a:pPr marL="0" lvl="0" indent="0" algn="l" rtl="0">
              <a:spcBef>
                <a:spcPts val="0"/>
              </a:spcBef>
              <a:spcAft>
                <a:spcPts val="0"/>
              </a:spcAft>
              <a:buNone/>
            </a:pPr>
            <a:r>
              <a:rPr lang="en-US" altLang="zh-CN" dirty="0"/>
              <a:t>S means the routine is scheduled. </a:t>
            </a:r>
          </a:p>
          <a:p>
            <a:pPr marL="0" lvl="0" indent="0" algn="l" rtl="0">
              <a:spcBef>
                <a:spcPts val="0"/>
              </a:spcBef>
              <a:spcAft>
                <a:spcPts val="0"/>
              </a:spcAft>
              <a:buNone/>
            </a:pPr>
            <a:r>
              <a:rPr lang="en-US" altLang="zh-CN" dirty="0"/>
              <a:t>L means the lock is leased out and </a:t>
            </a:r>
          </a:p>
          <a:p>
            <a:pPr marL="0" lvl="0" indent="0" algn="l" rtl="0">
              <a:spcBef>
                <a:spcPts val="0"/>
              </a:spcBef>
              <a:spcAft>
                <a:spcPts val="0"/>
              </a:spcAft>
              <a:buNone/>
            </a:pPr>
            <a:r>
              <a:rPr lang="en-US" altLang="zh-CN" dirty="0"/>
              <a:t>R means routine has finished and the lock has been released.</a:t>
            </a:r>
          </a:p>
          <a:p>
            <a:pPr marL="0" lvl="0" indent="0" algn="l" rtl="0">
              <a:spcBef>
                <a:spcPts val="0"/>
              </a:spcBef>
              <a:spcAft>
                <a:spcPts val="0"/>
              </a:spcAft>
              <a:buNone/>
            </a:pPr>
            <a:endParaRPr lang="en-US" dirty="0"/>
          </a:p>
          <a:p>
            <a:pPr marL="0" lvl="0" indent="0" algn="l" rtl="0">
              <a:spcBef>
                <a:spcPts val="0"/>
              </a:spcBef>
              <a:spcAft>
                <a:spcPts val="0"/>
              </a:spcAft>
              <a:buNone/>
            </a:pPr>
            <a:r>
              <a:rPr lang="en-US" altLang="zh-CN" dirty="0"/>
              <a:t>The table entries are constructed when routine is triggered. </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To</a:t>
            </a:r>
            <a:r>
              <a:rPr lang="zh-CN" altLang="en-US" dirty="0"/>
              <a:t> </a:t>
            </a:r>
            <a:r>
              <a:rPr lang="en-US" altLang="zh-CN" dirty="0"/>
              <a:t>reduce</a:t>
            </a:r>
            <a:r>
              <a:rPr lang="zh-CN" altLang="en-US" dirty="0"/>
              <a:t> </a:t>
            </a:r>
            <a:r>
              <a:rPr lang="en-US" altLang="zh-CN" dirty="0"/>
              <a:t>the</a:t>
            </a:r>
            <a:r>
              <a:rPr lang="zh-CN" altLang="en-US" dirty="0"/>
              <a:t> </a:t>
            </a:r>
            <a:r>
              <a:rPr lang="en-US" altLang="zh-CN" dirty="0"/>
              <a:t>search</a:t>
            </a:r>
            <a:r>
              <a:rPr lang="zh-CN" altLang="en-US" dirty="0"/>
              <a:t> </a:t>
            </a:r>
            <a:r>
              <a:rPr lang="en-US" altLang="zh-CN" dirty="0"/>
              <a:t>space,</a:t>
            </a:r>
            <a:r>
              <a:rPr lang="zh-CN" altLang="en-US" dirty="0"/>
              <a:t>  </a:t>
            </a:r>
            <a:r>
              <a:rPr lang="en-US" altLang="zh-CN" dirty="0" err="1"/>
              <a:t>SafeHome</a:t>
            </a:r>
            <a:r>
              <a:rPr lang="zh-CN" altLang="en-US" dirty="0"/>
              <a:t> </a:t>
            </a:r>
            <a:r>
              <a:rPr lang="en-US" altLang="zh-CN" dirty="0"/>
              <a:t>utilizes</a:t>
            </a:r>
            <a:r>
              <a:rPr lang="zh-CN" altLang="en-US" dirty="0"/>
              <a:t> </a:t>
            </a:r>
            <a:r>
              <a:rPr lang="en-US" altLang="zh-CN" dirty="0"/>
              <a:t>backtracking</a:t>
            </a:r>
            <a:r>
              <a:rPr lang="zh-CN" altLang="en-US" dirty="0"/>
              <a:t> </a:t>
            </a:r>
            <a:r>
              <a:rPr lang="en-US" altLang="zh-CN" dirty="0"/>
              <a:t>to</a:t>
            </a:r>
            <a:r>
              <a:rPr lang="zh-CN" altLang="en-US" dirty="0"/>
              <a:t> </a:t>
            </a:r>
            <a:r>
              <a:rPr lang="en-US" altLang="zh-CN" dirty="0"/>
              <a:t>decide</a:t>
            </a:r>
            <a:r>
              <a:rPr lang="zh-CN" altLang="en-US" dirty="0"/>
              <a:t> </a:t>
            </a:r>
            <a:r>
              <a:rPr lang="en-US" altLang="zh-CN" dirty="0"/>
              <a:t>valid</a:t>
            </a:r>
            <a:r>
              <a:rPr lang="zh-CN" altLang="en-US" dirty="0"/>
              <a:t> </a:t>
            </a:r>
            <a:r>
              <a:rPr lang="en-US" altLang="zh-CN" dirty="0"/>
              <a:t>routine placement. </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We also explores two other scheduling policies of First-Come-First-Serve and Just-in-Time. If you are interested in more details on</a:t>
            </a:r>
            <a:r>
              <a:rPr lang="zh-CN" altLang="en-US" dirty="0"/>
              <a:t> </a:t>
            </a:r>
            <a:r>
              <a:rPr lang="en-US" altLang="zh-CN" dirty="0"/>
              <a:t>this</a:t>
            </a:r>
            <a:r>
              <a:rPr lang="zh-CN" altLang="en-US" dirty="0"/>
              <a:t> </a:t>
            </a:r>
            <a:r>
              <a:rPr lang="en-US" altLang="zh-CN" dirty="0"/>
              <a:t>slide, welcome to read the paper.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far, the designs are focusing on the serial equivalence. But there is another property that we care about, which is atomicity. It relates to the design when failure happens.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We also explores two other scheduling policies of First-Come-Fist-Serve and Just-in-Time. If you are interested in more details about the lineage table and these scheduling policies, welcome to read the paper.</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34182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Let’s</a:t>
            </a:r>
            <a:r>
              <a:rPr lang="zh-CN" altLang="en-US" dirty="0"/>
              <a:t> </a:t>
            </a:r>
            <a:r>
              <a:rPr lang="en-US" altLang="zh-CN" dirty="0"/>
              <a:t>just</a:t>
            </a:r>
            <a:r>
              <a:rPr lang="zh-CN" altLang="en-US" dirty="0"/>
              <a:t> </a:t>
            </a:r>
            <a:r>
              <a:rPr lang="en-US" altLang="zh-CN" dirty="0"/>
              <a:t>think</a:t>
            </a:r>
            <a:r>
              <a:rPr lang="zh-CN" altLang="en-US" dirty="0"/>
              <a:t> </a:t>
            </a:r>
            <a:r>
              <a:rPr lang="en-US" altLang="zh-CN" dirty="0"/>
              <a:t>about.</a:t>
            </a:r>
            <a:r>
              <a:rPr lang="zh-CN" altLang="en-US" dirty="0"/>
              <a:t> </a:t>
            </a:r>
            <a:r>
              <a:rPr lang="en-US" altLang="zh-CN" dirty="0"/>
              <a:t>When</a:t>
            </a:r>
            <a:r>
              <a:rPr lang="zh-CN" altLang="en-US" dirty="0"/>
              <a:t> </a:t>
            </a:r>
            <a:r>
              <a:rPr lang="en-US" altLang="zh-CN" dirty="0"/>
              <a:t>we</a:t>
            </a:r>
            <a:r>
              <a:rPr lang="zh-CN" altLang="en-US" dirty="0"/>
              <a:t> </a:t>
            </a:r>
            <a:r>
              <a:rPr lang="en-US" altLang="zh-CN" dirty="0"/>
              <a:t>are</a:t>
            </a:r>
            <a:r>
              <a:rPr lang="zh-CN" altLang="en-US" dirty="0"/>
              <a:t> </a:t>
            </a:r>
            <a:r>
              <a:rPr lang="en-US" altLang="zh-CN" dirty="0"/>
              <a:t>setting</a:t>
            </a:r>
            <a:r>
              <a:rPr lang="zh-CN" altLang="en-US" dirty="0"/>
              <a:t> </a:t>
            </a:r>
            <a:r>
              <a:rPr lang="en-US" altLang="zh-CN" dirty="0"/>
              <a:t>up</a:t>
            </a:r>
            <a:r>
              <a:rPr lang="zh-CN" altLang="en-US" dirty="0"/>
              <a:t> </a:t>
            </a:r>
            <a:r>
              <a:rPr lang="en-US" altLang="zh-CN" dirty="0"/>
              <a:t>or</a:t>
            </a:r>
            <a:r>
              <a:rPr lang="zh-CN" altLang="en-US" dirty="0"/>
              <a:t> </a:t>
            </a:r>
            <a:r>
              <a:rPr lang="en-US" altLang="zh-CN" dirty="0"/>
              <a:t>using</a:t>
            </a:r>
            <a:r>
              <a:rPr lang="zh-CN" altLang="en-US" dirty="0"/>
              <a:t> </a:t>
            </a:r>
            <a:r>
              <a:rPr lang="en-US" altLang="zh-CN" dirty="0"/>
              <a:t>the</a:t>
            </a:r>
            <a:r>
              <a:rPr lang="zh-CN" altLang="en-US" dirty="0"/>
              <a:t> </a:t>
            </a:r>
            <a:r>
              <a:rPr lang="en-US" altLang="zh-CN" dirty="0"/>
              <a:t>smart</a:t>
            </a:r>
            <a:r>
              <a:rPr lang="zh-CN" altLang="en-US" dirty="0"/>
              <a:t> </a:t>
            </a:r>
            <a:r>
              <a:rPr lang="en-US" altLang="zh-CN" dirty="0"/>
              <a:t>devices,</a:t>
            </a:r>
            <a:r>
              <a:rPr lang="zh-CN" altLang="en-US" dirty="0"/>
              <a:t> </a:t>
            </a:r>
            <a:r>
              <a:rPr lang="en-US" altLang="zh-CN" dirty="0"/>
              <a:t>what</a:t>
            </a:r>
            <a:r>
              <a:rPr lang="zh-CN" altLang="en-US" dirty="0"/>
              <a:t> </a:t>
            </a:r>
            <a:r>
              <a:rPr lang="en-US" altLang="zh-CN" dirty="0"/>
              <a:t>are</a:t>
            </a:r>
            <a:r>
              <a:rPr lang="zh-CN" altLang="en-US" dirty="0"/>
              <a:t> </a:t>
            </a:r>
            <a:r>
              <a:rPr lang="en-US" altLang="zh-CN" dirty="0"/>
              <a:t>in</a:t>
            </a:r>
            <a:r>
              <a:rPr lang="zh-CN" altLang="en-US" dirty="0"/>
              <a:t> </a:t>
            </a:r>
            <a:r>
              <a:rPr lang="en-US" altLang="zh-CN" dirty="0"/>
              <a:t>our</a:t>
            </a:r>
            <a:r>
              <a:rPr lang="zh-CN" altLang="en-US" dirty="0"/>
              <a:t> </a:t>
            </a:r>
            <a:r>
              <a:rPr lang="en-US" altLang="zh-CN" dirty="0"/>
              <a:t>minds.</a:t>
            </a:r>
            <a:r>
              <a:rPr lang="zh-CN" altLang="en-US" dirty="0"/>
              <a:t> </a:t>
            </a: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Controlling a single action of a specific device? No, we want to</a:t>
            </a:r>
            <a:r>
              <a:rPr lang="zh-CN" altLang="en-US" dirty="0"/>
              <a:t> </a:t>
            </a:r>
            <a:r>
              <a:rPr lang="en-US" altLang="zh-CN" dirty="0"/>
              <a:t>control</a:t>
            </a:r>
            <a:r>
              <a:rPr lang="zh-CN" altLang="en-US" dirty="0"/>
              <a:t> </a:t>
            </a:r>
            <a:r>
              <a:rPr lang="en-US" altLang="zh-CN" dirty="0"/>
              <a:t>our</a:t>
            </a:r>
            <a:r>
              <a:rPr lang="zh-CN" altLang="en-US" dirty="0"/>
              <a:t> </a:t>
            </a:r>
            <a:r>
              <a:rPr lang="en-US" altLang="zh-CN" dirty="0"/>
              <a:t>lives.</a:t>
            </a:r>
            <a:r>
              <a:rPr lang="zh-CN" altLang="en-US" dirty="0"/>
              <a:t> </a:t>
            </a:r>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make</a:t>
            </a:r>
            <a:r>
              <a:rPr lang="zh-CN" altLang="en-US" dirty="0"/>
              <a:t> </a:t>
            </a:r>
            <a:r>
              <a:rPr lang="en-US" altLang="zh-CN" dirty="0"/>
              <a:t>our</a:t>
            </a:r>
            <a:r>
              <a:rPr lang="zh-CN" altLang="en-US" dirty="0"/>
              <a:t> </a:t>
            </a:r>
            <a:r>
              <a:rPr lang="en-US" altLang="zh-CN" dirty="0"/>
              <a:t>lives</a:t>
            </a:r>
            <a:r>
              <a:rPr lang="zh-CN" altLang="en-US" dirty="0"/>
              <a:t> </a:t>
            </a:r>
            <a:r>
              <a:rPr lang="en-US" altLang="zh-CN" dirty="0"/>
              <a:t>easier.</a:t>
            </a:r>
            <a:r>
              <a:rPr lang="zh-CN" altLang="en-US" dirty="0"/>
              <a:t> </a:t>
            </a:r>
            <a:endParaRPr lang="en-US" altLang="zh-CN" dirty="0"/>
          </a:p>
        </p:txBody>
      </p:sp>
    </p:spTree>
    <p:extLst>
      <p:ext uri="{BB962C8B-B14F-4D97-AF65-F5344CB8AC3E}">
        <p14:creationId xmlns:p14="http://schemas.microsoft.com/office/powerpoint/2010/main" val="106100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a1d147ac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a1d147ac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Then how do people control smart homes nowadays? Either </a:t>
            </a:r>
            <a:r>
              <a:rPr lang="en" dirty="0"/>
              <a:t>through</a:t>
            </a:r>
            <a:r>
              <a:rPr lang="zh-CN" altLang="en-US" dirty="0"/>
              <a:t> </a:t>
            </a:r>
            <a:r>
              <a:rPr lang="en" dirty="0"/>
              <a:t>command</a:t>
            </a:r>
            <a:r>
              <a:rPr lang="en-US" altLang="zh-CN" dirty="0"/>
              <a:t>,</a:t>
            </a:r>
            <a:r>
              <a:rPr lang="zh-CN" altLang="en-US" dirty="0"/>
              <a:t> </a:t>
            </a:r>
            <a:r>
              <a:rPr lang="en-US" altLang="zh-CN" dirty="0"/>
              <a:t>for</a:t>
            </a:r>
            <a:r>
              <a:rPr lang="zh-CN" altLang="en-US" dirty="0"/>
              <a:t> </a:t>
            </a:r>
            <a:r>
              <a:rPr lang="en-US" altLang="zh-CN" dirty="0"/>
              <a:t>example:</a:t>
            </a:r>
            <a:r>
              <a:rPr lang="zh-CN" altLang="en-US" dirty="0"/>
              <a:t> </a:t>
            </a:r>
            <a:r>
              <a:rPr lang="en-US" altLang="zh-CN" dirty="0"/>
              <a:t>make</a:t>
            </a:r>
            <a:r>
              <a:rPr lang="zh-CN" altLang="en-US" dirty="0"/>
              <a:t> </a:t>
            </a:r>
            <a:r>
              <a:rPr lang="en-US" altLang="zh-CN" dirty="0"/>
              <a:t>an</a:t>
            </a:r>
            <a:r>
              <a:rPr lang="zh-CN" altLang="en-US" dirty="0"/>
              <a:t> </a:t>
            </a:r>
            <a:r>
              <a:rPr lang="en-US" altLang="zh-CN" dirty="0"/>
              <a:t>espresso</a:t>
            </a:r>
          </a:p>
          <a:p>
            <a:pPr marL="0" lvl="0" indent="0" algn="l" rtl="0">
              <a:spcBef>
                <a:spcPts val="0"/>
              </a:spcBef>
              <a:spcAft>
                <a:spcPts val="0"/>
              </a:spcAft>
              <a:buNone/>
            </a:pPr>
            <a:endParaRPr lang="en" dirty="0"/>
          </a:p>
          <a:p>
            <a:pPr marL="0" lvl="0" indent="0" algn="l" rtl="0">
              <a:spcBef>
                <a:spcPts val="0"/>
              </a:spcBef>
              <a:spcAft>
                <a:spcPts val="0"/>
              </a:spcAft>
              <a:buNone/>
            </a:pPr>
            <a:r>
              <a:rPr lang="en-US" altLang="zh-CN" dirty="0"/>
              <a:t>Or</a:t>
            </a:r>
            <a:r>
              <a:rPr lang="zh-CN" altLang="en-US" dirty="0"/>
              <a:t> </a:t>
            </a:r>
            <a:r>
              <a:rPr lang="en-US" altLang="zh-CN" dirty="0"/>
              <a:t>through</a:t>
            </a:r>
            <a:r>
              <a:rPr lang="zh-CN" altLang="en-US" dirty="0"/>
              <a:t> </a:t>
            </a:r>
            <a:r>
              <a:rPr lang="en" dirty="0"/>
              <a:t>routine, which is a sequence of commands on the same or usually different devices. </a:t>
            </a:r>
            <a:r>
              <a:rPr lang="en-US" altLang="zh-CN" dirty="0"/>
              <a:t>For</a:t>
            </a:r>
            <a:r>
              <a:rPr lang="zh-CN" altLang="en-US" dirty="0"/>
              <a:t> </a:t>
            </a:r>
            <a:r>
              <a:rPr lang="en-US" altLang="zh-CN" dirty="0"/>
              <a:t>example,</a:t>
            </a:r>
            <a:r>
              <a:rPr lang="zh-CN" altLang="en-US" dirty="0"/>
              <a:t> </a:t>
            </a:r>
            <a:r>
              <a:rPr lang="en-US" altLang="zh-CN" dirty="0"/>
              <a:t>make</a:t>
            </a:r>
            <a:r>
              <a:rPr lang="zh-CN" altLang="en-US" dirty="0"/>
              <a:t> </a:t>
            </a:r>
            <a:r>
              <a:rPr lang="en-US" altLang="zh-CN" dirty="0"/>
              <a:t>an</a:t>
            </a:r>
            <a:r>
              <a:rPr lang="zh-CN" altLang="en-US" dirty="0"/>
              <a:t> </a:t>
            </a:r>
            <a:r>
              <a:rPr lang="en-US" altLang="zh-CN" dirty="0"/>
              <a:t>espresso</a:t>
            </a:r>
            <a:r>
              <a:rPr lang="zh-CN" altLang="en-US" dirty="0"/>
              <a:t> </a:t>
            </a:r>
            <a:r>
              <a:rPr lang="en-US" altLang="zh-CN" dirty="0"/>
              <a:t>and</a:t>
            </a:r>
            <a:r>
              <a:rPr lang="zh-CN" altLang="en-US" dirty="0"/>
              <a:t> </a:t>
            </a:r>
            <a:r>
              <a:rPr lang="en-US" altLang="zh-CN" dirty="0"/>
              <a:t>make</a:t>
            </a:r>
            <a:r>
              <a:rPr lang="zh-CN" altLang="en-US" dirty="0"/>
              <a:t> </a:t>
            </a:r>
            <a:r>
              <a:rPr lang="en-US" altLang="zh-CN" dirty="0"/>
              <a:t>a</a:t>
            </a:r>
            <a:r>
              <a:rPr lang="zh-CN" altLang="en-US" dirty="0"/>
              <a:t> </a:t>
            </a:r>
            <a:r>
              <a:rPr lang="en-US" altLang="zh-CN" dirty="0"/>
              <a:t>pancake.</a:t>
            </a:r>
            <a:endParaRPr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The status quo</a:t>
            </a:r>
            <a:r>
              <a:rPr lang="zh-CN" altLang="en-US" dirty="0"/>
              <a:t> </a:t>
            </a:r>
            <a:r>
              <a:rPr lang="en" dirty="0"/>
              <a:t>systems execute</a:t>
            </a:r>
            <a:r>
              <a:rPr lang="zh-CN" altLang="en-US" dirty="0"/>
              <a:t> </a:t>
            </a:r>
            <a:r>
              <a:rPr lang="en-US" altLang="zh-CN" dirty="0"/>
              <a:t>commands</a:t>
            </a:r>
            <a:r>
              <a:rPr lang="zh-CN" altLang="en-US" dirty="0"/>
              <a:t> </a:t>
            </a:r>
            <a:r>
              <a:rPr lang="en-US" altLang="zh-CN" dirty="0"/>
              <a:t>and</a:t>
            </a:r>
            <a:r>
              <a:rPr lang="zh-CN" altLang="en-US" dirty="0"/>
              <a:t> </a:t>
            </a:r>
            <a:r>
              <a:rPr lang="en-US" altLang="zh-CN" dirty="0"/>
              <a:t>routines</a:t>
            </a:r>
            <a:r>
              <a:rPr lang="en" dirty="0"/>
              <a:t> in a best-effort way. They instantaneously </a:t>
            </a:r>
            <a:r>
              <a:rPr lang="en-US" altLang="zh-CN" dirty="0"/>
              <a:t>attempt</a:t>
            </a:r>
            <a:r>
              <a:rPr lang="zh-CN" altLang="en-US" dirty="0"/>
              <a:t> </a:t>
            </a:r>
            <a:r>
              <a:rPr lang="en-US" altLang="zh-CN" dirty="0"/>
              <a:t>what</a:t>
            </a:r>
            <a:r>
              <a:rPr lang="zh-CN" altLang="en-US" dirty="0"/>
              <a:t> </a:t>
            </a:r>
            <a:r>
              <a:rPr lang="en-US" altLang="zh-CN" dirty="0"/>
              <a:t>are</a:t>
            </a:r>
            <a:r>
              <a:rPr lang="zh-CN" altLang="en-US" dirty="0"/>
              <a:t> </a:t>
            </a:r>
            <a:r>
              <a:rPr lang="en-US" altLang="zh-CN" dirty="0"/>
              <a:t>initiated</a:t>
            </a:r>
            <a:r>
              <a:rPr lang="en" dirty="0"/>
              <a:t>, </a:t>
            </a:r>
            <a:r>
              <a:rPr lang="en-US" altLang="zh-CN" dirty="0"/>
              <a:t>no</a:t>
            </a:r>
            <a:r>
              <a:rPr lang="zh-CN" altLang="en-US" dirty="0"/>
              <a:t> </a:t>
            </a:r>
            <a:r>
              <a:rPr lang="en-US" altLang="zh-CN" dirty="0"/>
              <a:t>matter</a:t>
            </a:r>
            <a:r>
              <a:rPr lang="zh-CN" altLang="en-US" dirty="0"/>
              <a:t> </a:t>
            </a:r>
            <a:r>
              <a:rPr lang="en-US" altLang="zh-CN" dirty="0"/>
              <a:t>what</a:t>
            </a:r>
            <a:r>
              <a:rPr lang="zh-CN" altLang="en-US" dirty="0"/>
              <a:t> </a:t>
            </a:r>
            <a:r>
              <a:rPr lang="en-US" altLang="zh-CN" dirty="0"/>
              <a:t>is</a:t>
            </a:r>
            <a:r>
              <a:rPr lang="zh-CN" altLang="en-US" dirty="0"/>
              <a:t> </a:t>
            </a:r>
            <a:r>
              <a:rPr lang="en-US" altLang="zh-CN" dirty="0"/>
              <a:t>running</a:t>
            </a:r>
            <a:r>
              <a:rPr lang="zh-CN" altLang="en-US" dirty="0"/>
              <a:t> </a:t>
            </a:r>
            <a:r>
              <a:rPr lang="en-US" altLang="zh-CN" dirty="0"/>
              <a:t>   or</a:t>
            </a:r>
            <a:r>
              <a:rPr lang="zh-CN" altLang="en-US" dirty="0"/>
              <a:t> </a:t>
            </a:r>
            <a:r>
              <a:rPr lang="en-US" altLang="zh-CN" dirty="0"/>
              <a:t>whether there’s any</a:t>
            </a:r>
            <a:r>
              <a:rPr lang="zh-CN" altLang="en-US" dirty="0"/>
              <a:t> </a:t>
            </a:r>
            <a:r>
              <a:rPr lang="en-US" altLang="zh-CN" dirty="0"/>
              <a:t>failure. However, such</a:t>
            </a:r>
            <a:r>
              <a:rPr lang="zh-CN" altLang="en-US" dirty="0"/>
              <a:t> </a:t>
            </a:r>
            <a:r>
              <a:rPr lang="en-US" altLang="zh-CN" dirty="0"/>
              <a:t>way of</a:t>
            </a:r>
            <a:r>
              <a:rPr lang="zh-CN" altLang="en-US" dirty="0"/>
              <a:t> </a:t>
            </a:r>
            <a:r>
              <a:rPr lang="en-US" altLang="zh-CN" dirty="0"/>
              <a:t>execution</a:t>
            </a:r>
            <a:r>
              <a:rPr lang="zh-CN" altLang="en-US" dirty="0"/>
              <a:t> </a:t>
            </a:r>
            <a:r>
              <a:rPr lang="en-US" altLang="zh-CN" dirty="0"/>
              <a:t>misses</a:t>
            </a:r>
            <a:r>
              <a:rPr lang="zh-CN" altLang="en-US" dirty="0"/>
              <a:t> </a:t>
            </a:r>
            <a:r>
              <a:rPr lang="en-US" altLang="zh-CN" dirty="0"/>
              <a:t>two</a:t>
            </a:r>
            <a:r>
              <a:rPr lang="zh-CN" altLang="en-US" dirty="0"/>
              <a:t> </a:t>
            </a:r>
            <a:r>
              <a:rPr lang="en-US" altLang="zh-CN" dirty="0"/>
              <a:t>natural</a:t>
            </a:r>
            <a:r>
              <a:rPr lang="zh-CN" altLang="en-US" dirty="0"/>
              <a:t> </a:t>
            </a:r>
            <a:r>
              <a:rPr lang="en-US" altLang="zh-CN" dirty="0"/>
              <a:t>expectations</a:t>
            </a:r>
            <a:r>
              <a:rPr lang="zh-CN" altLang="en-US" dirty="0"/>
              <a:t> </a:t>
            </a:r>
            <a:r>
              <a:rPr lang="en-US" altLang="zh-CN" dirty="0"/>
              <a:t>from</a:t>
            </a:r>
            <a:r>
              <a:rPr lang="zh-CN" altLang="en-US" dirty="0"/>
              <a:t> </a:t>
            </a:r>
            <a:r>
              <a:rPr lang="en-US" altLang="zh-CN" dirty="0"/>
              <a:t>users.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The status quo</a:t>
            </a:r>
            <a:r>
              <a:rPr lang="zh-CN" altLang="en-US" dirty="0"/>
              <a:t> </a:t>
            </a:r>
            <a:r>
              <a:rPr lang="en" dirty="0"/>
              <a:t>systems execute</a:t>
            </a:r>
            <a:r>
              <a:rPr lang="zh-CN" altLang="en-US" dirty="0"/>
              <a:t> </a:t>
            </a:r>
            <a:r>
              <a:rPr lang="en-US" altLang="zh-CN" dirty="0"/>
              <a:t>commands</a:t>
            </a:r>
            <a:r>
              <a:rPr lang="zh-CN" altLang="en-US" dirty="0"/>
              <a:t> </a:t>
            </a:r>
            <a:r>
              <a:rPr lang="en-US" altLang="zh-CN" dirty="0"/>
              <a:t>and</a:t>
            </a:r>
            <a:r>
              <a:rPr lang="zh-CN" altLang="en-US" dirty="0"/>
              <a:t> </a:t>
            </a:r>
            <a:r>
              <a:rPr lang="en-US" altLang="zh-CN" dirty="0"/>
              <a:t>routines</a:t>
            </a:r>
            <a:r>
              <a:rPr lang="en" dirty="0"/>
              <a:t> in a best-effort way. They instantaneously </a:t>
            </a:r>
            <a:r>
              <a:rPr lang="en-US" altLang="zh-CN" dirty="0"/>
              <a:t>attempt</a:t>
            </a:r>
            <a:r>
              <a:rPr lang="zh-CN" altLang="en-US" dirty="0"/>
              <a:t> </a:t>
            </a:r>
            <a:r>
              <a:rPr lang="en-US" altLang="zh-CN" dirty="0"/>
              <a:t>what</a:t>
            </a:r>
            <a:r>
              <a:rPr lang="zh-CN" altLang="en-US" dirty="0"/>
              <a:t> </a:t>
            </a:r>
            <a:r>
              <a:rPr lang="en-US" altLang="zh-CN" dirty="0"/>
              <a:t>are</a:t>
            </a:r>
            <a:r>
              <a:rPr lang="zh-CN" altLang="en-US" dirty="0"/>
              <a:t> </a:t>
            </a:r>
            <a:r>
              <a:rPr lang="en-US" altLang="zh-CN" dirty="0"/>
              <a:t>initiated</a:t>
            </a:r>
            <a:r>
              <a:rPr lang="en" dirty="0"/>
              <a:t>, </a:t>
            </a:r>
            <a:r>
              <a:rPr lang="en-US" altLang="zh-CN" dirty="0"/>
              <a:t>no</a:t>
            </a:r>
            <a:r>
              <a:rPr lang="zh-CN" altLang="en-US" dirty="0"/>
              <a:t> </a:t>
            </a:r>
            <a:r>
              <a:rPr lang="en-US" altLang="zh-CN" dirty="0"/>
              <a:t>matter</a:t>
            </a:r>
            <a:r>
              <a:rPr lang="zh-CN" altLang="en-US" dirty="0"/>
              <a:t> </a:t>
            </a:r>
            <a:r>
              <a:rPr lang="en-US" altLang="zh-CN" dirty="0"/>
              <a:t>what</a:t>
            </a:r>
            <a:r>
              <a:rPr lang="zh-CN" altLang="en-US" dirty="0"/>
              <a:t> </a:t>
            </a:r>
            <a:r>
              <a:rPr lang="en-US" altLang="zh-CN" dirty="0"/>
              <a:t>is</a:t>
            </a:r>
            <a:r>
              <a:rPr lang="zh-CN" altLang="en-US" dirty="0"/>
              <a:t> </a:t>
            </a:r>
            <a:r>
              <a:rPr lang="en-US" altLang="zh-CN" dirty="0"/>
              <a:t>running</a:t>
            </a:r>
            <a:r>
              <a:rPr lang="zh-CN" altLang="en-US" dirty="0"/>
              <a:t> </a:t>
            </a:r>
            <a:r>
              <a:rPr lang="en-US" altLang="zh-CN" dirty="0"/>
              <a:t>   or</a:t>
            </a:r>
            <a:r>
              <a:rPr lang="zh-CN" altLang="en-US" dirty="0"/>
              <a:t> </a:t>
            </a:r>
            <a:r>
              <a:rPr lang="en-US" altLang="zh-CN" dirty="0"/>
              <a:t>whether</a:t>
            </a:r>
            <a:r>
              <a:rPr lang="zh-CN" altLang="en-US" dirty="0"/>
              <a:t> </a:t>
            </a:r>
            <a:r>
              <a:rPr lang="en-US" altLang="zh-CN" dirty="0"/>
              <a:t>any</a:t>
            </a:r>
            <a:r>
              <a:rPr lang="zh-CN" altLang="en-US" dirty="0"/>
              <a:t> </a:t>
            </a:r>
            <a:r>
              <a:rPr lang="en-US" altLang="zh-CN" dirty="0"/>
              <a:t>device</a:t>
            </a:r>
            <a:r>
              <a:rPr lang="zh-CN" altLang="en-US" dirty="0"/>
              <a:t> </a:t>
            </a:r>
            <a:r>
              <a:rPr lang="en-US" altLang="zh-CN" dirty="0"/>
              <a:t>suffers</a:t>
            </a:r>
            <a:r>
              <a:rPr lang="zh-CN" altLang="en-US" dirty="0"/>
              <a:t> </a:t>
            </a:r>
            <a:r>
              <a:rPr lang="en-US" altLang="zh-CN" dirty="0"/>
              <a:t>any</a:t>
            </a:r>
            <a:r>
              <a:rPr lang="zh-CN" altLang="en-US" dirty="0"/>
              <a:t> </a:t>
            </a:r>
            <a:r>
              <a:rPr lang="en-US" altLang="zh-CN" dirty="0"/>
              <a:t>failure. However, such</a:t>
            </a:r>
            <a:r>
              <a:rPr lang="zh-CN" altLang="en-US" dirty="0"/>
              <a:t> </a:t>
            </a:r>
            <a:r>
              <a:rPr lang="en-US" altLang="zh-CN" dirty="0"/>
              <a:t>way of</a:t>
            </a:r>
            <a:r>
              <a:rPr lang="zh-CN" altLang="en-US" dirty="0"/>
              <a:t> </a:t>
            </a:r>
            <a:r>
              <a:rPr lang="en-US" altLang="zh-CN" dirty="0"/>
              <a:t>execution</a:t>
            </a:r>
            <a:r>
              <a:rPr lang="zh-CN" altLang="en-US" dirty="0"/>
              <a:t> </a:t>
            </a:r>
            <a:r>
              <a:rPr lang="en-US" altLang="zh-CN" dirty="0"/>
              <a:t>misses</a:t>
            </a:r>
            <a:r>
              <a:rPr lang="zh-CN" altLang="en-US" dirty="0"/>
              <a:t> </a:t>
            </a:r>
            <a:r>
              <a:rPr lang="en-US" altLang="zh-CN" dirty="0"/>
              <a:t>two</a:t>
            </a:r>
            <a:r>
              <a:rPr lang="zh-CN" altLang="en-US" dirty="0"/>
              <a:t> </a:t>
            </a:r>
            <a:r>
              <a:rPr lang="en-US" altLang="zh-CN" dirty="0"/>
              <a:t>natural</a:t>
            </a:r>
            <a:r>
              <a:rPr lang="zh-CN" altLang="en-US" dirty="0"/>
              <a:t> </a:t>
            </a:r>
            <a:r>
              <a:rPr lang="en-US" altLang="zh-CN" dirty="0"/>
              <a:t>expectations</a:t>
            </a:r>
            <a:r>
              <a:rPr lang="zh-CN" altLang="en-US" dirty="0"/>
              <a:t> </a:t>
            </a:r>
            <a:r>
              <a:rPr lang="en-US" altLang="zh-CN" dirty="0"/>
              <a:t>from</a:t>
            </a:r>
            <a:r>
              <a:rPr lang="zh-CN" altLang="en-US" dirty="0"/>
              <a:t> </a:t>
            </a:r>
            <a:r>
              <a:rPr lang="en-US" altLang="zh-CN" dirty="0"/>
              <a:t>users.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3765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a1d147ac1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a1d147ac1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When</a:t>
            </a:r>
            <a:r>
              <a:rPr lang="zh-CN" altLang="en-US" dirty="0"/>
              <a:t> </a:t>
            </a:r>
            <a:r>
              <a:rPr lang="en-US" altLang="zh-CN" dirty="0"/>
              <a:t>users</a:t>
            </a:r>
            <a:r>
              <a:rPr lang="zh-CN" altLang="en-US" dirty="0"/>
              <a:t> </a:t>
            </a:r>
            <a:r>
              <a:rPr lang="en-US" altLang="zh-CN" dirty="0"/>
              <a:t>put a bunch of</a:t>
            </a:r>
            <a:r>
              <a:rPr lang="zh-CN" altLang="en-US" dirty="0"/>
              <a:t> </a:t>
            </a:r>
            <a:r>
              <a:rPr lang="en-US" altLang="zh-CN" dirty="0"/>
              <a:t>commands</a:t>
            </a:r>
            <a:r>
              <a:rPr lang="zh-CN" altLang="en-US" dirty="0"/>
              <a:t> </a:t>
            </a:r>
            <a:r>
              <a:rPr lang="en-US" altLang="zh-CN" dirty="0"/>
              <a:t>in</a:t>
            </a:r>
            <a:r>
              <a:rPr lang="zh-CN" altLang="en-US" dirty="0"/>
              <a:t> </a:t>
            </a:r>
            <a:r>
              <a:rPr lang="en-US" altLang="zh-CN" dirty="0"/>
              <a:t>a</a:t>
            </a:r>
            <a:r>
              <a:rPr lang="zh-CN" altLang="en-US" dirty="0"/>
              <a:t> </a:t>
            </a:r>
            <a:r>
              <a:rPr lang="en-US" altLang="zh-CN" dirty="0"/>
              <a:t>routine, they expect to execute them ALL together. This is</a:t>
            </a:r>
            <a:r>
              <a:rPr lang="zh-CN" altLang="en-US" dirty="0"/>
              <a:t> </a:t>
            </a:r>
            <a:r>
              <a:rPr lang="en-US" altLang="zh-CN" dirty="0"/>
              <a:t>essentially atomicity, which is a well-known property. </a:t>
            </a:r>
          </a:p>
          <a:p>
            <a:pPr marL="0" lvl="0" indent="0" algn="l" rtl="0">
              <a:spcBef>
                <a:spcPts val="0"/>
              </a:spcBef>
              <a:spcAft>
                <a:spcPts val="0"/>
              </a:spcAft>
              <a:buNone/>
            </a:pPr>
            <a:endParaRPr lang="en-US" dirty="0"/>
          </a:p>
          <a:p>
            <a:pPr marL="0" lvl="0" indent="0" algn="l" rtl="0">
              <a:spcBef>
                <a:spcPts val="0"/>
              </a:spcBef>
              <a:spcAft>
                <a:spcPts val="0"/>
              </a:spcAft>
              <a:buNone/>
            </a:pPr>
            <a:r>
              <a:rPr lang="en-US" altLang="zh-CN" dirty="0"/>
              <a:t>Another</a:t>
            </a:r>
            <a:r>
              <a:rPr lang="zh-CN" altLang="en-US" dirty="0"/>
              <a:t> </a:t>
            </a:r>
            <a:r>
              <a:rPr lang="en-US" altLang="zh-CN" dirty="0"/>
              <a:t>expectation is that, when two different routines touching</a:t>
            </a:r>
            <a:r>
              <a:rPr lang="zh-CN" altLang="en-US" dirty="0"/>
              <a:t> </a:t>
            </a:r>
            <a:r>
              <a:rPr lang="en-US" altLang="zh-CN" dirty="0"/>
              <a:t>the</a:t>
            </a:r>
            <a:r>
              <a:rPr lang="zh-CN" altLang="en-US" dirty="0"/>
              <a:t> </a:t>
            </a:r>
            <a:r>
              <a:rPr lang="en-US" altLang="zh-CN" dirty="0"/>
              <a:t>same</a:t>
            </a:r>
            <a:r>
              <a:rPr lang="zh-CN" altLang="en-US" dirty="0"/>
              <a:t> </a:t>
            </a:r>
            <a:r>
              <a:rPr lang="en-US" altLang="zh-CN" dirty="0"/>
              <a:t>devices</a:t>
            </a:r>
            <a:r>
              <a:rPr lang="zh-CN" altLang="en-US" dirty="0"/>
              <a:t> </a:t>
            </a:r>
            <a:r>
              <a:rPr lang="en-US" altLang="zh-CN" dirty="0"/>
              <a:t>are</a:t>
            </a:r>
            <a:r>
              <a:rPr lang="zh-CN" altLang="en-US" dirty="0"/>
              <a:t> </a:t>
            </a:r>
            <a:r>
              <a:rPr lang="en-US" altLang="zh-CN" dirty="0"/>
              <a:t>triggered</a:t>
            </a:r>
            <a:r>
              <a:rPr lang="zh-CN" altLang="en-US" dirty="0"/>
              <a:t> </a:t>
            </a:r>
            <a:r>
              <a:rPr lang="en-US" altLang="zh-CN" dirty="0"/>
              <a:t>together, people expect them</a:t>
            </a:r>
            <a:r>
              <a:rPr lang="zh-CN" altLang="en-US" dirty="0"/>
              <a:t> </a:t>
            </a:r>
            <a:r>
              <a:rPr lang="en-US" altLang="zh-CN" dirty="0"/>
              <a:t>to run isolated    so that their results do not affect each other. By that we mean, we want the system outcome to be equivalent to the routines being executed one after another, which is serial equivalence.</a:t>
            </a:r>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A simple example is a scenario with a routine that opens the garage door, moves the trash can out, and closes the door. At the meantime, if another routine of “closing garage door” is triggered   but before the trash can moves out,    the trash can will not able to get out for garbage collection.   or even worse, hit the door. Here, users would strongly expect these two routines to run one after another.</a:t>
            </a:r>
          </a:p>
          <a:p>
            <a:pPr marL="0" lvl="0" indent="0" algn="l" rtl="0">
              <a:spcBef>
                <a:spcPts val="0"/>
              </a:spcBef>
              <a:spcAft>
                <a:spcPts val="0"/>
              </a:spcAft>
              <a:buNone/>
            </a:pPr>
            <a:endParaRPr lang="en-US" dirty="0"/>
          </a:p>
          <a:p>
            <a:pPr marL="0" lvl="0" indent="0" algn="l" rtl="0">
              <a:spcBef>
                <a:spcPts val="0"/>
              </a:spcBef>
              <a:spcAft>
                <a:spcPts val="0"/>
              </a:spcAft>
              <a:buNone/>
            </a:pPr>
            <a:r>
              <a:rPr lang="en-US" altLang="zh-CN" dirty="0"/>
              <a:t>However, such</a:t>
            </a:r>
            <a:r>
              <a:rPr lang="zh-CN" altLang="en-US" dirty="0"/>
              <a:t> </a:t>
            </a:r>
            <a:r>
              <a:rPr lang="en-US" altLang="zh-CN" dirty="0"/>
              <a:t>guarantee</a:t>
            </a:r>
            <a:r>
              <a:rPr lang="zh-CN" altLang="en-US" dirty="0"/>
              <a:t> </a:t>
            </a:r>
            <a:r>
              <a:rPr lang="en-US" altLang="zh-CN" dirty="0"/>
              <a:t>is poorly</a:t>
            </a:r>
            <a:r>
              <a:rPr lang="zh-CN" altLang="en-US" dirty="0"/>
              <a:t> </a:t>
            </a:r>
            <a:r>
              <a:rPr lang="en-US" altLang="zh-CN" dirty="0"/>
              <a:t>supported</a:t>
            </a:r>
            <a:r>
              <a:rPr lang="zh-CN" altLang="en-US" dirty="0"/>
              <a:t> </a:t>
            </a:r>
            <a:r>
              <a:rPr lang="en-US" altLang="zh-CN" dirty="0"/>
              <a:t>in</a:t>
            </a:r>
            <a:r>
              <a:rPr lang="zh-CN" altLang="en-US" dirty="0"/>
              <a:t> </a:t>
            </a:r>
            <a:r>
              <a:rPr lang="en-US" altLang="zh-CN" dirty="0"/>
              <a:t>nowadays</a:t>
            </a:r>
            <a:r>
              <a:rPr lang="zh-CN" altLang="en-US" dirty="0"/>
              <a:t> </a:t>
            </a:r>
            <a:r>
              <a:rPr lang="en-US" altLang="zh-CN" dirty="0"/>
              <a:t>systems.</a:t>
            </a:r>
            <a:r>
              <a:rPr lang="zh-CN" altLang="en-US" dirty="0"/>
              <a:t> </a:t>
            </a:r>
            <a:r>
              <a:rPr lang="en-US" altLang="zh-CN" dirty="0"/>
              <a:t>In</a:t>
            </a:r>
            <a:r>
              <a:rPr lang="zh-CN" altLang="en-US" dirty="0"/>
              <a:t> </a:t>
            </a:r>
            <a:r>
              <a:rPr lang="en-US" altLang="zh-CN" dirty="0"/>
              <a:t>our</a:t>
            </a:r>
            <a:r>
              <a:rPr lang="zh-CN" altLang="en-US" dirty="0"/>
              <a:t> </a:t>
            </a:r>
            <a:r>
              <a:rPr lang="en-US" altLang="zh-CN" dirty="0"/>
              <a:t>exploration</a:t>
            </a:r>
            <a:r>
              <a:rPr lang="zh-CN" altLang="en-US" dirty="0"/>
              <a:t> </a:t>
            </a:r>
            <a:r>
              <a:rPr lang="en-US" altLang="zh-CN" dirty="0"/>
              <a:t>with</a:t>
            </a:r>
            <a:r>
              <a:rPr lang="zh-CN" altLang="en-US" dirty="0"/>
              <a:t> </a:t>
            </a:r>
            <a:r>
              <a:rPr lang="en-US" altLang="zh-CN" dirty="0"/>
              <a:t>TP-Link smart plugs,</a:t>
            </a:r>
            <a:r>
              <a:rPr lang="zh-CN" altLang="en-US" dirty="0"/>
              <a:t> </a:t>
            </a:r>
            <a:r>
              <a:rPr lang="en-US" altLang="zh-CN" dirty="0"/>
              <a:t>the</a:t>
            </a:r>
            <a:r>
              <a:rPr lang="zh-CN" altLang="en-US" dirty="0"/>
              <a:t> </a:t>
            </a:r>
            <a:r>
              <a:rPr lang="en-US" altLang="zh-CN" dirty="0"/>
              <a:t>interleaved execution</a:t>
            </a:r>
            <a:r>
              <a:rPr lang="zh-CN" altLang="en-US" dirty="0"/>
              <a:t> </a:t>
            </a:r>
            <a:r>
              <a:rPr lang="en-US" altLang="zh-CN" dirty="0"/>
              <a:t>occur</a:t>
            </a:r>
            <a:r>
              <a:rPr lang="zh-CN" altLang="en-US" dirty="0"/>
              <a:t> </a:t>
            </a:r>
            <a:r>
              <a:rPr lang="en-US" altLang="zh-CN" dirty="0"/>
              <a:t>unignorably.</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Another missing support is long</a:t>
            </a:r>
            <a:r>
              <a:rPr lang="zh-CN" altLang="en-US" dirty="0"/>
              <a:t> </a:t>
            </a:r>
            <a:r>
              <a:rPr lang="en-US" altLang="zh-CN" dirty="0"/>
              <a:t>running</a:t>
            </a:r>
            <a:r>
              <a:rPr lang="zh-CN" altLang="en-US" dirty="0"/>
              <a:t> </a:t>
            </a:r>
            <a:r>
              <a:rPr lang="en-US" altLang="zh-CN" dirty="0"/>
              <a:t>routines. Such routines have long</a:t>
            </a:r>
            <a:r>
              <a:rPr lang="zh-CN" altLang="en-US" dirty="0"/>
              <a:t> </a:t>
            </a:r>
            <a:r>
              <a:rPr lang="en-US" altLang="zh-CN" dirty="0"/>
              <a:t>running</a:t>
            </a:r>
            <a:r>
              <a:rPr lang="zh-CN" altLang="en-US" dirty="0"/>
              <a:t> </a:t>
            </a:r>
            <a:r>
              <a:rPr lang="en-US" altLang="zh-CN" dirty="0"/>
              <a:t>intents</a:t>
            </a:r>
            <a:r>
              <a:rPr lang="zh-CN" altLang="en-US" dirty="0"/>
              <a:t> </a:t>
            </a:r>
            <a:r>
              <a:rPr lang="en-US" altLang="zh-CN" dirty="0"/>
              <a:t>from</a:t>
            </a:r>
            <a:r>
              <a:rPr lang="zh-CN" altLang="en-US" dirty="0"/>
              <a:t> </a:t>
            </a:r>
            <a:r>
              <a:rPr lang="en-US" altLang="zh-CN" dirty="0"/>
              <a:t>the</a:t>
            </a:r>
            <a:r>
              <a:rPr lang="zh-CN" altLang="en-US" dirty="0"/>
              <a:t> </a:t>
            </a:r>
            <a:r>
              <a:rPr lang="en-US" altLang="zh-CN" dirty="0"/>
              <a:t>users or by the device actions themselves.</a:t>
            </a:r>
            <a:r>
              <a:rPr lang="zh-CN" altLang="en-US" dirty="0"/>
              <a:t> </a:t>
            </a:r>
            <a:r>
              <a:rPr lang="en-US" altLang="zh-CN" dirty="0"/>
              <a:t>This</a:t>
            </a:r>
            <a:r>
              <a:rPr lang="zh-CN" altLang="en-US" dirty="0"/>
              <a:t> </a:t>
            </a:r>
            <a:r>
              <a:rPr lang="en-US" altLang="zh-CN" dirty="0"/>
              <a:t>brings</a:t>
            </a:r>
            <a:r>
              <a:rPr lang="zh-CN" altLang="en-US" dirty="0"/>
              <a:t> </a:t>
            </a:r>
            <a:r>
              <a:rPr lang="en-US" altLang="zh-CN" dirty="0"/>
              <a:t>extra</a:t>
            </a:r>
            <a:r>
              <a:rPr lang="zh-CN" altLang="en-US" dirty="0"/>
              <a:t> </a:t>
            </a:r>
            <a:r>
              <a:rPr lang="en-US" altLang="zh-CN" dirty="0"/>
              <a:t>challenges</a:t>
            </a:r>
            <a:r>
              <a:rPr lang="zh-CN" altLang="en-US" dirty="0"/>
              <a:t> </a:t>
            </a:r>
            <a:r>
              <a:rPr lang="en-US" altLang="zh-CN" dirty="0"/>
              <a:t>for</a:t>
            </a:r>
            <a:r>
              <a:rPr lang="zh-CN" altLang="en-US" dirty="0"/>
              <a:t> </a:t>
            </a:r>
            <a:r>
              <a:rPr lang="en-US" altLang="zh-CN" dirty="0"/>
              <a:t>a</a:t>
            </a:r>
            <a:r>
              <a:rPr lang="zh-CN" altLang="en-US" dirty="0"/>
              <a:t> </a:t>
            </a:r>
            <a:r>
              <a:rPr lang="en-US" altLang="zh-CN" dirty="0"/>
              <a:t>system</a:t>
            </a:r>
            <a:r>
              <a:rPr lang="zh-CN" altLang="en-US" dirty="0"/>
              <a:t> </a:t>
            </a:r>
            <a:r>
              <a:rPr lang="en-US" altLang="zh-CN" dirty="0"/>
              <a:t>to</a:t>
            </a:r>
            <a:r>
              <a:rPr lang="zh-CN" altLang="en-US" dirty="0"/>
              <a:t> </a:t>
            </a:r>
            <a:r>
              <a:rPr lang="en-US" altLang="zh-CN" dirty="0"/>
              <a:t>provide</a:t>
            </a:r>
            <a:r>
              <a:rPr lang="zh-CN" altLang="en-US" dirty="0"/>
              <a:t> </a:t>
            </a:r>
            <a:r>
              <a:rPr lang="en-US" altLang="zh-CN" dirty="0"/>
              <a:t>user-facing</a:t>
            </a:r>
            <a:r>
              <a:rPr lang="zh-CN" altLang="en-US" dirty="0"/>
              <a:t> </a:t>
            </a:r>
            <a:r>
              <a:rPr lang="en-US" altLang="zh-CN" dirty="0"/>
              <a:t>atomicity</a:t>
            </a:r>
            <a:r>
              <a:rPr lang="zh-CN" altLang="en-US" dirty="0"/>
              <a:t> </a:t>
            </a:r>
            <a:r>
              <a:rPr lang="en-US" altLang="zh-CN" dirty="0"/>
              <a:t>and isolation.</a:t>
            </a:r>
            <a:endParaRPr lang="e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Another missing support in nowadays systems is long</a:t>
            </a:r>
            <a:r>
              <a:rPr lang="zh-CN" altLang="en-US" dirty="0"/>
              <a:t> </a:t>
            </a:r>
            <a:r>
              <a:rPr lang="en-US" altLang="zh-CN" dirty="0"/>
              <a:t>running</a:t>
            </a:r>
            <a:r>
              <a:rPr lang="zh-CN" altLang="en-US" dirty="0"/>
              <a:t> </a:t>
            </a:r>
            <a:r>
              <a:rPr lang="en-US" altLang="zh-CN" dirty="0"/>
              <a:t>routines. Such routines have long</a:t>
            </a:r>
            <a:r>
              <a:rPr lang="zh-CN" altLang="en-US" dirty="0"/>
              <a:t> </a:t>
            </a:r>
            <a:r>
              <a:rPr lang="en-US" altLang="zh-CN" dirty="0"/>
              <a:t>running</a:t>
            </a:r>
            <a:r>
              <a:rPr lang="zh-CN" altLang="en-US" dirty="0"/>
              <a:t> </a:t>
            </a:r>
            <a:r>
              <a:rPr lang="en-US" altLang="zh-CN" dirty="0"/>
              <a:t>intents</a:t>
            </a:r>
            <a:r>
              <a:rPr lang="zh-CN" altLang="en-US" dirty="0"/>
              <a:t> </a:t>
            </a:r>
            <a:r>
              <a:rPr lang="en-US" altLang="zh-CN" dirty="0"/>
              <a:t>from</a:t>
            </a:r>
            <a:r>
              <a:rPr lang="zh-CN" altLang="en-US" dirty="0"/>
              <a:t> </a:t>
            </a:r>
            <a:r>
              <a:rPr lang="en-US" altLang="zh-CN" dirty="0"/>
              <a:t>the</a:t>
            </a:r>
            <a:r>
              <a:rPr lang="zh-CN" altLang="en-US" dirty="0"/>
              <a:t> </a:t>
            </a:r>
            <a:r>
              <a:rPr lang="en-US" altLang="zh-CN" dirty="0"/>
              <a:t>users or by the actions themselves.</a:t>
            </a:r>
            <a:r>
              <a:rPr lang="zh-CN" altLang="en-US" dirty="0"/>
              <a:t> </a:t>
            </a:r>
            <a:r>
              <a:rPr lang="en-US" altLang="zh-CN" dirty="0"/>
              <a:t>For</a:t>
            </a:r>
            <a:r>
              <a:rPr lang="zh-CN" altLang="en-US" dirty="0"/>
              <a:t> </a:t>
            </a:r>
            <a:r>
              <a:rPr lang="en-US" altLang="zh-CN" dirty="0"/>
              <a:t>example:</a:t>
            </a:r>
            <a:r>
              <a:rPr lang="zh-CN" altLang="en-US" dirty="0"/>
              <a:t> </a:t>
            </a:r>
            <a:r>
              <a:rPr lang="en-US" altLang="zh-CN" dirty="0"/>
              <a:t>moving the trash can out cannot</a:t>
            </a:r>
            <a:r>
              <a:rPr lang="zh-CN" altLang="en-US" dirty="0"/>
              <a:t> </a:t>
            </a:r>
            <a:r>
              <a:rPr lang="en-US" altLang="zh-CN" dirty="0"/>
              <a:t>be</a:t>
            </a:r>
            <a:r>
              <a:rPr lang="zh-CN" altLang="en-US" dirty="0"/>
              <a:t> </a:t>
            </a:r>
            <a:r>
              <a:rPr lang="en-US" altLang="zh-CN" dirty="0"/>
              <a:t>done</a:t>
            </a:r>
            <a:r>
              <a:rPr lang="zh-CN" altLang="en-US" dirty="0"/>
              <a:t> </a:t>
            </a:r>
            <a:r>
              <a:rPr lang="en-US" altLang="zh-CN" dirty="0"/>
              <a:t>in</a:t>
            </a:r>
            <a:r>
              <a:rPr lang="zh-CN" altLang="en-US" dirty="0"/>
              <a:t> </a:t>
            </a:r>
            <a:r>
              <a:rPr lang="en-US" altLang="zh-CN" dirty="0"/>
              <a:t>one</a:t>
            </a:r>
            <a:r>
              <a:rPr lang="zh-CN" altLang="en-US" dirty="0"/>
              <a:t> </a:t>
            </a:r>
            <a:r>
              <a:rPr lang="en-US" altLang="zh-CN" dirty="0"/>
              <a:t>second.</a:t>
            </a:r>
            <a:r>
              <a:rPr lang="zh-CN" altLang="en-US" dirty="0"/>
              <a:t> </a:t>
            </a:r>
            <a:r>
              <a:rPr lang="en-US" altLang="zh-CN" dirty="0"/>
              <a:t>This</a:t>
            </a:r>
            <a:r>
              <a:rPr lang="zh-CN" altLang="en-US" dirty="0"/>
              <a:t> </a:t>
            </a:r>
            <a:r>
              <a:rPr lang="en-US" altLang="zh-CN" dirty="0"/>
              <a:t>brings</a:t>
            </a:r>
            <a:r>
              <a:rPr lang="zh-CN" altLang="en-US" dirty="0"/>
              <a:t> </a:t>
            </a:r>
            <a:r>
              <a:rPr lang="en-US" altLang="zh-CN" dirty="0"/>
              <a:t>extra</a:t>
            </a:r>
            <a:r>
              <a:rPr lang="zh-CN" altLang="en-US" dirty="0"/>
              <a:t> </a:t>
            </a:r>
            <a:r>
              <a:rPr lang="en-US" altLang="zh-CN" dirty="0"/>
              <a:t>challenges</a:t>
            </a:r>
            <a:r>
              <a:rPr lang="zh-CN" altLang="en-US" dirty="0"/>
              <a:t> </a:t>
            </a:r>
            <a:r>
              <a:rPr lang="en-US" altLang="zh-CN" dirty="0"/>
              <a:t>for</a:t>
            </a:r>
            <a:r>
              <a:rPr lang="zh-CN" altLang="en-US" dirty="0"/>
              <a:t> </a:t>
            </a:r>
            <a:r>
              <a:rPr lang="en-US" altLang="zh-CN" dirty="0"/>
              <a:t>a</a:t>
            </a:r>
            <a:r>
              <a:rPr lang="zh-CN" altLang="en-US" dirty="0"/>
              <a:t> </a:t>
            </a:r>
            <a:r>
              <a:rPr lang="en-US" altLang="zh-CN" dirty="0"/>
              <a:t>system</a:t>
            </a:r>
            <a:r>
              <a:rPr lang="zh-CN" altLang="en-US" dirty="0"/>
              <a:t> </a:t>
            </a:r>
            <a:r>
              <a:rPr lang="en-US" altLang="zh-CN" dirty="0"/>
              <a:t>to</a:t>
            </a:r>
            <a:r>
              <a:rPr lang="zh-CN" altLang="en-US" dirty="0"/>
              <a:t> </a:t>
            </a:r>
            <a:r>
              <a:rPr lang="en-US" altLang="zh-CN" dirty="0"/>
              <a:t>provide</a:t>
            </a:r>
            <a:r>
              <a:rPr lang="zh-CN" altLang="en-US" dirty="0"/>
              <a:t> </a:t>
            </a:r>
            <a:r>
              <a:rPr lang="en-US" altLang="zh-CN" dirty="0"/>
              <a:t>a</a:t>
            </a:r>
            <a:r>
              <a:rPr lang="zh-CN" altLang="en-US" dirty="0"/>
              <a:t> </a:t>
            </a:r>
            <a:r>
              <a:rPr lang="en-US" altLang="zh-CN" dirty="0"/>
              <a:t>user-facing</a:t>
            </a:r>
            <a:r>
              <a:rPr lang="zh-CN" altLang="en-US" dirty="0"/>
              <a:t> </a:t>
            </a:r>
            <a:r>
              <a:rPr lang="en-US" altLang="zh-CN" dirty="0"/>
              <a:t>atomicity</a:t>
            </a:r>
            <a:r>
              <a:rPr lang="zh-CN" altLang="en-US" dirty="0"/>
              <a:t> </a:t>
            </a:r>
            <a:r>
              <a:rPr lang="en-US" altLang="zh-CN" dirty="0"/>
              <a:t>and isolation.</a:t>
            </a:r>
            <a:endParaRPr lang="en" dirty="0"/>
          </a:p>
          <a:p>
            <a:pPr marL="0" lvl="0" indent="0" algn="l" rtl="0">
              <a:spcBef>
                <a:spcPts val="0"/>
              </a:spcBef>
              <a:spcAft>
                <a:spcPts val="0"/>
              </a:spcAft>
              <a:buNone/>
            </a:pPr>
            <a:endParaRPr lang="en" dirty="0"/>
          </a:p>
        </p:txBody>
      </p:sp>
    </p:spTree>
    <p:extLst>
      <p:ext uri="{BB962C8B-B14F-4D97-AF65-F5344CB8AC3E}">
        <p14:creationId xmlns:p14="http://schemas.microsoft.com/office/powerpoint/2010/main" val="42772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a1d147ac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a1d147ac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Thus</a:t>
            </a:r>
            <a:r>
              <a:rPr lang="en-US" altLang="zh-CN" dirty="0"/>
              <a:t>,</a:t>
            </a:r>
            <a:r>
              <a:rPr lang="zh-CN" altLang="en-US" dirty="0"/>
              <a:t> </a:t>
            </a:r>
            <a:r>
              <a:rPr lang="en-US" altLang="zh-CN" dirty="0"/>
              <a:t>we</a:t>
            </a:r>
            <a:r>
              <a:rPr lang="zh-CN" altLang="en-US" dirty="0"/>
              <a:t> </a:t>
            </a:r>
            <a:r>
              <a:rPr lang="en" dirty="0"/>
              <a:t>propose </a:t>
            </a:r>
            <a:r>
              <a:rPr lang="en" dirty="0" err="1"/>
              <a:t>SafeHome</a:t>
            </a:r>
            <a:r>
              <a:rPr lang="en" dirty="0"/>
              <a:t>, a home automation system that </a:t>
            </a:r>
            <a:r>
              <a:rPr lang="en-US" altLang="zh-CN" dirty="0"/>
              <a:t>supports</a:t>
            </a:r>
            <a:r>
              <a:rPr lang="zh-CN" altLang="en-US" dirty="0"/>
              <a:t> </a:t>
            </a:r>
            <a:r>
              <a:rPr lang="en-US" altLang="zh-CN" dirty="0"/>
              <a:t>long</a:t>
            </a:r>
            <a:r>
              <a:rPr lang="zh-CN" altLang="en-US" dirty="0"/>
              <a:t> </a:t>
            </a:r>
            <a:r>
              <a:rPr lang="en-US" altLang="zh-CN" dirty="0"/>
              <a:t>running</a:t>
            </a:r>
            <a:r>
              <a:rPr lang="zh-CN" altLang="en-US" dirty="0"/>
              <a:t> </a:t>
            </a:r>
            <a:r>
              <a:rPr lang="en-US" altLang="zh-CN" dirty="0"/>
              <a:t>routine</a:t>
            </a:r>
            <a:r>
              <a:rPr lang="zh-CN" altLang="en-US" dirty="0"/>
              <a:t> </a:t>
            </a:r>
            <a:r>
              <a:rPr lang="en-US" altLang="zh-CN" dirty="0"/>
              <a:t>expression,</a:t>
            </a:r>
            <a:r>
              <a:rPr lang="zh-CN" altLang="en-US" dirty="0"/>
              <a:t> </a:t>
            </a:r>
            <a:r>
              <a:rPr lang="en" dirty="0"/>
              <a:t>can properly isolate concurrent routines</a:t>
            </a:r>
            <a:r>
              <a:rPr lang="zh-CN" altLang="en-US" dirty="0"/>
              <a:t> </a:t>
            </a:r>
            <a:r>
              <a:rPr lang="en-US" altLang="zh-CN" dirty="0"/>
              <a:t>through</a:t>
            </a:r>
            <a:r>
              <a:rPr lang="zh-CN" altLang="en-US" dirty="0"/>
              <a:t> </a:t>
            </a:r>
            <a:r>
              <a:rPr lang="en-US" altLang="zh-CN" dirty="0"/>
              <a:t>providing</a:t>
            </a:r>
            <a:r>
              <a:rPr lang="zh-CN" altLang="en-US" dirty="0"/>
              <a:t> </a:t>
            </a:r>
            <a:r>
              <a:rPr lang="en-US" altLang="zh-CN" dirty="0"/>
              <a:t>serial</a:t>
            </a:r>
            <a:r>
              <a:rPr lang="zh-CN" altLang="en-US" dirty="0"/>
              <a:t> </a:t>
            </a:r>
            <a:r>
              <a:rPr lang="en-US" altLang="zh-CN" dirty="0"/>
              <a:t>equivalence</a:t>
            </a:r>
            <a:r>
              <a:rPr lang="en" dirty="0"/>
              <a:t>, and can ensure routine execution atomic</a:t>
            </a:r>
            <a:r>
              <a:rPr lang="en-US" altLang="zh-CN" dirty="0" err="1"/>
              <a:t>ity</a:t>
            </a:r>
            <a:r>
              <a:rPr lang="en"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key</a:t>
            </a:r>
            <a:r>
              <a:rPr lang="zh-CN" altLang="en-US" dirty="0"/>
              <a:t> </a:t>
            </a:r>
            <a:r>
              <a:rPr lang="en-US" altLang="zh-CN" dirty="0"/>
              <a:t>and</a:t>
            </a:r>
            <a:r>
              <a:rPr lang="zh-CN" altLang="en-US" dirty="0"/>
              <a:t> </a:t>
            </a:r>
            <a:r>
              <a:rPr lang="en-US" altLang="zh-CN" dirty="0"/>
              <a:t>unique</a:t>
            </a:r>
            <a:r>
              <a:rPr lang="en" dirty="0"/>
              <a:t> challenge </a:t>
            </a:r>
            <a:r>
              <a:rPr lang="en-US" altLang="zh-CN" dirty="0"/>
              <a:t>for</a:t>
            </a:r>
            <a:r>
              <a:rPr lang="zh-CN" altLang="en-US" dirty="0"/>
              <a:t> </a:t>
            </a:r>
            <a:r>
              <a:rPr lang="en-US" altLang="zh-CN" dirty="0" err="1"/>
              <a:t>Safehome</a:t>
            </a:r>
            <a:r>
              <a:rPr lang="zh-CN" altLang="en-US" dirty="0"/>
              <a:t> </a:t>
            </a:r>
            <a:r>
              <a:rPr lang="en" dirty="0"/>
              <a:t>is that every system action is immediately visible to user</a:t>
            </a:r>
            <a:r>
              <a:rPr lang="en-US" altLang="zh-CN" dirty="0"/>
              <a:t>s. </a:t>
            </a:r>
            <a:r>
              <a:rPr lang="en" altLang="zh-CN" dirty="0"/>
              <a:t>A</a:t>
            </a:r>
            <a:r>
              <a:rPr lang="en" dirty="0"/>
              <a:t>ny delay or device state change has higher physical world impacts compared to non-smart-home systems. </a:t>
            </a:r>
          </a:p>
          <a:p>
            <a:pPr marL="0" lvl="0" indent="0" algn="l" rtl="0">
              <a:spcBef>
                <a:spcPts val="0"/>
              </a:spcBef>
              <a:spcAft>
                <a:spcPts val="0"/>
              </a:spcAft>
              <a:buNone/>
            </a:pPr>
            <a:endParaRPr lang="en" altLang="zh-CN" dirty="0"/>
          </a:p>
          <a:p>
            <a:pPr marL="0" lvl="0" indent="0" algn="l" rtl="0">
              <a:spcBef>
                <a:spcPts val="0"/>
              </a:spcBef>
              <a:spcAft>
                <a:spcPts val="0"/>
              </a:spcAft>
              <a:buNone/>
            </a:pPr>
            <a:r>
              <a:rPr lang="en-US" altLang="zh-CN" dirty="0"/>
              <a:t>Thus,</a:t>
            </a:r>
            <a:r>
              <a:rPr lang="zh-CN" altLang="en-US" dirty="0"/>
              <a:t> </a:t>
            </a:r>
            <a:r>
              <a:rPr lang="en-US" altLang="zh-CN" dirty="0"/>
              <a:t>in</a:t>
            </a:r>
            <a:r>
              <a:rPr lang="zh-CN" altLang="en-US" dirty="0"/>
              <a:t> </a:t>
            </a:r>
            <a:r>
              <a:rPr lang="en-US" altLang="zh-CN" dirty="0" err="1"/>
              <a:t>Safehome</a:t>
            </a:r>
            <a:r>
              <a:rPr lang="en-US" altLang="zh-CN" dirty="0"/>
              <a:t>,</a:t>
            </a:r>
            <a:r>
              <a:rPr lang="zh-CN" altLang="en-US" dirty="0"/>
              <a:t> </a:t>
            </a:r>
            <a:r>
              <a:rPr lang="en" dirty="0"/>
              <a:t>we introduce four Visibility Models. They provide a spectrum </a:t>
            </a:r>
            <a:r>
              <a:rPr lang="en-US" sz="1100" b="0" i="0" u="none" strike="noStrike" cap="none" dirty="0">
                <a:solidFill>
                  <a:srgbClr val="000000"/>
                </a:solidFill>
                <a:effectLst/>
                <a:latin typeface="Arial"/>
                <a:ea typeface="Arial"/>
                <a:cs typeface="Arial"/>
                <a:sym typeface="Arial"/>
              </a:rPr>
              <a:t>between latency and temporary incongruence which we will introduce later</a:t>
            </a:r>
            <a:r>
              <a:rPr lang="en" dirty="0"/>
              <a:t>. In the models, we utilize lock-based mechanism</a:t>
            </a:r>
            <a:r>
              <a:rPr lang="en-US" altLang="zh-CN" dirty="0"/>
              <a:t>s</a:t>
            </a:r>
            <a:r>
              <a:rPr lang="en" dirty="0"/>
              <a:t> with leasing design</a:t>
            </a:r>
            <a:r>
              <a:rPr lang="en-US" altLang="zh-CN" dirty="0"/>
              <a:t>s</a:t>
            </a:r>
            <a:r>
              <a:rPr lang="en" dirty="0"/>
              <a:t> to help routine scheduling and execution.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a1d147ac1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a1d147ac1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Visibility models we proposed include Weak, Eventual, Partitioned Strict and Global Strict. Let me introduce them </a:t>
            </a:r>
            <a:r>
              <a:rPr lang="en-US" altLang="zh-CN" dirty="0"/>
              <a:t>with</a:t>
            </a:r>
            <a:r>
              <a:rPr lang="zh-CN" altLang="en-US" dirty="0"/>
              <a:t> </a:t>
            </a:r>
            <a:r>
              <a:rPr lang="en-US" altLang="zh-CN" dirty="0"/>
              <a:t>an</a:t>
            </a:r>
            <a:r>
              <a:rPr lang="zh-CN" altLang="en-US" dirty="0"/>
              <a:t> </a:t>
            </a:r>
            <a:r>
              <a:rPr lang="en" dirty="0"/>
              <a:t>example</a:t>
            </a:r>
            <a:r>
              <a:rPr lang="en-US" altLang="zh-CN" dirty="0"/>
              <a:t>.</a:t>
            </a:r>
            <a:r>
              <a:rPr lang="zh-CN" altLang="en-US" dirty="0"/>
              <a:t> </a:t>
            </a: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We have</a:t>
            </a:r>
            <a:r>
              <a:rPr lang="zh-CN" altLang="en-US" dirty="0"/>
              <a:t> </a:t>
            </a:r>
            <a:r>
              <a:rPr lang="en" dirty="0"/>
              <a:t>5 routines </a:t>
            </a:r>
            <a:r>
              <a:rPr lang="en-US" altLang="zh-CN" dirty="0"/>
              <a:t>touching</a:t>
            </a:r>
            <a:r>
              <a:rPr lang="zh-CN" altLang="en-US" dirty="0"/>
              <a:t> </a:t>
            </a:r>
            <a:r>
              <a:rPr lang="en-US" altLang="zh-CN" dirty="0"/>
              <a:t>4 devices</a:t>
            </a:r>
            <a:r>
              <a:rPr lang="en" altLang="zh-CN" dirty="0"/>
              <a:t>. We colored these devices differently</a:t>
            </a:r>
            <a:r>
              <a:rPr lang="en" dirty="0"/>
              <a:t>.</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Three of the routines are </a:t>
            </a:r>
            <a:r>
              <a:rPr lang="en-US" sz="1100" b="0" i="0" u="none" strike="noStrike" cap="none" dirty="0">
                <a:solidFill>
                  <a:srgbClr val="000000"/>
                </a:solidFill>
                <a:effectLst/>
                <a:latin typeface="Arial"/>
                <a:ea typeface="Arial"/>
                <a:cs typeface="Arial"/>
                <a:sym typeface="Arial"/>
              </a:rPr>
              <a:t>initiated by 3 residents of the house</a:t>
            </a:r>
            <a:r>
              <a:rPr lang="en" dirty="0"/>
              <a:t> </a:t>
            </a:r>
            <a:r>
              <a:rPr lang="en-US" altLang="zh-CN" dirty="0"/>
              <a:t>to</a:t>
            </a:r>
            <a:r>
              <a:rPr lang="zh-CN" altLang="en-US" dirty="0"/>
              <a:t> </a:t>
            </a:r>
            <a:r>
              <a:rPr lang="en-US" altLang="zh-CN" dirty="0"/>
              <a:t>cook</a:t>
            </a:r>
            <a:r>
              <a:rPr lang="en" dirty="0"/>
              <a:t> different </a:t>
            </a:r>
            <a:r>
              <a:rPr lang="en-US" altLang="zh-CN" dirty="0"/>
              <a:t>breakfast</a:t>
            </a:r>
            <a:r>
              <a:rPr lang="en" dirty="0"/>
              <a:t>.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Two other routines are sensor-triggered</a:t>
            </a:r>
            <a:r>
              <a:rPr lang="zh-CN" altLang="en-US" dirty="0"/>
              <a:t> </a:t>
            </a:r>
            <a:r>
              <a:rPr lang="en" dirty="0"/>
              <a:t>to clean the living room or the kitchen</a:t>
            </a:r>
            <a:r>
              <a:rPr lang="en-US" altLang="zh-CN" dirty="0"/>
              <a:t>.</a:t>
            </a:r>
            <a:r>
              <a:rPr lang="zh-CN" altLang="en-US" dirty="0"/>
              <a:t> </a:t>
            </a:r>
            <a:r>
              <a:rPr lang="en-US" altLang="zh-CN" dirty="0"/>
              <a:t>All</a:t>
            </a:r>
            <a:r>
              <a:rPr lang="zh-CN" altLang="en-US" dirty="0"/>
              <a:t> </a:t>
            </a:r>
            <a:r>
              <a:rPr lang="en-US" altLang="zh-CN" dirty="0"/>
              <a:t>routines</a:t>
            </a:r>
            <a:r>
              <a:rPr lang="zh-CN" altLang="en-US" dirty="0"/>
              <a:t> </a:t>
            </a:r>
            <a:r>
              <a:rPr lang="en-US" altLang="zh-CN" dirty="0"/>
              <a:t>are</a:t>
            </a:r>
            <a:r>
              <a:rPr lang="zh-CN" altLang="en-US" dirty="0"/>
              <a:t> </a:t>
            </a:r>
            <a:r>
              <a:rPr lang="en-US" altLang="zh-CN" dirty="0"/>
              <a:t>triggered</a:t>
            </a:r>
            <a:r>
              <a:rPr lang="zh-CN" altLang="en-US" dirty="0"/>
              <a:t> </a:t>
            </a:r>
            <a:r>
              <a:rPr lang="en-US" altLang="zh-CN" dirty="0"/>
              <a:t>at</a:t>
            </a:r>
            <a:r>
              <a:rPr lang="zh-CN" altLang="en-US" dirty="0"/>
              <a:t> </a:t>
            </a:r>
            <a:r>
              <a:rPr lang="en-US" altLang="zh-CN" dirty="0"/>
              <a:t>the</a:t>
            </a:r>
            <a:r>
              <a:rPr lang="zh-CN" altLang="en-US" dirty="0"/>
              <a:t> </a:t>
            </a:r>
            <a:r>
              <a:rPr lang="en-US" altLang="zh-CN" dirty="0"/>
              <a:t>same</a:t>
            </a:r>
            <a:r>
              <a:rPr lang="zh-CN" altLang="en-US" dirty="0"/>
              <a:t> </a:t>
            </a:r>
            <a:r>
              <a:rPr lang="en-US" altLang="zh-CN" dirty="0"/>
              <a:t>time, and we assume each command need to run 1 time unit and run sequentially inside one routine</a:t>
            </a:r>
            <a:r>
              <a:rPr lang="en" dirty="0"/>
              <a:t>.</a:t>
            </a:r>
          </a:p>
          <a:p>
            <a:pPr marL="0" lvl="0" indent="0" algn="l" rtl="0">
              <a:spcBef>
                <a:spcPts val="0"/>
              </a:spcBef>
              <a:spcAft>
                <a:spcPts val="0"/>
              </a:spcAft>
              <a:buNone/>
            </a:pPr>
            <a:endParaRPr lang="en" altLang="zh-CN" dirty="0"/>
          </a:p>
          <a:p>
            <a:pPr marL="0" lvl="0" indent="0" algn="l" rtl="0">
              <a:spcBef>
                <a:spcPts val="0"/>
              </a:spcBef>
              <a:spcAft>
                <a:spcPts val="0"/>
              </a:spcAft>
              <a:buNone/>
            </a:pPr>
            <a:endParaRPr lang="en" altLang="zh-CN" dirty="0"/>
          </a:p>
          <a:p>
            <a:pPr marL="0" lvl="0" indent="0" algn="l" rtl="0">
              <a:spcBef>
                <a:spcPts val="0"/>
              </a:spcBef>
              <a:spcAft>
                <a:spcPts val="0"/>
              </a:spcAft>
              <a:buNone/>
            </a:pPr>
            <a:endParaRPr lang="en" altLang="zh-CN" dirty="0"/>
          </a:p>
          <a:p>
            <a:pPr marL="0" lvl="0" indent="0" algn="l" rtl="0">
              <a:spcBef>
                <a:spcPts val="0"/>
              </a:spcBef>
              <a:spcAft>
                <a:spcPts val="0"/>
              </a:spcAft>
              <a:buNone/>
            </a:pPr>
            <a:endParaRPr lang="en" altLang="zh-CN" dirty="0"/>
          </a:p>
          <a:p>
            <a:pPr marL="0" lvl="0" indent="0" algn="l" rtl="0">
              <a:spcBef>
                <a:spcPts val="0"/>
              </a:spcBef>
              <a:spcAft>
                <a:spcPts val="0"/>
              </a:spcAft>
              <a:buNone/>
            </a:pPr>
            <a:endParaRPr lang="en" altLang="zh-CN" dirty="0"/>
          </a:p>
          <a:p>
            <a:pPr marL="0" lvl="0" indent="0" algn="l" rtl="0">
              <a:spcBef>
                <a:spcPts val="0"/>
              </a:spcBef>
              <a:spcAft>
                <a:spcPts val="0"/>
              </a:spcAft>
              <a:buNone/>
            </a:pPr>
            <a:endParaRPr lang="en" altLang="zh-CN" dirty="0"/>
          </a:p>
          <a:p>
            <a:pPr marL="0" lvl="0" indent="0" algn="l" rtl="0">
              <a:spcBef>
                <a:spcPts val="0"/>
              </a:spcBef>
              <a:spcAft>
                <a:spcPts val="0"/>
              </a:spcAft>
              <a:buNone/>
            </a:pPr>
            <a:endParaRPr lang="en" altLang="zh-CN" dirty="0"/>
          </a:p>
          <a:p>
            <a:pPr marL="0" lvl="0" indent="0" algn="l" rtl="0">
              <a:spcBef>
                <a:spcPts val="0"/>
              </a:spcBef>
              <a:spcAft>
                <a:spcPts val="0"/>
              </a:spcAft>
              <a:buNone/>
            </a:pPr>
            <a:endParaRPr lang="en" altLang="zh-CN" dirty="0"/>
          </a:p>
          <a:p>
            <a:pPr marL="0" lvl="0" indent="0" algn="l" rtl="0">
              <a:spcBef>
                <a:spcPts val="0"/>
              </a:spcBef>
              <a:spcAft>
                <a:spcPts val="0"/>
              </a:spcAft>
              <a:buNone/>
            </a:pPr>
            <a:endParaRPr lang="en"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We have</a:t>
            </a:r>
            <a:r>
              <a:rPr lang="zh-CN" altLang="en-US" dirty="0"/>
              <a:t> </a:t>
            </a:r>
            <a:r>
              <a:rPr lang="en" dirty="0"/>
              <a:t>5 routines </a:t>
            </a:r>
            <a:r>
              <a:rPr lang="en-US" altLang="zh-CN" dirty="0"/>
              <a:t>touching</a:t>
            </a:r>
            <a:r>
              <a:rPr lang="zh-CN" altLang="en-US" dirty="0"/>
              <a:t> </a:t>
            </a:r>
            <a:r>
              <a:rPr lang="en-US" altLang="zh-CN" dirty="0"/>
              <a:t>4</a:t>
            </a:r>
            <a:r>
              <a:rPr lang="zh-CN" altLang="en-US" dirty="0"/>
              <a:t> </a:t>
            </a:r>
            <a:r>
              <a:rPr lang="en" dirty="0"/>
              <a:t>devices, including coffeemaker, pancake maker, vacuum and mopper. We color different device in different colors.</a:t>
            </a:r>
          </a:p>
          <a:p>
            <a:pPr marL="0" lvl="0" indent="0" algn="l" rtl="0">
              <a:spcBef>
                <a:spcPts val="0"/>
              </a:spcBef>
              <a:spcAft>
                <a:spcPts val="0"/>
              </a:spcAft>
              <a:buNone/>
            </a:pPr>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a1d147ac1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a1d147ac1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Let’s</a:t>
            </a:r>
            <a:r>
              <a:rPr lang="zh-CN" altLang="en-US" dirty="0"/>
              <a:t> </a:t>
            </a:r>
            <a:r>
              <a:rPr lang="en-US" altLang="zh-CN" dirty="0"/>
              <a:t>take</a:t>
            </a:r>
            <a:r>
              <a:rPr lang="zh-CN" altLang="en-US" dirty="0"/>
              <a:t> </a:t>
            </a:r>
            <a:r>
              <a:rPr lang="en-US" altLang="zh-CN" dirty="0"/>
              <a:t>a</a:t>
            </a:r>
            <a:r>
              <a:rPr lang="zh-CN" altLang="en-US" dirty="0"/>
              <a:t> </a:t>
            </a:r>
            <a:r>
              <a:rPr lang="en-US" altLang="zh-CN" dirty="0"/>
              <a:t>look</a:t>
            </a:r>
            <a:r>
              <a:rPr lang="zh-CN" altLang="en-US" dirty="0"/>
              <a:t> </a:t>
            </a:r>
            <a:r>
              <a:rPr lang="en-US" altLang="zh-CN" dirty="0"/>
              <a:t>at</a:t>
            </a:r>
            <a:r>
              <a:rPr lang="zh-CN" altLang="en-US" dirty="0"/>
              <a:t> </a:t>
            </a:r>
            <a:r>
              <a:rPr lang="en-US" altLang="zh-CN" dirty="0"/>
              <a:t>the</a:t>
            </a:r>
            <a:r>
              <a:rPr lang="zh-CN" altLang="en-US" dirty="0"/>
              <a:t> </a:t>
            </a:r>
            <a:r>
              <a:rPr lang="en" dirty="0"/>
              <a:t>status quo design. We call it Weak Visibility model. </a:t>
            </a:r>
            <a:r>
              <a:rPr lang="en-US" altLang="zh-CN" dirty="0"/>
              <a:t>It</a:t>
            </a:r>
            <a:r>
              <a:rPr lang="zh-CN" altLang="en-US" dirty="0"/>
              <a:t> </a:t>
            </a:r>
            <a:r>
              <a:rPr lang="en" dirty="0"/>
              <a:t>executes routine immediately when it triggers. Thus, all routines execute in parallel</a:t>
            </a:r>
            <a:r>
              <a:rPr lang="zh-CN" altLang="en-US" dirty="0"/>
              <a:t> </a:t>
            </a:r>
            <a:r>
              <a:rPr lang="en-US" altLang="zh-CN" dirty="0"/>
              <a:t>and</a:t>
            </a:r>
            <a:r>
              <a:rPr lang="zh-CN" altLang="en-US" dirty="0"/>
              <a:t> </a:t>
            </a:r>
            <a:r>
              <a:rPr lang="en-US" altLang="zh-CN" dirty="0"/>
              <a:t>can</a:t>
            </a:r>
            <a:r>
              <a:rPr lang="zh-CN" altLang="en-US" dirty="0"/>
              <a:t> </a:t>
            </a:r>
            <a:r>
              <a:rPr lang="en-US" altLang="zh-CN" dirty="0"/>
              <a:t>finish</a:t>
            </a:r>
            <a:r>
              <a:rPr lang="zh-CN" altLang="en-US" dirty="0"/>
              <a:t> </a:t>
            </a:r>
            <a:r>
              <a:rPr lang="en-US" altLang="zh-CN" dirty="0"/>
              <a:t>in</a:t>
            </a:r>
            <a:r>
              <a:rPr lang="zh-CN" altLang="en-US" dirty="0"/>
              <a:t> </a:t>
            </a:r>
            <a:r>
              <a:rPr lang="en-US" altLang="zh-CN" dirty="0"/>
              <a:t>two</a:t>
            </a:r>
            <a:r>
              <a:rPr lang="zh-CN" altLang="en-US" dirty="0"/>
              <a:t> </a:t>
            </a:r>
            <a:r>
              <a:rPr lang="en-US" altLang="zh-CN" dirty="0"/>
              <a:t>time</a:t>
            </a:r>
            <a:r>
              <a:rPr lang="zh-CN" altLang="en-US" dirty="0"/>
              <a:t> </a:t>
            </a:r>
            <a:r>
              <a:rPr lang="en-US" altLang="zh-CN" dirty="0"/>
              <a:t>units.</a:t>
            </a:r>
            <a:r>
              <a:rPr lang="en" dirty="0"/>
              <a:t> </a:t>
            </a:r>
          </a:p>
          <a:p>
            <a:pPr marL="0" lvl="0" indent="0" algn="l" rtl="0">
              <a:spcBef>
                <a:spcPts val="0"/>
              </a:spcBef>
              <a:spcAft>
                <a:spcPts val="0"/>
              </a:spcAft>
              <a:buNone/>
            </a:pPr>
            <a:endParaRPr lang="en" altLang="zh-CN" dirty="0"/>
          </a:p>
          <a:p>
            <a:pPr marL="0" lvl="0" indent="0" algn="l" rtl="0">
              <a:spcBef>
                <a:spcPts val="0"/>
              </a:spcBef>
              <a:spcAft>
                <a:spcPts val="0"/>
              </a:spcAft>
              <a:buNone/>
            </a:pPr>
            <a:r>
              <a:rPr lang="en-US" altLang="zh-CN" dirty="0"/>
              <a:t>However,</a:t>
            </a:r>
            <a:r>
              <a:rPr lang="zh-CN" altLang="en-US" dirty="0"/>
              <a:t> </a:t>
            </a:r>
            <a:r>
              <a:rPr lang="en-US" altLang="zh-CN" dirty="0"/>
              <a:t>s</a:t>
            </a:r>
            <a:r>
              <a:rPr lang="en" altLang="zh-CN" dirty="0"/>
              <a:t>ending two commands simultaneously</a:t>
            </a:r>
            <a:r>
              <a:rPr lang="zh-CN" altLang="en-US" dirty="0"/>
              <a:t> </a:t>
            </a:r>
            <a:r>
              <a:rPr lang="en-US" altLang="zh-CN" dirty="0"/>
              <a:t>to</a:t>
            </a:r>
            <a:r>
              <a:rPr lang="zh-CN" altLang="en-US" dirty="0"/>
              <a:t> </a:t>
            </a:r>
            <a:r>
              <a:rPr lang="en-US" altLang="zh-CN" dirty="0"/>
              <a:t>one</a:t>
            </a:r>
            <a:r>
              <a:rPr lang="zh-CN" altLang="en-US" dirty="0"/>
              <a:t> </a:t>
            </a:r>
            <a:r>
              <a:rPr lang="en-US" altLang="zh-CN" dirty="0"/>
              <a:t>device</a:t>
            </a:r>
            <a:r>
              <a:rPr lang="en" altLang="zh-CN" dirty="0"/>
              <a:t> may cause </a:t>
            </a:r>
            <a:r>
              <a:rPr lang="en-US" altLang="zh-CN" dirty="0"/>
              <a:t>errors. For example, the first command may get interrupted, or more commonly the second command gets ignored.</a:t>
            </a:r>
            <a:br>
              <a:rPr lang="en" altLang="zh-CN" dirty="0"/>
            </a:br>
            <a:endParaRPr lang="en" dirty="0"/>
          </a:p>
          <a:p>
            <a:pPr marL="0" lvl="0" indent="0" algn="l" rtl="0">
              <a:spcBef>
                <a:spcPts val="0"/>
              </a:spcBef>
              <a:spcAft>
                <a:spcPts val="0"/>
              </a:spcAft>
              <a:buNone/>
            </a:pPr>
            <a:r>
              <a:rPr lang="en-US" altLang="zh-CN" dirty="0"/>
              <a:t>If we don’t want to see these</a:t>
            </a:r>
            <a:r>
              <a:rPr lang="zh-CN" altLang="en-US" dirty="0"/>
              <a:t> </a:t>
            </a:r>
            <a:r>
              <a:rPr lang="en-US" altLang="zh-CN" dirty="0"/>
              <a:t>potential errors,</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a:t>However,</a:t>
            </a:r>
            <a:r>
              <a:rPr lang="zh-CN" altLang="en-US" dirty="0"/>
              <a:t> </a:t>
            </a:r>
            <a:r>
              <a:rPr lang="en-US" altLang="zh-CN" dirty="0"/>
              <a:t>s</a:t>
            </a:r>
            <a:r>
              <a:rPr lang="en" altLang="zh-CN" dirty="0"/>
              <a:t>ending two commands simultaneously may cause </a:t>
            </a:r>
            <a:r>
              <a:rPr lang="en-US" altLang="zh-CN" dirty="0"/>
              <a:t>errors, for example one command might interrupt the execution the other one.</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a1d147ac1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a1d147ac1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the strictest way is</a:t>
            </a:r>
            <a:r>
              <a:rPr lang="zh-CN" altLang="en-US" dirty="0"/>
              <a:t> </a:t>
            </a:r>
            <a:r>
              <a:rPr lang="en-US" altLang="zh-CN" dirty="0"/>
              <a:t>to</a:t>
            </a:r>
            <a:r>
              <a:rPr lang="zh-CN" altLang="en-US" dirty="0"/>
              <a:t> </a:t>
            </a:r>
            <a:r>
              <a:rPr lang="en-US" altLang="zh-CN" dirty="0"/>
              <a:t>only</a:t>
            </a:r>
            <a:r>
              <a:rPr lang="zh-CN" altLang="en-US" dirty="0"/>
              <a:t> </a:t>
            </a:r>
            <a:r>
              <a:rPr lang="en-US" altLang="zh-CN" dirty="0"/>
              <a:t>execute</a:t>
            </a:r>
            <a:r>
              <a:rPr lang="zh-CN" altLang="en-US" dirty="0"/>
              <a:t> </a:t>
            </a:r>
            <a:r>
              <a:rPr lang="en-US" altLang="zh-CN" dirty="0"/>
              <a:t>one</a:t>
            </a:r>
            <a:r>
              <a:rPr lang="zh-CN" altLang="en-US" dirty="0"/>
              <a:t> </a:t>
            </a:r>
            <a:r>
              <a:rPr lang="en-US" altLang="zh-CN" dirty="0"/>
              <a:t>routine</a:t>
            </a:r>
            <a:r>
              <a:rPr lang="zh-CN" altLang="en-US" dirty="0"/>
              <a:t> </a:t>
            </a:r>
            <a:r>
              <a:rPr lang="en-US" altLang="zh-CN" dirty="0"/>
              <a:t>at</a:t>
            </a:r>
            <a:r>
              <a:rPr lang="zh-CN" altLang="en-US" dirty="0"/>
              <a:t> </a:t>
            </a:r>
            <a:r>
              <a:rPr lang="en-US" altLang="zh-CN" dirty="0"/>
              <a:t>a</a:t>
            </a:r>
            <a:r>
              <a:rPr lang="zh-CN" altLang="en-US" dirty="0"/>
              <a:t> </a:t>
            </a:r>
            <a:r>
              <a:rPr lang="en-US" altLang="zh-CN" dirty="0"/>
              <a:t>time. We call it Global Strict Visibility Model. It takes 8 time units to finish.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GSV is very strict, but </a:t>
            </a:r>
            <a:r>
              <a:rPr lang="en" dirty="0"/>
              <a:t>is still useful </a:t>
            </a:r>
            <a:r>
              <a:rPr lang="en-US" altLang="zh-CN" dirty="0"/>
              <a:t>in</a:t>
            </a:r>
            <a:r>
              <a:rPr lang="zh-CN" altLang="en-US" dirty="0"/>
              <a:t> </a:t>
            </a:r>
            <a:r>
              <a:rPr lang="en-US" altLang="zh-CN" dirty="0"/>
              <a:t>those</a:t>
            </a:r>
            <a:r>
              <a:rPr lang="zh-CN" altLang="en-US" dirty="0"/>
              <a:t> </a:t>
            </a:r>
            <a:r>
              <a:rPr lang="en-US" altLang="zh-CN" dirty="0"/>
              <a:t>cases</a:t>
            </a:r>
            <a:r>
              <a:rPr lang="zh-CN" altLang="en-US" dirty="0"/>
              <a:t> </a:t>
            </a:r>
            <a:r>
              <a:rPr lang="en-US" altLang="zh-CN" dirty="0"/>
              <a:t>with</a:t>
            </a:r>
            <a:r>
              <a:rPr lang="en" dirty="0"/>
              <a:t> resource constraints like energy. When there are limited maximum power supply, GSV can guarantee </a:t>
            </a:r>
            <a:r>
              <a:rPr lang="en-US" altLang="zh-CN" dirty="0"/>
              <a:t>that</a:t>
            </a:r>
            <a:r>
              <a:rPr lang="zh-CN" altLang="en-US" dirty="0"/>
              <a:t> </a:t>
            </a:r>
            <a:r>
              <a:rPr lang="en" dirty="0"/>
              <a:t>the circuit breaker does not trip.</a:t>
            </a:r>
            <a:endParaRPr lang="en-US" altLang="zh-CN" dirty="0"/>
          </a:p>
          <a:p>
            <a:pPr marL="0" lvl="0" indent="0" algn="l" rtl="0">
              <a:spcBef>
                <a:spcPts val="0"/>
              </a:spcBef>
              <a:spcAft>
                <a:spcPts val="0"/>
              </a:spcAft>
              <a:buNone/>
            </a:pPr>
            <a:r>
              <a:rPr lang="en-US" altLang="zh-CN" dirty="0"/>
              <a:t>However, GSV is too strict in most cases. Thus, a</a:t>
            </a:r>
            <a:r>
              <a:rPr lang="en-US" dirty="0"/>
              <a:t> slightly less strict model would be </a:t>
            </a:r>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GSV is very strict, so it has limited use cases, but it </a:t>
            </a:r>
            <a:r>
              <a:rPr lang="en" dirty="0"/>
              <a:t>is still useful in those cases with resource constraints like energy. When there are limited maximum power supply. GSV can help </a:t>
            </a:r>
            <a:r>
              <a:rPr lang="en-US" altLang="zh-CN" dirty="0"/>
              <a:t>to</a:t>
            </a:r>
            <a:r>
              <a:rPr lang="zh-CN" altLang="en-US" dirty="0"/>
              <a:t> </a:t>
            </a:r>
            <a:r>
              <a:rPr lang="en" dirty="0"/>
              <a:t>guarantee </a:t>
            </a:r>
            <a:r>
              <a:rPr lang="en-US" altLang="zh-CN" dirty="0"/>
              <a:t>that</a:t>
            </a:r>
            <a:r>
              <a:rPr lang="zh-CN" altLang="en-US" dirty="0"/>
              <a:t> </a:t>
            </a:r>
            <a:r>
              <a:rPr lang="en" dirty="0"/>
              <a:t>the circuit breaker does not trip.</a:t>
            </a:r>
            <a:r>
              <a:rPr lang="zh-CN" altLang="en-US" dirty="0"/>
              <a:t> </a:t>
            </a:r>
            <a:endParaRPr lang="en-US" altLang="zh-CN" dirty="0"/>
          </a:p>
          <a:p>
            <a:pPr marL="0" lvl="0" indent="0" algn="l" rtl="0">
              <a:spcBef>
                <a:spcPts val="0"/>
              </a:spcBef>
              <a:spcAft>
                <a:spcPts val="0"/>
              </a:spcAft>
              <a:buNone/>
            </a:pP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2"/>
          <p:cNvPicPr preferRelativeResize="0"/>
          <p:nvPr/>
        </p:nvPicPr>
        <p:blipFill>
          <a:blip r:embed="rId2">
            <a:alphaModFix/>
          </a:blip>
          <a:stretch>
            <a:fillRect/>
          </a:stretch>
        </p:blipFill>
        <p:spPr>
          <a:xfrm>
            <a:off x="6720840" y="-18288"/>
            <a:ext cx="2437525" cy="1622450"/>
          </a:xfrm>
          <a:prstGeom prst="rect">
            <a:avLst/>
          </a:prstGeom>
          <a:noFill/>
          <a:ln>
            <a:noFill/>
          </a:ln>
        </p:spPr>
      </p:pic>
      <p:pic>
        <p:nvPicPr>
          <p:cNvPr id="6" name="Google Shape;6;p1">
            <a:extLst>
              <a:ext uri="{FF2B5EF4-FFF2-40B4-BE49-F238E27FC236}">
                <a16:creationId xmlns:a16="http://schemas.microsoft.com/office/drawing/2014/main" id="{99C7488C-8E66-614B-BB5D-05923F02FA3E}"/>
              </a:ext>
            </a:extLst>
          </p:cNvPr>
          <p:cNvPicPr preferRelativeResize="0"/>
          <p:nvPr userDrawn="1"/>
        </p:nvPicPr>
        <p:blipFill>
          <a:blip r:embed="rId3">
            <a:alphaModFix/>
          </a:blip>
          <a:stretch>
            <a:fillRect/>
          </a:stretch>
        </p:blipFill>
        <p:spPr>
          <a:xfrm>
            <a:off x="-28750" y="4690979"/>
            <a:ext cx="9201501" cy="488321"/>
          </a:xfrm>
          <a:prstGeom prst="rect">
            <a:avLst/>
          </a:prstGeom>
          <a:noFill/>
          <a:ln>
            <a:noFill/>
          </a:ln>
        </p:spPr>
      </p:pic>
      <p:pic>
        <p:nvPicPr>
          <p:cNvPr id="7" name="Google Shape;10;p1">
            <a:extLst>
              <a:ext uri="{FF2B5EF4-FFF2-40B4-BE49-F238E27FC236}">
                <a16:creationId xmlns:a16="http://schemas.microsoft.com/office/drawing/2014/main" id="{07F9A8AE-2323-F94A-869B-3B38342817E6}"/>
              </a:ext>
            </a:extLst>
          </p:cNvPr>
          <p:cNvPicPr preferRelativeResize="0"/>
          <p:nvPr userDrawn="1"/>
        </p:nvPicPr>
        <p:blipFill>
          <a:blip r:embed="rId4">
            <a:alphaModFix/>
          </a:blip>
          <a:stretch>
            <a:fillRect/>
          </a:stretch>
        </p:blipFill>
        <p:spPr>
          <a:xfrm>
            <a:off x="140324" y="4769424"/>
            <a:ext cx="232250" cy="333625"/>
          </a:xfrm>
          <a:prstGeom prst="rect">
            <a:avLst/>
          </a:prstGeom>
          <a:noFill/>
          <a:ln>
            <a:noFill/>
          </a:ln>
        </p:spPr>
      </p:pic>
      <p:sp>
        <p:nvSpPr>
          <p:cNvPr id="8" name="Google Shape;11;p1">
            <a:extLst>
              <a:ext uri="{FF2B5EF4-FFF2-40B4-BE49-F238E27FC236}">
                <a16:creationId xmlns:a16="http://schemas.microsoft.com/office/drawing/2014/main" id="{B83FAB3B-1D0A-644D-B1C2-3BAC033C3987}"/>
              </a:ext>
            </a:extLst>
          </p:cNvPr>
          <p:cNvSpPr txBox="1"/>
          <p:nvPr userDrawn="1"/>
        </p:nvSpPr>
        <p:spPr>
          <a:xfrm>
            <a:off x="372575" y="4759238"/>
            <a:ext cx="2331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rgbClr val="FFFFFF"/>
                </a:solidFill>
                <a:latin typeface="Open Sans"/>
                <a:ea typeface="Open Sans"/>
                <a:cs typeface="Open Sans"/>
                <a:sym typeface="Open Sans"/>
              </a:rPr>
              <a:t>DPRG: http://</a:t>
            </a:r>
            <a:r>
              <a:rPr lang="en" sz="1100" dirty="0" err="1">
                <a:solidFill>
                  <a:srgbClr val="FFFFFF"/>
                </a:solidFill>
                <a:latin typeface="Open Sans"/>
                <a:ea typeface="Open Sans"/>
                <a:cs typeface="Open Sans"/>
                <a:sym typeface="Open Sans"/>
              </a:rPr>
              <a:t>dprg.cs.uiuc.edu</a:t>
            </a:r>
            <a:r>
              <a:rPr lang="en" sz="1100" dirty="0">
                <a:solidFill>
                  <a:srgbClr val="FFFFFF"/>
                </a:solidFill>
                <a:latin typeface="Open Sans"/>
                <a:ea typeface="Open Sans"/>
                <a:cs typeface="Open Sans"/>
                <a:sym typeface="Open Sans"/>
              </a:rPr>
              <a:t>/</a:t>
            </a:r>
            <a:endParaRPr sz="1100" dirty="0">
              <a:solidFill>
                <a:srgbClr val="FFFFFF"/>
              </a:solidFill>
              <a:latin typeface="Open Sans"/>
              <a:ea typeface="Open Sans"/>
              <a:cs typeface="Open Sans"/>
              <a:sym typeface="Open Sans"/>
            </a:endParaRPr>
          </a:p>
        </p:txBody>
      </p:sp>
      <p:sp>
        <p:nvSpPr>
          <p:cNvPr id="9" name="Google Shape;12;p1">
            <a:extLst>
              <a:ext uri="{FF2B5EF4-FFF2-40B4-BE49-F238E27FC236}">
                <a16:creationId xmlns:a16="http://schemas.microsoft.com/office/drawing/2014/main" id="{0418848F-ECAE-7848-B156-3A15716BAA6B}"/>
              </a:ext>
            </a:extLst>
          </p:cNvPr>
          <p:cNvSpPr txBox="1"/>
          <p:nvPr userDrawn="1"/>
        </p:nvSpPr>
        <p:spPr>
          <a:xfrm>
            <a:off x="2687427" y="4675487"/>
            <a:ext cx="3752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dirty="0">
                <a:solidFill>
                  <a:srgbClr val="FFFFFF"/>
                </a:solidFill>
                <a:latin typeface="Open Sans"/>
                <a:ea typeface="Open Sans"/>
                <a:cs typeface="Open Sans"/>
                <a:sym typeface="Open Sans"/>
              </a:rPr>
              <a:t>Home, </a:t>
            </a:r>
            <a:r>
              <a:rPr lang="en" sz="1100" dirty="0" err="1">
                <a:solidFill>
                  <a:srgbClr val="FFFFFF"/>
                </a:solidFill>
                <a:latin typeface="Open Sans"/>
                <a:ea typeface="Open Sans"/>
                <a:cs typeface="Open Sans"/>
                <a:sym typeface="Open Sans"/>
              </a:rPr>
              <a:t>SafeHome</a:t>
            </a:r>
            <a:r>
              <a:rPr lang="en" sz="1100" dirty="0">
                <a:solidFill>
                  <a:srgbClr val="FFFFFF"/>
                </a:solidFill>
                <a:latin typeface="Open Sans"/>
                <a:ea typeface="Open Sans"/>
                <a:cs typeface="Open Sans"/>
                <a:sym typeface="Open Sans"/>
              </a:rPr>
              <a:t>: </a:t>
            </a:r>
            <a:endParaRPr sz="1100" dirty="0">
              <a:solidFill>
                <a:srgbClr val="FFFFFF"/>
              </a:solidFill>
              <a:latin typeface="Open Sans"/>
              <a:ea typeface="Open Sans"/>
              <a:cs typeface="Open Sans"/>
              <a:sym typeface="Open Sans"/>
            </a:endParaRPr>
          </a:p>
          <a:p>
            <a:pPr marL="0" lvl="0" indent="0" algn="ctr" rtl="0">
              <a:spcBef>
                <a:spcPts val="0"/>
              </a:spcBef>
              <a:spcAft>
                <a:spcPts val="0"/>
              </a:spcAft>
              <a:buNone/>
            </a:pPr>
            <a:r>
              <a:rPr lang="en" sz="1100" dirty="0">
                <a:solidFill>
                  <a:srgbClr val="FFFFFF"/>
                </a:solidFill>
                <a:latin typeface="Open Sans"/>
                <a:ea typeface="Open Sans"/>
                <a:cs typeface="Open Sans"/>
                <a:sym typeface="Open Sans"/>
              </a:rPr>
              <a:t>Smart Home Reliability with Visibility and Atomicity</a:t>
            </a:r>
            <a:endParaRPr sz="1100" dirty="0">
              <a:solidFill>
                <a:srgbClr val="FFFFFF"/>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 name="Picture 2" descr="UIUC logo | inspire illinois - University of Illinois at Urbana-Champaign">
            <a:extLst>
              <a:ext uri="{FF2B5EF4-FFF2-40B4-BE49-F238E27FC236}">
                <a16:creationId xmlns:a16="http://schemas.microsoft.com/office/drawing/2014/main" id="{88942366-D2D9-2E44-A329-60754451AE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842" y="4618242"/>
            <a:ext cx="323207" cy="418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36437" y="823200"/>
            <a:ext cx="9216874" cy="66600"/>
          </a:xfrm>
          <a:prstGeom prst="rect">
            <a:avLst/>
          </a:prstGeom>
          <a:noFill/>
          <a:ln>
            <a:noFill/>
          </a:ln>
        </p:spPr>
      </p:pic>
      <p:sp>
        <p:nvSpPr>
          <p:cNvPr id="23" name="Google Shape;23;p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5" name="Google Shape;25;p4"/>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 name="Picture 2" descr="UIUC logo | inspire illinois - University of Illinois at Urbana-Champaign">
            <a:extLst>
              <a:ext uri="{FF2B5EF4-FFF2-40B4-BE49-F238E27FC236}">
                <a16:creationId xmlns:a16="http://schemas.microsoft.com/office/drawing/2014/main" id="{F19BD5D0-AF62-1445-B70A-D37CF4C6E1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842" y="4618242"/>
            <a:ext cx="323207" cy="418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9" name="Google Shape;39;p7"/>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2" name="Google Shape;42;p8"/>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7" name="Google Shape;7;p1"/>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CE2D27"/>
              </a:buClr>
              <a:buSzPts val="2800"/>
              <a:buFont typeface="Georgia"/>
              <a:buNone/>
              <a:defRPr sz="2800" b="1">
                <a:solidFill>
                  <a:srgbClr val="CE2D27"/>
                </a:solidFill>
                <a:latin typeface="Georgia"/>
                <a:ea typeface="Georgia"/>
                <a:cs typeface="Georgia"/>
                <a:sym typeface="Georgia"/>
              </a:defRPr>
            </a:lvl1pPr>
            <a:lvl2pPr lvl="1">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2pPr>
            <a:lvl3pPr lvl="2">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3pPr>
            <a:lvl4pPr lvl="3">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4pPr>
            <a:lvl5pPr lvl="4">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5pPr>
            <a:lvl6pPr lvl="5">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6pPr>
            <a:lvl7pPr lvl="6">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7pPr>
            <a:lvl8pPr lvl="7">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8pPr>
            <a:lvl9pPr lvl="8">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9pPr>
          </a:lstStyle>
          <a:p>
            <a:endParaRPr/>
          </a:p>
        </p:txBody>
      </p:sp>
      <p:sp>
        <p:nvSpPr>
          <p:cNvPr id="8" name="Google Shape;8;p1"/>
          <p:cNvSpPr txBox="1">
            <a:spLocks noGrp="1"/>
          </p:cNvSpPr>
          <p:nvPr>
            <p:ph type="body" idx="1"/>
          </p:nvPr>
        </p:nvSpPr>
        <p:spPr>
          <a:xfrm>
            <a:off x="311700" y="9238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dirty="0"/>
          </a:p>
        </p:txBody>
      </p:sp>
      <p:sp>
        <p:nvSpPr>
          <p:cNvPr id="9" name="Google Shape;9;p1"/>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bg2"/>
                </a:solidFill>
                <a:latin typeface="Quicksand Light"/>
                <a:ea typeface="Quicksand Light"/>
                <a:cs typeface="Quicksand Light"/>
                <a:sym typeface="Quicksand Light"/>
              </a:defRPr>
            </a:lvl1pPr>
            <a:lvl2pPr lvl="1" algn="r">
              <a:buNone/>
              <a:defRPr sz="1000">
                <a:solidFill>
                  <a:srgbClr val="FFFFFF"/>
                </a:solidFill>
                <a:latin typeface="Quicksand Light"/>
                <a:ea typeface="Quicksand Light"/>
                <a:cs typeface="Quicksand Light"/>
                <a:sym typeface="Quicksand Light"/>
              </a:defRPr>
            </a:lvl2pPr>
            <a:lvl3pPr lvl="2" algn="r">
              <a:buNone/>
              <a:defRPr sz="1000">
                <a:solidFill>
                  <a:srgbClr val="FFFFFF"/>
                </a:solidFill>
                <a:latin typeface="Quicksand Light"/>
                <a:ea typeface="Quicksand Light"/>
                <a:cs typeface="Quicksand Light"/>
                <a:sym typeface="Quicksand Light"/>
              </a:defRPr>
            </a:lvl3pPr>
            <a:lvl4pPr lvl="3" algn="r">
              <a:buNone/>
              <a:defRPr sz="1000">
                <a:solidFill>
                  <a:srgbClr val="FFFFFF"/>
                </a:solidFill>
                <a:latin typeface="Quicksand Light"/>
                <a:ea typeface="Quicksand Light"/>
                <a:cs typeface="Quicksand Light"/>
                <a:sym typeface="Quicksand Light"/>
              </a:defRPr>
            </a:lvl4pPr>
            <a:lvl5pPr lvl="4" algn="r">
              <a:buNone/>
              <a:defRPr sz="1000">
                <a:solidFill>
                  <a:srgbClr val="FFFFFF"/>
                </a:solidFill>
                <a:latin typeface="Quicksand Light"/>
                <a:ea typeface="Quicksand Light"/>
                <a:cs typeface="Quicksand Light"/>
                <a:sym typeface="Quicksand Light"/>
              </a:defRPr>
            </a:lvl5pPr>
            <a:lvl6pPr lvl="5" algn="r">
              <a:buNone/>
              <a:defRPr sz="1000">
                <a:solidFill>
                  <a:srgbClr val="FFFFFF"/>
                </a:solidFill>
                <a:latin typeface="Quicksand Light"/>
                <a:ea typeface="Quicksand Light"/>
                <a:cs typeface="Quicksand Light"/>
                <a:sym typeface="Quicksand Light"/>
              </a:defRPr>
            </a:lvl6pPr>
            <a:lvl7pPr lvl="6" algn="r">
              <a:buNone/>
              <a:defRPr sz="1000">
                <a:solidFill>
                  <a:srgbClr val="FFFFFF"/>
                </a:solidFill>
                <a:latin typeface="Quicksand Light"/>
                <a:ea typeface="Quicksand Light"/>
                <a:cs typeface="Quicksand Light"/>
                <a:sym typeface="Quicksand Light"/>
              </a:defRPr>
            </a:lvl7pPr>
            <a:lvl8pPr lvl="7" algn="r">
              <a:buNone/>
              <a:defRPr sz="1000">
                <a:solidFill>
                  <a:srgbClr val="FFFFFF"/>
                </a:solidFill>
                <a:latin typeface="Quicksand Light"/>
                <a:ea typeface="Quicksand Light"/>
                <a:cs typeface="Quicksand Light"/>
                <a:sym typeface="Quicksand Light"/>
              </a:defRPr>
            </a:lvl8pPr>
            <a:lvl9pPr lvl="8" algn="r">
              <a:buNone/>
              <a:defRPr sz="1000">
                <a:solidFill>
                  <a:srgbClr val="FFFFFF"/>
                </a:solidFill>
                <a:latin typeface="Quicksand Light"/>
                <a:ea typeface="Quicksand Light"/>
                <a:cs typeface="Quicksand Light"/>
                <a:sym typeface="Quicksand Light"/>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32.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32.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32.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7.xml"/><Relationship Id="rId7"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39.tiff"/><Relationship Id="rId5" Type="http://schemas.openxmlformats.org/officeDocument/2006/relationships/image" Target="../media/image32.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notesSlide" Target="../notesSlides/notesSlide2.xml"/><Relationship Id="rId21" Type="http://schemas.openxmlformats.org/officeDocument/2006/relationships/image" Target="../media/image22.jpe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slideLayout" Target="../slideLayouts/slideLayout3.xml"/><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5.jpeg"/><Relationship Id="rId5" Type="http://schemas.openxmlformats.org/officeDocument/2006/relationships/image" Target="../media/image7.png"/><Relationship Id="rId15" Type="http://schemas.openxmlformats.org/officeDocument/2006/relationships/image" Target="../media/image16.jpeg"/><Relationship Id="rId23" Type="http://schemas.openxmlformats.org/officeDocument/2006/relationships/image" Target="../media/image24.jpeg"/><Relationship Id="rId10" Type="http://schemas.openxmlformats.org/officeDocument/2006/relationships/image" Target="../media/image11.png"/><Relationship Id="rId19" Type="http://schemas.openxmlformats.org/officeDocument/2006/relationships/image" Target="../media/image20.jpeg"/><Relationship Id="rId4" Type="http://schemas.openxmlformats.org/officeDocument/2006/relationships/image" Target="../media/image6.png"/><Relationship Id="rId9" Type="http://schemas.microsoft.com/office/2007/relationships/hdphoto" Target="../media/hdphoto1.wdp"/><Relationship Id="rId14" Type="http://schemas.openxmlformats.org/officeDocument/2006/relationships/image" Target="../media/image15.jpeg"/><Relationship Id="rId22"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7.xml"/><Relationship Id="rId7"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subTitle" idx="1"/>
          </p:nvPr>
        </p:nvSpPr>
        <p:spPr>
          <a:xfrm>
            <a:off x="311700" y="2834125"/>
            <a:ext cx="8520600" cy="11610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795"/>
              <a:buNone/>
            </a:pPr>
            <a:r>
              <a:rPr lang="en" sz="1898" dirty="0" err="1">
                <a:latin typeface="Calibri"/>
                <a:ea typeface="Calibri"/>
                <a:cs typeface="Calibri"/>
                <a:sym typeface="Calibri"/>
              </a:rPr>
              <a:t>Shegufta</a:t>
            </a:r>
            <a:r>
              <a:rPr lang="en" sz="1898" dirty="0">
                <a:latin typeface="Calibri"/>
                <a:ea typeface="Calibri"/>
                <a:cs typeface="Calibri"/>
                <a:sym typeface="Calibri"/>
              </a:rPr>
              <a:t> B. Ahsa</a:t>
            </a:r>
            <a:r>
              <a:rPr lang="en" sz="1898" dirty="0"/>
              <a:t>n</a:t>
            </a:r>
            <a:r>
              <a:rPr lang="en" sz="1898" dirty="0">
                <a:latin typeface="Calibri"/>
                <a:ea typeface="Calibri"/>
                <a:cs typeface="Calibri"/>
                <a:sym typeface="Calibri"/>
              </a:rPr>
              <a:t>, </a:t>
            </a:r>
            <a:r>
              <a:rPr lang="en" sz="1898" b="1" dirty="0"/>
              <a:t>Rui Yang</a:t>
            </a:r>
            <a:r>
              <a:rPr lang="en" sz="1898" dirty="0">
                <a:latin typeface="Calibri"/>
                <a:ea typeface="Calibri"/>
                <a:cs typeface="Calibri"/>
                <a:sym typeface="Calibri"/>
              </a:rPr>
              <a:t>, </a:t>
            </a:r>
            <a:r>
              <a:rPr lang="en" sz="1898" dirty="0" err="1">
                <a:latin typeface="Calibri"/>
                <a:ea typeface="Calibri"/>
                <a:cs typeface="Calibri"/>
                <a:sym typeface="Calibri"/>
              </a:rPr>
              <a:t>Shadi</a:t>
            </a:r>
            <a:r>
              <a:rPr lang="en" sz="1898" dirty="0">
                <a:latin typeface="Calibri"/>
                <a:ea typeface="Calibri"/>
                <a:cs typeface="Calibri"/>
                <a:sym typeface="Calibri"/>
              </a:rPr>
              <a:t> A. </a:t>
            </a:r>
            <a:r>
              <a:rPr lang="en" sz="1898" dirty="0" err="1">
                <a:latin typeface="Calibri"/>
                <a:ea typeface="Calibri"/>
                <a:cs typeface="Calibri"/>
                <a:sym typeface="Calibri"/>
              </a:rPr>
              <a:t>Noghabi</a:t>
            </a:r>
            <a:r>
              <a:rPr lang="en" sz="1898" dirty="0">
                <a:latin typeface="Calibri"/>
                <a:ea typeface="Calibri"/>
                <a:cs typeface="Calibri"/>
                <a:sym typeface="Calibri"/>
              </a:rPr>
              <a:t>, and </a:t>
            </a:r>
            <a:r>
              <a:rPr lang="en" sz="1898" dirty="0" err="1">
                <a:latin typeface="Calibri"/>
                <a:ea typeface="Calibri"/>
                <a:cs typeface="Calibri"/>
                <a:sym typeface="Calibri"/>
              </a:rPr>
              <a:t>Indranil</a:t>
            </a:r>
            <a:r>
              <a:rPr lang="en" sz="1898" dirty="0">
                <a:latin typeface="Calibri"/>
                <a:ea typeface="Calibri"/>
                <a:cs typeface="Calibri"/>
                <a:sym typeface="Calibri"/>
              </a:rPr>
              <a:t> Gupta</a:t>
            </a:r>
            <a:endParaRPr lang="en-US" sz="1898" dirty="0">
              <a:latin typeface="Calibri"/>
              <a:ea typeface="Calibri"/>
              <a:cs typeface="Calibri"/>
              <a:sym typeface="Calibri"/>
            </a:endParaRPr>
          </a:p>
          <a:p>
            <a:pPr marL="0" lvl="0" indent="0" algn="ctr" rtl="0">
              <a:lnSpc>
                <a:spcPct val="95000"/>
              </a:lnSpc>
              <a:spcBef>
                <a:spcPts val="1000"/>
              </a:spcBef>
              <a:spcAft>
                <a:spcPts val="0"/>
              </a:spcAft>
              <a:buSzPts val="795"/>
              <a:buNone/>
            </a:pPr>
            <a:r>
              <a:rPr lang="en-US" sz="1798" i="1" dirty="0">
                <a:latin typeface="Calibri"/>
                <a:ea typeface="Calibri"/>
                <a:cs typeface="Calibri"/>
                <a:sym typeface="Calibri"/>
              </a:rPr>
              <a:t>Department of Computer Science</a:t>
            </a:r>
            <a:r>
              <a:rPr lang="en-US" altLang="zh-CN" sz="1798" i="1" dirty="0">
                <a:latin typeface="Calibri"/>
                <a:ea typeface="Calibri"/>
                <a:cs typeface="Calibri"/>
                <a:sym typeface="Calibri"/>
              </a:rPr>
              <a:t>,</a:t>
            </a:r>
            <a:r>
              <a:rPr lang="zh-CN" altLang="en-US" sz="1798" i="1" dirty="0">
                <a:latin typeface="Calibri"/>
                <a:ea typeface="Calibri"/>
                <a:cs typeface="Calibri"/>
                <a:sym typeface="Calibri"/>
              </a:rPr>
              <a:t> </a:t>
            </a:r>
            <a:r>
              <a:rPr lang="en" sz="1798" i="1" dirty="0">
                <a:latin typeface="Calibri"/>
                <a:ea typeface="Calibri"/>
                <a:cs typeface="Calibri"/>
                <a:sym typeface="Calibri"/>
              </a:rPr>
              <a:t>University of Illinois at Urbana-Champaign</a:t>
            </a:r>
            <a:br>
              <a:rPr lang="en" sz="1798" i="1" dirty="0">
                <a:latin typeface="Calibri"/>
                <a:ea typeface="Calibri"/>
                <a:cs typeface="Calibri"/>
                <a:sym typeface="Calibri"/>
              </a:rPr>
            </a:br>
            <a:r>
              <a:rPr lang="en" sz="1798" i="1" dirty="0">
                <a:latin typeface="Calibri"/>
                <a:ea typeface="Calibri"/>
                <a:cs typeface="Calibri"/>
                <a:sym typeface="Calibri"/>
              </a:rPr>
              <a:t>Mic</a:t>
            </a:r>
            <a:r>
              <a:rPr lang="en-US" altLang="zh-CN" sz="1798" i="1" dirty="0" err="1">
                <a:latin typeface="Calibri"/>
                <a:ea typeface="Calibri"/>
                <a:cs typeface="Calibri"/>
                <a:sym typeface="Calibri"/>
              </a:rPr>
              <a:t>rosoft</a:t>
            </a:r>
            <a:r>
              <a:rPr lang="zh-CN" altLang="en-US" sz="1798" i="1" dirty="0">
                <a:latin typeface="Calibri"/>
                <a:ea typeface="Calibri"/>
                <a:cs typeface="Calibri"/>
                <a:sym typeface="Calibri"/>
              </a:rPr>
              <a:t> </a:t>
            </a:r>
            <a:r>
              <a:rPr lang="en-US" altLang="zh-CN" sz="1798" i="1" dirty="0"/>
              <a:t>Research</a:t>
            </a:r>
            <a:endParaRPr sz="1798" i="1" dirty="0"/>
          </a:p>
        </p:txBody>
      </p:sp>
      <p:sp>
        <p:nvSpPr>
          <p:cNvPr id="63" name="Google Shape;63;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080"/>
              <a:t>Home, SafeHome: Smart Home Reliability with Visibility and Atomicity</a:t>
            </a:r>
            <a:endParaRPr sz="308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3"/>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Partitioned Strict Visibility (PSV) Model</a:t>
            </a:r>
            <a:endParaRPr dirty="0"/>
          </a:p>
        </p:txBody>
      </p:sp>
      <p:sp>
        <p:nvSpPr>
          <p:cNvPr id="277" name="Google Shape;277;p23"/>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278" name="Google Shape;278;p23"/>
          <p:cNvSpPr txBox="1">
            <a:spLocks noGrp="1"/>
          </p:cNvSpPr>
          <p:nvPr>
            <p:ph type="body" idx="1"/>
          </p:nvPr>
        </p:nvSpPr>
        <p:spPr>
          <a:xfrm>
            <a:off x="311700" y="923875"/>
            <a:ext cx="8520600" cy="36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Strategy:</a:t>
            </a:r>
            <a:endParaRPr dirty="0"/>
          </a:p>
          <a:p>
            <a:pPr marL="457200" lvl="0" indent="-342900" algn="l" rtl="0">
              <a:spcBef>
                <a:spcPts val="0"/>
              </a:spcBef>
              <a:spcAft>
                <a:spcPts val="0"/>
              </a:spcAft>
              <a:buSzPts val="1800"/>
              <a:buChar char="-"/>
            </a:pPr>
            <a:r>
              <a:rPr lang="en" dirty="0"/>
              <a:t>Routines touching disjoint devices do not block each other</a:t>
            </a:r>
            <a:br>
              <a:rPr lang="en" dirty="0"/>
            </a:br>
            <a:br>
              <a:rPr lang="en" dirty="0"/>
            </a:br>
            <a:endParaRPr lang="en" dirty="0"/>
          </a:p>
          <a:p>
            <a:pPr marL="457200" lvl="0" indent="-342900" algn="l" rtl="0">
              <a:spcBef>
                <a:spcPts val="0"/>
              </a:spcBef>
              <a:spcAft>
                <a:spcPts val="0"/>
              </a:spcAft>
              <a:buSzPts val="1800"/>
              <a:buChar char="-"/>
            </a:pPr>
            <a:endParaRPr lang="en" dirty="0"/>
          </a:p>
          <a:p>
            <a:pPr marL="457200" lvl="0" indent="-342900" algn="l" rtl="0">
              <a:spcBef>
                <a:spcPts val="0"/>
              </a:spcBef>
              <a:spcAft>
                <a:spcPts val="0"/>
              </a:spcAft>
              <a:buSzPts val="1800"/>
              <a:buChar char="-"/>
            </a:pPr>
            <a:endParaRPr lang="en" dirty="0"/>
          </a:p>
          <a:p>
            <a:pPr marL="457200" lvl="0" indent="-342900" algn="l" rtl="0">
              <a:spcBef>
                <a:spcPts val="0"/>
              </a:spcBef>
              <a:spcAft>
                <a:spcPts val="0"/>
              </a:spcAft>
              <a:buSzPts val="1800"/>
              <a:buChar char="-"/>
            </a:pPr>
            <a:endParaRPr lang="en" dirty="0"/>
          </a:p>
          <a:p>
            <a:pPr marL="457200" lvl="0" indent="-342900" algn="l" rtl="0">
              <a:spcBef>
                <a:spcPts val="0"/>
              </a:spcBef>
              <a:spcAft>
                <a:spcPts val="0"/>
              </a:spcAft>
              <a:buSzPts val="1800"/>
              <a:buChar char="-"/>
            </a:pPr>
            <a:endParaRPr lang="en" dirty="0"/>
          </a:p>
          <a:p>
            <a:pPr marL="457200" lvl="0" indent="-342900" algn="l" rtl="0">
              <a:spcBef>
                <a:spcPts val="0"/>
              </a:spcBef>
              <a:spcAft>
                <a:spcPts val="0"/>
              </a:spcAft>
              <a:buSzPts val="1800"/>
              <a:buChar char="-"/>
            </a:pPr>
            <a:r>
              <a:rPr lang="en" dirty="0"/>
              <a:t>Useful when routines need to execute without interference through duration.</a:t>
            </a:r>
          </a:p>
          <a:p>
            <a:pPr marL="457200" lvl="0" indent="-342900" algn="l" rtl="0">
              <a:spcBef>
                <a:spcPts val="0"/>
              </a:spcBef>
              <a:spcAft>
                <a:spcPts val="0"/>
              </a:spcAft>
              <a:buSzPts val="1800"/>
              <a:buChar char="-"/>
            </a:pPr>
            <a:r>
              <a:rPr lang="en" dirty="0"/>
              <a:t>Might still takes long with long running routines.</a:t>
            </a:r>
            <a:endParaRPr dirty="0"/>
          </a:p>
        </p:txBody>
      </p:sp>
      <p:cxnSp>
        <p:nvCxnSpPr>
          <p:cNvPr id="279" name="Google Shape;279;p23"/>
          <p:cNvCxnSpPr/>
          <p:nvPr/>
        </p:nvCxnSpPr>
        <p:spPr>
          <a:xfrm>
            <a:off x="1416125" y="1952625"/>
            <a:ext cx="8400" cy="1503900"/>
          </a:xfrm>
          <a:prstGeom prst="straightConnector1">
            <a:avLst/>
          </a:prstGeom>
          <a:noFill/>
          <a:ln w="28575" cap="flat" cmpd="sng">
            <a:solidFill>
              <a:srgbClr val="38761D"/>
            </a:solidFill>
            <a:prstDash val="lgDashDot"/>
            <a:round/>
            <a:headEnd type="none" w="med" len="med"/>
            <a:tailEnd type="none" w="med" len="med"/>
          </a:ln>
        </p:spPr>
      </p:cxnSp>
      <p:grpSp>
        <p:nvGrpSpPr>
          <p:cNvPr id="280" name="Google Shape;280;p23"/>
          <p:cNvGrpSpPr/>
          <p:nvPr/>
        </p:nvGrpSpPr>
        <p:grpSpPr>
          <a:xfrm>
            <a:off x="1405025" y="2035363"/>
            <a:ext cx="720045" cy="504861"/>
            <a:chOff x="1405025" y="2035363"/>
            <a:chExt cx="720045" cy="504861"/>
          </a:xfrm>
        </p:grpSpPr>
        <p:grpSp>
          <p:nvGrpSpPr>
            <p:cNvPr id="281" name="Google Shape;281;p23"/>
            <p:cNvGrpSpPr/>
            <p:nvPr/>
          </p:nvGrpSpPr>
          <p:grpSpPr>
            <a:xfrm>
              <a:off x="1485067" y="2142980"/>
              <a:ext cx="640003" cy="397243"/>
              <a:chOff x="3743750" y="1462575"/>
              <a:chExt cx="1148400" cy="712800"/>
            </a:xfrm>
          </p:grpSpPr>
          <p:sp>
            <p:nvSpPr>
              <p:cNvPr id="282" name="Google Shape;282;p23"/>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3" name="Google Shape;283;p23"/>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284" name="Google Shape;284;p23"/>
            <p:cNvSpPr txBox="1"/>
            <p:nvPr/>
          </p:nvSpPr>
          <p:spPr>
            <a:xfrm>
              <a:off x="1405025"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dirty="0">
                  <a:latin typeface="Calibri"/>
                  <a:ea typeface="Calibri"/>
                  <a:cs typeface="Calibri"/>
                  <a:sym typeface="Calibri"/>
                </a:rPr>
                <a:t>R1</a:t>
              </a:r>
              <a:endParaRPr sz="1300" i="1" dirty="0">
                <a:latin typeface="Calibri"/>
                <a:ea typeface="Calibri"/>
                <a:cs typeface="Calibri"/>
                <a:sym typeface="Calibri"/>
              </a:endParaRPr>
            </a:p>
          </p:txBody>
        </p:sp>
      </p:grpSp>
      <p:grpSp>
        <p:nvGrpSpPr>
          <p:cNvPr id="285" name="Google Shape;285;p23"/>
          <p:cNvGrpSpPr/>
          <p:nvPr/>
        </p:nvGrpSpPr>
        <p:grpSpPr>
          <a:xfrm>
            <a:off x="2046350" y="2035363"/>
            <a:ext cx="718733" cy="504986"/>
            <a:chOff x="2046350" y="2035363"/>
            <a:chExt cx="718733" cy="504986"/>
          </a:xfrm>
        </p:grpSpPr>
        <p:grpSp>
          <p:nvGrpSpPr>
            <p:cNvPr id="286" name="Google Shape;286;p23"/>
            <p:cNvGrpSpPr/>
            <p:nvPr/>
          </p:nvGrpSpPr>
          <p:grpSpPr>
            <a:xfrm>
              <a:off x="2125080" y="2121733"/>
              <a:ext cx="640003" cy="418616"/>
              <a:chOff x="5362625" y="1424225"/>
              <a:chExt cx="1148400" cy="751150"/>
            </a:xfrm>
          </p:grpSpPr>
          <p:sp>
            <p:nvSpPr>
              <p:cNvPr id="287" name="Google Shape;287;p23"/>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8" name="Google Shape;288;p23"/>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289" name="Google Shape;289;p23"/>
            <p:cNvSpPr txBox="1"/>
            <p:nvPr/>
          </p:nvSpPr>
          <p:spPr>
            <a:xfrm>
              <a:off x="2046350"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dirty="0">
                  <a:latin typeface="Calibri"/>
                  <a:ea typeface="Calibri"/>
                  <a:cs typeface="Calibri"/>
                  <a:sym typeface="Calibri"/>
                </a:rPr>
                <a:t>R1</a:t>
              </a:r>
              <a:endParaRPr sz="1300" i="1" dirty="0">
                <a:latin typeface="Calibri"/>
                <a:ea typeface="Calibri"/>
                <a:cs typeface="Calibri"/>
                <a:sym typeface="Calibri"/>
              </a:endParaRPr>
            </a:p>
          </p:txBody>
        </p:sp>
      </p:grpSp>
      <p:grpSp>
        <p:nvGrpSpPr>
          <p:cNvPr id="290" name="Google Shape;290;p23"/>
          <p:cNvGrpSpPr/>
          <p:nvPr/>
        </p:nvGrpSpPr>
        <p:grpSpPr>
          <a:xfrm>
            <a:off x="2686500" y="2035363"/>
            <a:ext cx="720045" cy="501026"/>
            <a:chOff x="1405025" y="2532418"/>
            <a:chExt cx="720045" cy="501026"/>
          </a:xfrm>
        </p:grpSpPr>
        <p:grpSp>
          <p:nvGrpSpPr>
            <p:cNvPr id="291" name="Google Shape;291;p23"/>
            <p:cNvGrpSpPr/>
            <p:nvPr/>
          </p:nvGrpSpPr>
          <p:grpSpPr>
            <a:xfrm>
              <a:off x="1485067" y="2636200"/>
              <a:ext cx="640003" cy="397243"/>
              <a:chOff x="3743750" y="1462575"/>
              <a:chExt cx="1148400" cy="712800"/>
            </a:xfrm>
          </p:grpSpPr>
          <p:sp>
            <p:nvSpPr>
              <p:cNvPr id="292" name="Google Shape;292;p23"/>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3" name="Google Shape;293;p23"/>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294" name="Google Shape;294;p23"/>
            <p:cNvSpPr txBox="1"/>
            <p:nvPr/>
          </p:nvSpPr>
          <p:spPr>
            <a:xfrm>
              <a:off x="1405025" y="2532418"/>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R2</a:t>
              </a:r>
              <a:endParaRPr sz="1300" i="1">
                <a:latin typeface="Calibri"/>
                <a:ea typeface="Calibri"/>
                <a:cs typeface="Calibri"/>
                <a:sym typeface="Calibri"/>
              </a:endParaRPr>
            </a:p>
          </p:txBody>
        </p:sp>
      </p:grpSp>
      <p:grpSp>
        <p:nvGrpSpPr>
          <p:cNvPr id="295" name="Google Shape;295;p23"/>
          <p:cNvGrpSpPr/>
          <p:nvPr/>
        </p:nvGrpSpPr>
        <p:grpSpPr>
          <a:xfrm>
            <a:off x="3327825" y="2035363"/>
            <a:ext cx="718733" cy="503192"/>
            <a:chOff x="2046350" y="2532418"/>
            <a:chExt cx="718733" cy="503192"/>
          </a:xfrm>
        </p:grpSpPr>
        <p:grpSp>
          <p:nvGrpSpPr>
            <p:cNvPr id="296" name="Google Shape;296;p23"/>
            <p:cNvGrpSpPr/>
            <p:nvPr/>
          </p:nvGrpSpPr>
          <p:grpSpPr>
            <a:xfrm>
              <a:off x="2125080" y="2616994"/>
              <a:ext cx="640003" cy="418616"/>
              <a:chOff x="5362625" y="1424225"/>
              <a:chExt cx="1148400" cy="751150"/>
            </a:xfrm>
          </p:grpSpPr>
          <p:sp>
            <p:nvSpPr>
              <p:cNvPr id="297" name="Google Shape;297;p23"/>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8" name="Google Shape;298;p23"/>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299" name="Google Shape;299;p23"/>
            <p:cNvSpPr txBox="1"/>
            <p:nvPr/>
          </p:nvSpPr>
          <p:spPr>
            <a:xfrm>
              <a:off x="2046350" y="2532418"/>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R2</a:t>
              </a:r>
              <a:endParaRPr sz="1300" i="1">
                <a:latin typeface="Calibri"/>
                <a:ea typeface="Calibri"/>
                <a:cs typeface="Calibri"/>
                <a:sym typeface="Calibri"/>
              </a:endParaRPr>
            </a:p>
          </p:txBody>
        </p:sp>
      </p:grpSp>
      <p:grpSp>
        <p:nvGrpSpPr>
          <p:cNvPr id="300" name="Google Shape;300;p23"/>
          <p:cNvGrpSpPr/>
          <p:nvPr/>
        </p:nvGrpSpPr>
        <p:grpSpPr>
          <a:xfrm>
            <a:off x="3967975" y="2035363"/>
            <a:ext cx="720045" cy="503554"/>
            <a:chOff x="1405025" y="3044482"/>
            <a:chExt cx="720045" cy="503554"/>
          </a:xfrm>
        </p:grpSpPr>
        <p:grpSp>
          <p:nvGrpSpPr>
            <p:cNvPr id="301" name="Google Shape;301;p23"/>
            <p:cNvGrpSpPr/>
            <p:nvPr/>
          </p:nvGrpSpPr>
          <p:grpSpPr>
            <a:xfrm>
              <a:off x="1485067" y="3129420"/>
              <a:ext cx="640003" cy="418616"/>
              <a:chOff x="5362625" y="1424225"/>
              <a:chExt cx="1148400" cy="751150"/>
            </a:xfrm>
          </p:grpSpPr>
          <p:sp>
            <p:nvSpPr>
              <p:cNvPr id="302" name="Google Shape;302;p23"/>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p23"/>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304" name="Google Shape;304;p23"/>
            <p:cNvSpPr txBox="1"/>
            <p:nvPr/>
          </p:nvSpPr>
          <p:spPr>
            <a:xfrm>
              <a:off x="1405025" y="3044482"/>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R3</a:t>
              </a:r>
              <a:endParaRPr sz="1300" i="1">
                <a:latin typeface="Calibri"/>
                <a:ea typeface="Calibri"/>
                <a:cs typeface="Calibri"/>
                <a:sym typeface="Calibri"/>
              </a:endParaRPr>
            </a:p>
          </p:txBody>
        </p:sp>
      </p:grpSp>
      <p:grpSp>
        <p:nvGrpSpPr>
          <p:cNvPr id="305" name="Google Shape;305;p23"/>
          <p:cNvGrpSpPr/>
          <p:nvPr/>
        </p:nvGrpSpPr>
        <p:grpSpPr>
          <a:xfrm>
            <a:off x="1402635" y="2797363"/>
            <a:ext cx="720062" cy="490847"/>
            <a:chOff x="1405025" y="3549125"/>
            <a:chExt cx="741186" cy="505246"/>
          </a:xfrm>
        </p:grpSpPr>
        <p:grpSp>
          <p:nvGrpSpPr>
            <p:cNvPr id="306" name="Google Shape;306;p23"/>
            <p:cNvGrpSpPr/>
            <p:nvPr/>
          </p:nvGrpSpPr>
          <p:grpSpPr>
            <a:xfrm>
              <a:off x="1485077" y="3644013"/>
              <a:ext cx="661134" cy="410359"/>
              <a:chOff x="3554125" y="2848825"/>
              <a:chExt cx="1148400" cy="712800"/>
            </a:xfrm>
          </p:grpSpPr>
          <p:sp>
            <p:nvSpPr>
              <p:cNvPr id="307" name="Google Shape;307;p23"/>
              <p:cNvSpPr/>
              <p:nvPr/>
            </p:nvSpPr>
            <p:spPr>
              <a:xfrm>
                <a:off x="3554125" y="2848825"/>
                <a:ext cx="1148400" cy="712800"/>
              </a:xfrm>
              <a:prstGeom prst="rect">
                <a:avLst/>
              </a:prstGeom>
              <a:solidFill>
                <a:srgbClr val="2F007B">
                  <a:alpha val="185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 name="Google Shape;308;p23"/>
              <p:cNvPicPr preferRelativeResize="0"/>
              <p:nvPr/>
            </p:nvPicPr>
            <p:blipFill>
              <a:blip r:embed="rId6">
                <a:alphaModFix/>
              </a:blip>
              <a:stretch>
                <a:fillRect/>
              </a:stretch>
            </p:blipFill>
            <p:spPr>
              <a:xfrm>
                <a:off x="3809323" y="2886225"/>
                <a:ext cx="638000" cy="638000"/>
              </a:xfrm>
              <a:prstGeom prst="rect">
                <a:avLst/>
              </a:prstGeom>
              <a:noFill/>
              <a:ln>
                <a:noFill/>
              </a:ln>
            </p:spPr>
          </p:pic>
        </p:grpSp>
        <p:sp>
          <p:nvSpPr>
            <p:cNvPr id="309" name="Google Shape;309;p23"/>
            <p:cNvSpPr txBox="1"/>
            <p:nvPr/>
          </p:nvSpPr>
          <p:spPr>
            <a:xfrm>
              <a:off x="1405025" y="3549125"/>
              <a:ext cx="479400" cy="39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R4</a:t>
              </a:r>
              <a:endParaRPr sz="1300" i="1">
                <a:latin typeface="Calibri"/>
                <a:ea typeface="Calibri"/>
                <a:cs typeface="Calibri"/>
                <a:sym typeface="Calibri"/>
              </a:endParaRPr>
            </a:p>
          </p:txBody>
        </p:sp>
      </p:grpSp>
      <p:grpSp>
        <p:nvGrpSpPr>
          <p:cNvPr id="310" name="Google Shape;310;p23"/>
          <p:cNvGrpSpPr/>
          <p:nvPr/>
        </p:nvGrpSpPr>
        <p:grpSpPr>
          <a:xfrm>
            <a:off x="2046844" y="2797363"/>
            <a:ext cx="716075" cy="490860"/>
            <a:chOff x="2070250" y="3549125"/>
            <a:chExt cx="737081" cy="505260"/>
          </a:xfrm>
        </p:grpSpPr>
        <p:grpSp>
          <p:nvGrpSpPr>
            <p:cNvPr id="311" name="Google Shape;311;p23"/>
            <p:cNvGrpSpPr/>
            <p:nvPr/>
          </p:nvGrpSpPr>
          <p:grpSpPr>
            <a:xfrm>
              <a:off x="2146198" y="3644027"/>
              <a:ext cx="661134" cy="410359"/>
              <a:chOff x="5362625" y="2661075"/>
              <a:chExt cx="1148400" cy="712800"/>
            </a:xfrm>
          </p:grpSpPr>
          <p:sp>
            <p:nvSpPr>
              <p:cNvPr id="312" name="Google Shape;312;p23"/>
              <p:cNvSpPr/>
              <p:nvPr/>
            </p:nvSpPr>
            <p:spPr>
              <a:xfrm>
                <a:off x="5362625" y="2661075"/>
                <a:ext cx="1148400" cy="712800"/>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3" name="Google Shape;313;p23"/>
              <p:cNvPicPr preferRelativeResize="0"/>
              <p:nvPr/>
            </p:nvPicPr>
            <p:blipFill>
              <a:blip r:embed="rId7">
                <a:alphaModFix/>
              </a:blip>
              <a:stretch>
                <a:fillRect/>
              </a:stretch>
            </p:blipFill>
            <p:spPr>
              <a:xfrm>
                <a:off x="5609487" y="2690125"/>
                <a:ext cx="654675" cy="654675"/>
              </a:xfrm>
              <a:prstGeom prst="rect">
                <a:avLst/>
              </a:prstGeom>
              <a:noFill/>
              <a:ln>
                <a:noFill/>
              </a:ln>
            </p:spPr>
          </p:pic>
        </p:grpSp>
        <p:sp>
          <p:nvSpPr>
            <p:cNvPr id="314" name="Google Shape;314;p23"/>
            <p:cNvSpPr txBox="1"/>
            <p:nvPr/>
          </p:nvSpPr>
          <p:spPr>
            <a:xfrm>
              <a:off x="2070250" y="3549125"/>
              <a:ext cx="479400" cy="39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R4</a:t>
              </a:r>
              <a:endParaRPr sz="1300" i="1">
                <a:latin typeface="Calibri"/>
                <a:ea typeface="Calibri"/>
                <a:cs typeface="Calibri"/>
                <a:sym typeface="Calibri"/>
              </a:endParaRPr>
            </a:p>
          </p:txBody>
        </p:sp>
      </p:grpSp>
      <p:grpSp>
        <p:nvGrpSpPr>
          <p:cNvPr id="315" name="Google Shape;315;p23"/>
          <p:cNvGrpSpPr/>
          <p:nvPr/>
        </p:nvGrpSpPr>
        <p:grpSpPr>
          <a:xfrm>
            <a:off x="2701244" y="2797362"/>
            <a:ext cx="707535" cy="490862"/>
            <a:chOff x="1405025" y="4053776"/>
            <a:chExt cx="730623" cy="506932"/>
          </a:xfrm>
        </p:grpSpPr>
        <p:grpSp>
          <p:nvGrpSpPr>
            <p:cNvPr id="316" name="Google Shape;316;p23"/>
            <p:cNvGrpSpPr/>
            <p:nvPr/>
          </p:nvGrpSpPr>
          <p:grpSpPr>
            <a:xfrm>
              <a:off x="1474514" y="4150348"/>
              <a:ext cx="661134" cy="410359"/>
              <a:chOff x="5362625" y="2661075"/>
              <a:chExt cx="1148400" cy="712800"/>
            </a:xfrm>
          </p:grpSpPr>
          <p:sp>
            <p:nvSpPr>
              <p:cNvPr id="317" name="Google Shape;317;p23"/>
              <p:cNvSpPr/>
              <p:nvPr/>
            </p:nvSpPr>
            <p:spPr>
              <a:xfrm>
                <a:off x="5362625" y="2661075"/>
                <a:ext cx="1148400" cy="712800"/>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3"/>
              <p:cNvPicPr preferRelativeResize="0"/>
              <p:nvPr/>
            </p:nvPicPr>
            <p:blipFill>
              <a:blip r:embed="rId7">
                <a:alphaModFix/>
              </a:blip>
              <a:stretch>
                <a:fillRect/>
              </a:stretch>
            </p:blipFill>
            <p:spPr>
              <a:xfrm>
                <a:off x="5609487" y="2690125"/>
                <a:ext cx="654675" cy="654675"/>
              </a:xfrm>
              <a:prstGeom prst="rect">
                <a:avLst/>
              </a:prstGeom>
              <a:noFill/>
              <a:ln>
                <a:noFill/>
              </a:ln>
            </p:spPr>
          </p:pic>
        </p:grpSp>
        <p:sp>
          <p:nvSpPr>
            <p:cNvPr id="319" name="Google Shape;319;p23"/>
            <p:cNvSpPr txBox="1"/>
            <p:nvPr/>
          </p:nvSpPr>
          <p:spPr>
            <a:xfrm>
              <a:off x="1405025" y="4053776"/>
              <a:ext cx="479400" cy="39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R5</a:t>
              </a:r>
              <a:endParaRPr sz="1300" i="1">
                <a:latin typeface="Calibri"/>
                <a:ea typeface="Calibri"/>
                <a:cs typeface="Calibri"/>
                <a:sym typeface="Calibri"/>
              </a:endParaRPr>
            </a:p>
          </p:txBody>
        </p:sp>
      </p:grpSp>
      <p:sp>
        <p:nvSpPr>
          <p:cNvPr id="320" name="Google Shape;320;p23"/>
          <p:cNvSpPr txBox="1"/>
          <p:nvPr/>
        </p:nvSpPr>
        <p:spPr>
          <a:xfrm>
            <a:off x="634750" y="1622975"/>
            <a:ext cx="14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38761D"/>
                </a:solidFill>
                <a:latin typeface="Calibri"/>
                <a:ea typeface="Calibri"/>
                <a:cs typeface="Calibri"/>
                <a:sym typeface="Calibri"/>
              </a:rPr>
              <a:t>Insertion time</a:t>
            </a:r>
            <a:endParaRPr b="1" dirty="0">
              <a:solidFill>
                <a:srgbClr val="38761D"/>
              </a:solidFill>
              <a:latin typeface="Calibri"/>
              <a:ea typeface="Calibri"/>
              <a:cs typeface="Calibri"/>
              <a:sym typeface="Calibri"/>
            </a:endParaRPr>
          </a:p>
        </p:txBody>
      </p:sp>
      <p:cxnSp>
        <p:nvCxnSpPr>
          <p:cNvPr id="321" name="Google Shape;321;p23"/>
          <p:cNvCxnSpPr/>
          <p:nvPr/>
        </p:nvCxnSpPr>
        <p:spPr>
          <a:xfrm rot="10800000" flipH="1">
            <a:off x="1405025" y="2076175"/>
            <a:ext cx="5254200" cy="5100"/>
          </a:xfrm>
          <a:prstGeom prst="straightConnector1">
            <a:avLst/>
          </a:prstGeom>
          <a:noFill/>
          <a:ln w="19050" cap="flat" cmpd="sng">
            <a:solidFill>
              <a:schemeClr val="dk2"/>
            </a:solidFill>
            <a:prstDash val="solid"/>
            <a:round/>
            <a:headEnd type="none" w="med" len="med"/>
            <a:tailEnd type="triangle" w="med" len="med"/>
          </a:ln>
        </p:spPr>
      </p:cxnSp>
      <p:sp>
        <p:nvSpPr>
          <p:cNvPr id="322" name="Google Shape;322;p23"/>
          <p:cNvSpPr txBox="1"/>
          <p:nvPr/>
        </p:nvSpPr>
        <p:spPr>
          <a:xfrm>
            <a:off x="5958250" y="1681075"/>
            <a:ext cx="7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time</a:t>
            </a:r>
            <a:endParaRPr>
              <a:latin typeface="Calibri"/>
              <a:ea typeface="Calibri"/>
              <a:cs typeface="Calibri"/>
              <a:sym typeface="Calibri"/>
            </a:endParaRPr>
          </a:p>
        </p:txBody>
      </p:sp>
      <p:sp>
        <p:nvSpPr>
          <p:cNvPr id="323" name="Google Shape;323;p23"/>
          <p:cNvSpPr/>
          <p:nvPr/>
        </p:nvSpPr>
        <p:spPr>
          <a:xfrm>
            <a:off x="5444450" y="2157975"/>
            <a:ext cx="132600" cy="1093200"/>
          </a:xfrm>
          <a:prstGeom prst="rightBrace">
            <a:avLst>
              <a:gd name="adj1" fmla="val 50000"/>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txBox="1"/>
          <p:nvPr/>
        </p:nvSpPr>
        <p:spPr>
          <a:xfrm>
            <a:off x="5709500" y="2504475"/>
            <a:ext cx="19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Parallel Execution</a:t>
            </a:r>
            <a:endParaRPr>
              <a:latin typeface="Calibri"/>
              <a:ea typeface="Calibri"/>
              <a:cs typeface="Calibri"/>
              <a:sym typeface="Calibri"/>
            </a:endParaRPr>
          </a:p>
        </p:txBody>
      </p:sp>
      <p:sp>
        <p:nvSpPr>
          <p:cNvPr id="51" name="Google Shape;85;p15">
            <a:extLst>
              <a:ext uri="{FF2B5EF4-FFF2-40B4-BE49-F238E27FC236}">
                <a16:creationId xmlns:a16="http://schemas.microsoft.com/office/drawing/2014/main" id="{B444CCE5-41C4-124E-B49F-8ABCA243F593}"/>
              </a:ext>
            </a:extLst>
          </p:cNvPr>
          <p:cNvSpPr/>
          <p:nvPr/>
        </p:nvSpPr>
        <p:spPr>
          <a:xfrm>
            <a:off x="6727856" y="1096737"/>
            <a:ext cx="2018952" cy="481375"/>
          </a:xfrm>
          <a:prstGeom prst="roundRect">
            <a:avLst>
              <a:gd name="adj" fmla="val 16667"/>
            </a:avLst>
          </a:prstGeom>
          <a:solidFill>
            <a:srgbClr val="FFCA92">
              <a:alpha val="3176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i="1" dirty="0">
                <a:solidFill>
                  <a:schemeClr val="tx1"/>
                </a:solidFill>
                <a:latin typeface="Calibri Light" panose="020F0302020204030204" pitchFamily="34" charset="0"/>
                <a:ea typeface="Calibri"/>
                <a:cs typeface="Calibri Light" panose="020F0302020204030204" pitchFamily="34" charset="0"/>
                <a:sym typeface="Calibri"/>
              </a:rPr>
              <a:t>Finish in </a:t>
            </a:r>
            <a:r>
              <a:rPr lang="en" sz="1700" b="1" i="1" dirty="0">
                <a:solidFill>
                  <a:srgbClr val="2008FF"/>
                </a:solidFill>
                <a:latin typeface="Calibri Light" panose="020F0302020204030204" pitchFamily="34" charset="0"/>
                <a:ea typeface="Calibri"/>
                <a:cs typeface="Calibri Light" panose="020F0302020204030204" pitchFamily="34" charset="0"/>
                <a:sym typeface="Calibri"/>
              </a:rPr>
              <a:t>5</a:t>
            </a:r>
            <a:r>
              <a:rPr lang="en" sz="1700" i="1" dirty="0">
                <a:solidFill>
                  <a:schemeClr val="tx1"/>
                </a:solidFill>
                <a:latin typeface="Calibri Light" panose="020F0302020204030204" pitchFamily="34" charset="0"/>
                <a:ea typeface="Calibri"/>
                <a:cs typeface="Calibri Light" panose="020F0302020204030204" pitchFamily="34" charset="0"/>
                <a:sym typeface="Calibri"/>
              </a:rPr>
              <a:t> time units</a:t>
            </a:r>
            <a:endParaRPr sz="1700" i="1" dirty="0">
              <a:solidFill>
                <a:schemeClr val="tx1"/>
              </a:solidFill>
              <a:latin typeface="Calibri Light" panose="020F0302020204030204" pitchFamily="34" charset="0"/>
              <a:ea typeface="Calibri"/>
              <a:cs typeface="Calibri Light" panose="020F0302020204030204" pitchFamily="34" charset="0"/>
              <a:sym typeface="Calibri"/>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Google Shape;330;p24"/>
          <p:cNvSpPr txBox="1">
            <a:spLocks noGrp="1"/>
          </p:cNvSpPr>
          <p:nvPr>
            <p:ph type="body" idx="1"/>
          </p:nvPr>
        </p:nvSpPr>
        <p:spPr>
          <a:xfrm>
            <a:off x="311700" y="923875"/>
            <a:ext cx="8520600" cy="113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Strategy:</a:t>
            </a:r>
            <a:endParaRPr dirty="0"/>
          </a:p>
          <a:p>
            <a:pPr marL="457200" lvl="0" indent="-342900" algn="l" rtl="0">
              <a:spcBef>
                <a:spcPts val="0"/>
              </a:spcBef>
              <a:spcAft>
                <a:spcPts val="0"/>
              </a:spcAft>
              <a:buSzPts val="1800"/>
              <a:buChar char="-"/>
            </a:pPr>
            <a:r>
              <a:rPr lang="en" dirty="0"/>
              <a:t>Routines can concurrently execute </a:t>
            </a:r>
            <a:r>
              <a:rPr lang="en" i="1" dirty="0">
                <a:solidFill>
                  <a:srgbClr val="0000FF"/>
                </a:solidFill>
              </a:rPr>
              <a:t>without violating some serial order</a:t>
            </a:r>
            <a:r>
              <a:rPr lang="en" dirty="0"/>
              <a:t>.</a:t>
            </a:r>
          </a:p>
        </p:txBody>
      </p:sp>
      <p:sp>
        <p:nvSpPr>
          <p:cNvPr id="329" name="Google Shape;329;p2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Eventual Visibility (EV) Model</a:t>
            </a:r>
            <a:endParaRPr/>
          </a:p>
        </p:txBody>
      </p:sp>
      <p:sp>
        <p:nvSpPr>
          <p:cNvPr id="331" name="Google Shape;331;p24"/>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cxnSp>
        <p:nvCxnSpPr>
          <p:cNvPr id="332" name="Google Shape;332;p24"/>
          <p:cNvCxnSpPr/>
          <p:nvPr/>
        </p:nvCxnSpPr>
        <p:spPr>
          <a:xfrm flipH="1">
            <a:off x="1032725" y="2181225"/>
            <a:ext cx="2400" cy="2435100"/>
          </a:xfrm>
          <a:prstGeom prst="straightConnector1">
            <a:avLst/>
          </a:prstGeom>
          <a:noFill/>
          <a:ln w="28575" cap="flat" cmpd="sng">
            <a:solidFill>
              <a:srgbClr val="38761D"/>
            </a:solidFill>
            <a:prstDash val="lgDashDot"/>
            <a:round/>
            <a:headEnd type="none" w="med" len="med"/>
            <a:tailEnd type="none" w="med" len="med"/>
          </a:ln>
        </p:spPr>
      </p:cxnSp>
      <p:grpSp>
        <p:nvGrpSpPr>
          <p:cNvPr id="333" name="Google Shape;333;p24"/>
          <p:cNvGrpSpPr/>
          <p:nvPr/>
        </p:nvGrpSpPr>
        <p:grpSpPr>
          <a:xfrm>
            <a:off x="1092900" y="2309863"/>
            <a:ext cx="720045" cy="504861"/>
            <a:chOff x="1405025" y="2035363"/>
            <a:chExt cx="720045" cy="504861"/>
          </a:xfrm>
        </p:grpSpPr>
        <p:grpSp>
          <p:nvGrpSpPr>
            <p:cNvPr id="334" name="Google Shape;334;p24"/>
            <p:cNvGrpSpPr/>
            <p:nvPr/>
          </p:nvGrpSpPr>
          <p:grpSpPr>
            <a:xfrm>
              <a:off x="1485067" y="2142980"/>
              <a:ext cx="640003" cy="397243"/>
              <a:chOff x="3743750" y="1462575"/>
              <a:chExt cx="1148400" cy="712800"/>
            </a:xfrm>
          </p:grpSpPr>
          <p:sp>
            <p:nvSpPr>
              <p:cNvPr id="335" name="Google Shape;335;p24"/>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6" name="Google Shape;336;p24"/>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337" name="Google Shape;337;p24"/>
            <p:cNvSpPr txBox="1"/>
            <p:nvPr/>
          </p:nvSpPr>
          <p:spPr>
            <a:xfrm>
              <a:off x="1405025"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dirty="0">
                  <a:latin typeface="Calibri"/>
                  <a:ea typeface="Calibri"/>
                  <a:cs typeface="Calibri"/>
                  <a:sym typeface="Calibri"/>
                </a:rPr>
                <a:t>R1</a:t>
              </a:r>
              <a:endParaRPr sz="1300" i="1" dirty="0">
                <a:latin typeface="Calibri"/>
                <a:ea typeface="Calibri"/>
                <a:cs typeface="Calibri"/>
                <a:sym typeface="Calibri"/>
              </a:endParaRPr>
            </a:p>
          </p:txBody>
        </p:sp>
      </p:grpSp>
      <p:grpSp>
        <p:nvGrpSpPr>
          <p:cNvPr id="338" name="Google Shape;338;p24"/>
          <p:cNvGrpSpPr/>
          <p:nvPr/>
        </p:nvGrpSpPr>
        <p:grpSpPr>
          <a:xfrm>
            <a:off x="1734225" y="2309863"/>
            <a:ext cx="718733" cy="504986"/>
            <a:chOff x="2046350" y="2035363"/>
            <a:chExt cx="718733" cy="504986"/>
          </a:xfrm>
        </p:grpSpPr>
        <p:grpSp>
          <p:nvGrpSpPr>
            <p:cNvPr id="339" name="Google Shape;339;p24"/>
            <p:cNvGrpSpPr/>
            <p:nvPr/>
          </p:nvGrpSpPr>
          <p:grpSpPr>
            <a:xfrm>
              <a:off x="2125080" y="2121733"/>
              <a:ext cx="640003" cy="418616"/>
              <a:chOff x="5362625" y="1424225"/>
              <a:chExt cx="1148400" cy="751150"/>
            </a:xfrm>
          </p:grpSpPr>
          <p:sp>
            <p:nvSpPr>
              <p:cNvPr id="340" name="Google Shape;340;p24"/>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1" name="Google Shape;341;p24"/>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342" name="Google Shape;342;p24"/>
            <p:cNvSpPr txBox="1"/>
            <p:nvPr/>
          </p:nvSpPr>
          <p:spPr>
            <a:xfrm>
              <a:off x="2046350"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R1</a:t>
              </a:r>
              <a:endParaRPr sz="1300" i="1">
                <a:latin typeface="Calibri"/>
                <a:ea typeface="Calibri"/>
                <a:cs typeface="Calibri"/>
                <a:sym typeface="Calibri"/>
              </a:endParaRPr>
            </a:p>
          </p:txBody>
        </p:sp>
      </p:grpSp>
      <p:sp>
        <p:nvSpPr>
          <p:cNvPr id="343" name="Google Shape;343;p24"/>
          <p:cNvSpPr txBox="1"/>
          <p:nvPr/>
        </p:nvSpPr>
        <p:spPr>
          <a:xfrm>
            <a:off x="253750" y="1851575"/>
            <a:ext cx="14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38761D"/>
                </a:solidFill>
                <a:latin typeface="Calibri"/>
                <a:ea typeface="Calibri"/>
                <a:cs typeface="Calibri"/>
                <a:sym typeface="Calibri"/>
              </a:rPr>
              <a:t>Insertion time</a:t>
            </a:r>
            <a:endParaRPr b="1">
              <a:solidFill>
                <a:srgbClr val="38761D"/>
              </a:solidFill>
              <a:latin typeface="Calibri"/>
              <a:ea typeface="Calibri"/>
              <a:cs typeface="Calibri"/>
              <a:sym typeface="Calibri"/>
            </a:endParaRPr>
          </a:p>
        </p:txBody>
      </p:sp>
      <p:cxnSp>
        <p:nvCxnSpPr>
          <p:cNvPr id="344" name="Google Shape;344;p24"/>
          <p:cNvCxnSpPr/>
          <p:nvPr/>
        </p:nvCxnSpPr>
        <p:spPr>
          <a:xfrm>
            <a:off x="1024025" y="2309875"/>
            <a:ext cx="3443100" cy="22500"/>
          </a:xfrm>
          <a:prstGeom prst="straightConnector1">
            <a:avLst/>
          </a:prstGeom>
          <a:noFill/>
          <a:ln w="19050" cap="flat" cmpd="sng">
            <a:solidFill>
              <a:schemeClr val="dk2"/>
            </a:solidFill>
            <a:prstDash val="solid"/>
            <a:round/>
            <a:headEnd type="none" w="med" len="med"/>
            <a:tailEnd type="triangle" w="med" len="med"/>
          </a:ln>
        </p:spPr>
      </p:cxnSp>
      <p:sp>
        <p:nvSpPr>
          <p:cNvPr id="345" name="Google Shape;345;p24"/>
          <p:cNvSpPr txBox="1"/>
          <p:nvPr/>
        </p:nvSpPr>
        <p:spPr>
          <a:xfrm>
            <a:off x="3665550" y="1909675"/>
            <a:ext cx="7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time</a:t>
            </a:r>
            <a:endParaRPr>
              <a:latin typeface="Calibri"/>
              <a:ea typeface="Calibri"/>
              <a:cs typeface="Calibri"/>
              <a:sym typeface="Calibri"/>
            </a:endParaRPr>
          </a:p>
        </p:txBody>
      </p:sp>
      <p:grpSp>
        <p:nvGrpSpPr>
          <p:cNvPr id="346" name="Google Shape;346;p24"/>
          <p:cNvGrpSpPr/>
          <p:nvPr/>
        </p:nvGrpSpPr>
        <p:grpSpPr>
          <a:xfrm>
            <a:off x="2364600" y="2740613"/>
            <a:ext cx="720045" cy="501026"/>
            <a:chOff x="1405025" y="2532418"/>
            <a:chExt cx="720045" cy="501026"/>
          </a:xfrm>
        </p:grpSpPr>
        <p:grpSp>
          <p:nvGrpSpPr>
            <p:cNvPr id="347" name="Google Shape;347;p24"/>
            <p:cNvGrpSpPr/>
            <p:nvPr/>
          </p:nvGrpSpPr>
          <p:grpSpPr>
            <a:xfrm>
              <a:off x="1485067" y="2636200"/>
              <a:ext cx="640003" cy="397243"/>
              <a:chOff x="3743750" y="1462575"/>
              <a:chExt cx="1148400" cy="712800"/>
            </a:xfrm>
          </p:grpSpPr>
          <p:sp>
            <p:nvSpPr>
              <p:cNvPr id="348" name="Google Shape;348;p24"/>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9" name="Google Shape;349;p24"/>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350" name="Google Shape;350;p24"/>
            <p:cNvSpPr txBox="1"/>
            <p:nvPr/>
          </p:nvSpPr>
          <p:spPr>
            <a:xfrm>
              <a:off x="1405025" y="2532418"/>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R2</a:t>
              </a:r>
              <a:endParaRPr sz="1300" i="1">
                <a:latin typeface="Calibri"/>
                <a:ea typeface="Calibri"/>
                <a:cs typeface="Calibri"/>
                <a:sym typeface="Calibri"/>
              </a:endParaRPr>
            </a:p>
          </p:txBody>
        </p:sp>
      </p:grpSp>
      <p:grpSp>
        <p:nvGrpSpPr>
          <p:cNvPr id="351" name="Google Shape;351;p24"/>
          <p:cNvGrpSpPr/>
          <p:nvPr/>
        </p:nvGrpSpPr>
        <p:grpSpPr>
          <a:xfrm>
            <a:off x="3005925" y="2740613"/>
            <a:ext cx="718733" cy="503192"/>
            <a:chOff x="2046350" y="2532418"/>
            <a:chExt cx="718733" cy="503192"/>
          </a:xfrm>
        </p:grpSpPr>
        <p:grpSp>
          <p:nvGrpSpPr>
            <p:cNvPr id="352" name="Google Shape;352;p24"/>
            <p:cNvGrpSpPr/>
            <p:nvPr/>
          </p:nvGrpSpPr>
          <p:grpSpPr>
            <a:xfrm>
              <a:off x="2125080" y="2616994"/>
              <a:ext cx="640003" cy="418616"/>
              <a:chOff x="5362625" y="1424225"/>
              <a:chExt cx="1148400" cy="751150"/>
            </a:xfrm>
          </p:grpSpPr>
          <p:sp>
            <p:nvSpPr>
              <p:cNvPr id="353" name="Google Shape;353;p24"/>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24"/>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355" name="Google Shape;355;p24"/>
            <p:cNvSpPr txBox="1"/>
            <p:nvPr/>
          </p:nvSpPr>
          <p:spPr>
            <a:xfrm>
              <a:off x="2046350" y="2532418"/>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R2</a:t>
              </a:r>
              <a:endParaRPr sz="1300" i="1" dirty="0">
                <a:latin typeface="Calibri"/>
                <a:ea typeface="Calibri"/>
                <a:cs typeface="Calibri"/>
                <a:sym typeface="Calibri"/>
              </a:endParaRPr>
            </a:p>
          </p:txBody>
        </p:sp>
      </p:grpSp>
      <p:grpSp>
        <p:nvGrpSpPr>
          <p:cNvPr id="29" name="Google Shape;377;p25">
            <a:extLst>
              <a:ext uri="{FF2B5EF4-FFF2-40B4-BE49-F238E27FC236}">
                <a16:creationId xmlns:a16="http://schemas.microsoft.com/office/drawing/2014/main" id="{24D1F8EF-691F-9947-92B2-FAE626494D0B}"/>
              </a:ext>
            </a:extLst>
          </p:cNvPr>
          <p:cNvGrpSpPr/>
          <p:nvPr/>
        </p:nvGrpSpPr>
        <p:grpSpPr>
          <a:xfrm>
            <a:off x="3005925" y="3210089"/>
            <a:ext cx="720045" cy="503554"/>
            <a:chOff x="1405025" y="3044482"/>
            <a:chExt cx="720045" cy="503554"/>
          </a:xfrm>
        </p:grpSpPr>
        <p:grpSp>
          <p:nvGrpSpPr>
            <p:cNvPr id="30" name="Google Shape;378;p25">
              <a:extLst>
                <a:ext uri="{FF2B5EF4-FFF2-40B4-BE49-F238E27FC236}">
                  <a16:creationId xmlns:a16="http://schemas.microsoft.com/office/drawing/2014/main" id="{2A150DA0-B224-FE46-91E9-26B36CBCDCA1}"/>
                </a:ext>
              </a:extLst>
            </p:cNvPr>
            <p:cNvGrpSpPr/>
            <p:nvPr/>
          </p:nvGrpSpPr>
          <p:grpSpPr>
            <a:xfrm>
              <a:off x="1485067" y="3129420"/>
              <a:ext cx="640003" cy="418616"/>
              <a:chOff x="5362625" y="1424225"/>
              <a:chExt cx="1148400" cy="751150"/>
            </a:xfrm>
          </p:grpSpPr>
          <p:sp>
            <p:nvSpPr>
              <p:cNvPr id="32" name="Google Shape;379;p25">
                <a:extLst>
                  <a:ext uri="{FF2B5EF4-FFF2-40B4-BE49-F238E27FC236}">
                    <a16:creationId xmlns:a16="http://schemas.microsoft.com/office/drawing/2014/main" id="{2DDDD7A6-98C8-EA45-BACC-EC585A0F505B}"/>
                  </a:ext>
                </a:extLst>
              </p:cNvPr>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80;p25">
                <a:extLst>
                  <a:ext uri="{FF2B5EF4-FFF2-40B4-BE49-F238E27FC236}">
                    <a16:creationId xmlns:a16="http://schemas.microsoft.com/office/drawing/2014/main" id="{739CA1D2-DF68-7644-AB86-DE8EB90ED15A}"/>
                  </a:ext>
                </a:extLst>
              </p:cNvPr>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31" name="Google Shape;381;p25">
              <a:extLst>
                <a:ext uri="{FF2B5EF4-FFF2-40B4-BE49-F238E27FC236}">
                  <a16:creationId xmlns:a16="http://schemas.microsoft.com/office/drawing/2014/main" id="{94346D44-43A8-F04B-A131-691C54CE75EC}"/>
                </a:ext>
              </a:extLst>
            </p:cNvPr>
            <p:cNvSpPr txBox="1"/>
            <p:nvPr/>
          </p:nvSpPr>
          <p:spPr>
            <a:xfrm>
              <a:off x="1405025" y="3044482"/>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R3</a:t>
              </a:r>
              <a:endParaRPr sz="1300" i="1">
                <a:latin typeface="Calibri"/>
                <a:ea typeface="Calibri"/>
                <a:cs typeface="Calibri"/>
                <a:sym typeface="Calibri"/>
              </a:endParaRPr>
            </a:p>
          </p:txBody>
        </p:sp>
      </p:grpSp>
      <p:grpSp>
        <p:nvGrpSpPr>
          <p:cNvPr id="34" name="Google Shape;464;p27">
            <a:extLst>
              <a:ext uri="{FF2B5EF4-FFF2-40B4-BE49-F238E27FC236}">
                <a16:creationId xmlns:a16="http://schemas.microsoft.com/office/drawing/2014/main" id="{CE1CBE9A-3134-A44F-AFF7-57C3B1B9BE4A}"/>
              </a:ext>
            </a:extLst>
          </p:cNvPr>
          <p:cNvGrpSpPr/>
          <p:nvPr/>
        </p:nvGrpSpPr>
        <p:grpSpPr>
          <a:xfrm>
            <a:off x="1092910" y="3727328"/>
            <a:ext cx="720062" cy="499007"/>
            <a:chOff x="1405025" y="3540726"/>
            <a:chExt cx="741186" cy="513646"/>
          </a:xfrm>
        </p:grpSpPr>
        <p:grpSp>
          <p:nvGrpSpPr>
            <p:cNvPr id="35" name="Google Shape;465;p27">
              <a:extLst>
                <a:ext uri="{FF2B5EF4-FFF2-40B4-BE49-F238E27FC236}">
                  <a16:creationId xmlns:a16="http://schemas.microsoft.com/office/drawing/2014/main" id="{CC09B059-30AD-5344-B804-B6B3F384B9A5}"/>
                </a:ext>
              </a:extLst>
            </p:cNvPr>
            <p:cNvGrpSpPr/>
            <p:nvPr/>
          </p:nvGrpSpPr>
          <p:grpSpPr>
            <a:xfrm>
              <a:off x="1485077" y="3644013"/>
              <a:ext cx="661134" cy="410359"/>
              <a:chOff x="3554125" y="2848825"/>
              <a:chExt cx="1148400" cy="712800"/>
            </a:xfrm>
          </p:grpSpPr>
          <p:sp>
            <p:nvSpPr>
              <p:cNvPr id="37" name="Google Shape;466;p27">
                <a:extLst>
                  <a:ext uri="{FF2B5EF4-FFF2-40B4-BE49-F238E27FC236}">
                    <a16:creationId xmlns:a16="http://schemas.microsoft.com/office/drawing/2014/main" id="{6BB8AA3D-7FFA-6B45-B1A0-8C2C725B2A48}"/>
                  </a:ext>
                </a:extLst>
              </p:cNvPr>
              <p:cNvSpPr/>
              <p:nvPr/>
            </p:nvSpPr>
            <p:spPr>
              <a:xfrm>
                <a:off x="3554125" y="2848825"/>
                <a:ext cx="1148400" cy="712800"/>
              </a:xfrm>
              <a:prstGeom prst="rect">
                <a:avLst/>
              </a:prstGeom>
              <a:solidFill>
                <a:srgbClr val="2F007B">
                  <a:alpha val="185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467;p27">
                <a:extLst>
                  <a:ext uri="{FF2B5EF4-FFF2-40B4-BE49-F238E27FC236}">
                    <a16:creationId xmlns:a16="http://schemas.microsoft.com/office/drawing/2014/main" id="{A34C244C-01F3-304C-9443-2D8BC4E6DFEB}"/>
                  </a:ext>
                </a:extLst>
              </p:cNvPr>
              <p:cNvPicPr preferRelativeResize="0"/>
              <p:nvPr/>
            </p:nvPicPr>
            <p:blipFill>
              <a:blip r:embed="rId6">
                <a:alphaModFix/>
              </a:blip>
              <a:stretch>
                <a:fillRect/>
              </a:stretch>
            </p:blipFill>
            <p:spPr>
              <a:xfrm>
                <a:off x="3809323" y="2886225"/>
                <a:ext cx="638000" cy="638000"/>
              </a:xfrm>
              <a:prstGeom prst="rect">
                <a:avLst/>
              </a:prstGeom>
              <a:noFill/>
              <a:ln>
                <a:noFill/>
              </a:ln>
            </p:spPr>
          </p:pic>
        </p:grpSp>
        <p:sp>
          <p:nvSpPr>
            <p:cNvPr id="36" name="Google Shape;468;p27">
              <a:extLst>
                <a:ext uri="{FF2B5EF4-FFF2-40B4-BE49-F238E27FC236}">
                  <a16:creationId xmlns:a16="http://schemas.microsoft.com/office/drawing/2014/main" id="{9B1E5FA6-2B9F-924C-81C7-B59F5EB0FEB5}"/>
                </a:ext>
              </a:extLst>
            </p:cNvPr>
            <p:cNvSpPr txBox="1"/>
            <p:nvPr/>
          </p:nvSpPr>
          <p:spPr>
            <a:xfrm>
              <a:off x="1405025" y="3540726"/>
              <a:ext cx="479400" cy="39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R4</a:t>
              </a:r>
              <a:endParaRPr sz="1300" i="1">
                <a:latin typeface="Calibri"/>
                <a:ea typeface="Calibri"/>
                <a:cs typeface="Calibri"/>
                <a:sym typeface="Calibri"/>
              </a:endParaRPr>
            </a:p>
          </p:txBody>
        </p:sp>
      </p:grpSp>
      <p:grpSp>
        <p:nvGrpSpPr>
          <p:cNvPr id="39" name="Google Shape;469;p27">
            <a:extLst>
              <a:ext uri="{FF2B5EF4-FFF2-40B4-BE49-F238E27FC236}">
                <a16:creationId xmlns:a16="http://schemas.microsoft.com/office/drawing/2014/main" id="{EE6F25D6-CB47-5C48-B09E-AB256235CE37}"/>
              </a:ext>
            </a:extLst>
          </p:cNvPr>
          <p:cNvGrpSpPr/>
          <p:nvPr/>
        </p:nvGrpSpPr>
        <p:grpSpPr>
          <a:xfrm>
            <a:off x="1737557" y="3726786"/>
            <a:ext cx="716075" cy="500124"/>
            <a:chOff x="2070250" y="3539590"/>
            <a:chExt cx="737081" cy="514796"/>
          </a:xfrm>
        </p:grpSpPr>
        <p:grpSp>
          <p:nvGrpSpPr>
            <p:cNvPr id="40" name="Google Shape;470;p27">
              <a:extLst>
                <a:ext uri="{FF2B5EF4-FFF2-40B4-BE49-F238E27FC236}">
                  <a16:creationId xmlns:a16="http://schemas.microsoft.com/office/drawing/2014/main" id="{7919E846-DA5D-BE4D-BF52-231718046AC5}"/>
                </a:ext>
              </a:extLst>
            </p:cNvPr>
            <p:cNvGrpSpPr/>
            <p:nvPr/>
          </p:nvGrpSpPr>
          <p:grpSpPr>
            <a:xfrm>
              <a:off x="2146198" y="3644027"/>
              <a:ext cx="661134" cy="410359"/>
              <a:chOff x="5362625" y="2661075"/>
              <a:chExt cx="1148400" cy="712800"/>
            </a:xfrm>
          </p:grpSpPr>
          <p:sp>
            <p:nvSpPr>
              <p:cNvPr id="42" name="Google Shape;471;p27">
                <a:extLst>
                  <a:ext uri="{FF2B5EF4-FFF2-40B4-BE49-F238E27FC236}">
                    <a16:creationId xmlns:a16="http://schemas.microsoft.com/office/drawing/2014/main" id="{F636D9C8-2E53-BC4A-B815-55BDEDD160D2}"/>
                  </a:ext>
                </a:extLst>
              </p:cNvPr>
              <p:cNvSpPr/>
              <p:nvPr/>
            </p:nvSpPr>
            <p:spPr>
              <a:xfrm>
                <a:off x="5362625" y="2661075"/>
                <a:ext cx="1148400" cy="712800"/>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 name="Google Shape;472;p27">
                <a:extLst>
                  <a:ext uri="{FF2B5EF4-FFF2-40B4-BE49-F238E27FC236}">
                    <a16:creationId xmlns:a16="http://schemas.microsoft.com/office/drawing/2014/main" id="{F6A80D01-7655-0F4D-B55B-3B8AB90EF8B3}"/>
                  </a:ext>
                </a:extLst>
              </p:cNvPr>
              <p:cNvPicPr preferRelativeResize="0"/>
              <p:nvPr/>
            </p:nvPicPr>
            <p:blipFill>
              <a:blip r:embed="rId7">
                <a:alphaModFix/>
              </a:blip>
              <a:stretch>
                <a:fillRect/>
              </a:stretch>
            </p:blipFill>
            <p:spPr>
              <a:xfrm>
                <a:off x="5609487" y="2690125"/>
                <a:ext cx="654675" cy="654675"/>
              </a:xfrm>
              <a:prstGeom prst="rect">
                <a:avLst/>
              </a:prstGeom>
              <a:noFill/>
              <a:ln>
                <a:noFill/>
              </a:ln>
            </p:spPr>
          </p:pic>
        </p:grpSp>
        <p:sp>
          <p:nvSpPr>
            <p:cNvPr id="41" name="Google Shape;473;p27">
              <a:extLst>
                <a:ext uri="{FF2B5EF4-FFF2-40B4-BE49-F238E27FC236}">
                  <a16:creationId xmlns:a16="http://schemas.microsoft.com/office/drawing/2014/main" id="{EF503EA3-1DE5-084C-8ED4-9BA4B0020045}"/>
                </a:ext>
              </a:extLst>
            </p:cNvPr>
            <p:cNvSpPr txBox="1"/>
            <p:nvPr/>
          </p:nvSpPr>
          <p:spPr>
            <a:xfrm>
              <a:off x="2070250" y="3539590"/>
              <a:ext cx="479400" cy="39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R4</a:t>
              </a:r>
              <a:endParaRPr sz="1300" i="1">
                <a:latin typeface="Calibri"/>
                <a:ea typeface="Calibri"/>
                <a:cs typeface="Calibri"/>
                <a:sym typeface="Calibri"/>
              </a:endParaRPr>
            </a:p>
          </p:txBody>
        </p:sp>
      </p:grpSp>
      <p:grpSp>
        <p:nvGrpSpPr>
          <p:cNvPr id="44" name="Google Shape;474;p27">
            <a:extLst>
              <a:ext uri="{FF2B5EF4-FFF2-40B4-BE49-F238E27FC236}">
                <a16:creationId xmlns:a16="http://schemas.microsoft.com/office/drawing/2014/main" id="{35428CE9-88EC-0949-BBA5-C5F278F72B75}"/>
              </a:ext>
            </a:extLst>
          </p:cNvPr>
          <p:cNvGrpSpPr/>
          <p:nvPr/>
        </p:nvGrpSpPr>
        <p:grpSpPr>
          <a:xfrm>
            <a:off x="2377615" y="4181597"/>
            <a:ext cx="716679" cy="496055"/>
            <a:chOff x="1395583" y="4048412"/>
            <a:chExt cx="740066" cy="512295"/>
          </a:xfrm>
        </p:grpSpPr>
        <p:grpSp>
          <p:nvGrpSpPr>
            <p:cNvPr id="45" name="Google Shape;475;p27">
              <a:extLst>
                <a:ext uri="{FF2B5EF4-FFF2-40B4-BE49-F238E27FC236}">
                  <a16:creationId xmlns:a16="http://schemas.microsoft.com/office/drawing/2014/main" id="{F803DF7B-068E-AB43-99D8-85710540D318}"/>
                </a:ext>
              </a:extLst>
            </p:cNvPr>
            <p:cNvGrpSpPr/>
            <p:nvPr/>
          </p:nvGrpSpPr>
          <p:grpSpPr>
            <a:xfrm>
              <a:off x="1474514" y="4150348"/>
              <a:ext cx="661134" cy="410359"/>
              <a:chOff x="5362625" y="2661075"/>
              <a:chExt cx="1148400" cy="712800"/>
            </a:xfrm>
          </p:grpSpPr>
          <p:sp>
            <p:nvSpPr>
              <p:cNvPr id="47" name="Google Shape;476;p27">
                <a:extLst>
                  <a:ext uri="{FF2B5EF4-FFF2-40B4-BE49-F238E27FC236}">
                    <a16:creationId xmlns:a16="http://schemas.microsoft.com/office/drawing/2014/main" id="{4B4BD54A-D9EC-F446-B719-D9B79B92E746}"/>
                  </a:ext>
                </a:extLst>
              </p:cNvPr>
              <p:cNvSpPr/>
              <p:nvPr/>
            </p:nvSpPr>
            <p:spPr>
              <a:xfrm>
                <a:off x="5362625" y="2661075"/>
                <a:ext cx="1148400" cy="712800"/>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Google Shape;477;p27">
                <a:extLst>
                  <a:ext uri="{FF2B5EF4-FFF2-40B4-BE49-F238E27FC236}">
                    <a16:creationId xmlns:a16="http://schemas.microsoft.com/office/drawing/2014/main" id="{C619EF99-3AE0-2E43-AD82-9801BE08A5FE}"/>
                  </a:ext>
                </a:extLst>
              </p:cNvPr>
              <p:cNvPicPr preferRelativeResize="0"/>
              <p:nvPr/>
            </p:nvPicPr>
            <p:blipFill>
              <a:blip r:embed="rId7">
                <a:alphaModFix/>
              </a:blip>
              <a:stretch>
                <a:fillRect/>
              </a:stretch>
            </p:blipFill>
            <p:spPr>
              <a:xfrm>
                <a:off x="5609487" y="2690125"/>
                <a:ext cx="654675" cy="654675"/>
              </a:xfrm>
              <a:prstGeom prst="rect">
                <a:avLst/>
              </a:prstGeom>
              <a:noFill/>
              <a:ln>
                <a:noFill/>
              </a:ln>
            </p:spPr>
          </p:pic>
        </p:grpSp>
        <p:sp>
          <p:nvSpPr>
            <p:cNvPr id="46" name="Google Shape;478;p27">
              <a:extLst>
                <a:ext uri="{FF2B5EF4-FFF2-40B4-BE49-F238E27FC236}">
                  <a16:creationId xmlns:a16="http://schemas.microsoft.com/office/drawing/2014/main" id="{7191BEA1-8362-024C-A72B-F5CB7DE69B7C}"/>
                </a:ext>
              </a:extLst>
            </p:cNvPr>
            <p:cNvSpPr txBox="1"/>
            <p:nvPr/>
          </p:nvSpPr>
          <p:spPr>
            <a:xfrm>
              <a:off x="1395583" y="4048412"/>
              <a:ext cx="479400" cy="39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R5</a:t>
              </a:r>
              <a:endParaRPr sz="1300" i="1">
                <a:latin typeface="Calibri"/>
                <a:ea typeface="Calibri"/>
                <a:cs typeface="Calibri"/>
                <a:sym typeface="Calibri"/>
              </a:endParaRPr>
            </a:p>
          </p:txBody>
        </p:sp>
      </p:grpSp>
      <p:sp>
        <p:nvSpPr>
          <p:cNvPr id="49" name="Google Shape;581;p29">
            <a:extLst>
              <a:ext uri="{FF2B5EF4-FFF2-40B4-BE49-F238E27FC236}">
                <a16:creationId xmlns:a16="http://schemas.microsoft.com/office/drawing/2014/main" id="{4DD33D86-1DE4-6743-97E4-96B237FA5972}"/>
              </a:ext>
            </a:extLst>
          </p:cNvPr>
          <p:cNvSpPr/>
          <p:nvPr/>
        </p:nvSpPr>
        <p:spPr>
          <a:xfrm>
            <a:off x="4848125" y="2462700"/>
            <a:ext cx="132600" cy="2153700"/>
          </a:xfrm>
          <a:prstGeom prst="rightBrace">
            <a:avLst>
              <a:gd name="adj1" fmla="val 50000"/>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2;p29">
            <a:extLst>
              <a:ext uri="{FF2B5EF4-FFF2-40B4-BE49-F238E27FC236}">
                <a16:creationId xmlns:a16="http://schemas.microsoft.com/office/drawing/2014/main" id="{6E2F7179-0455-2F44-9C48-6EB78F22D7BC}"/>
              </a:ext>
            </a:extLst>
          </p:cNvPr>
          <p:cNvSpPr txBox="1"/>
          <p:nvPr/>
        </p:nvSpPr>
        <p:spPr>
          <a:xfrm>
            <a:off x="5038500" y="3109225"/>
            <a:ext cx="322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Parallel Execution</a:t>
            </a:r>
            <a:endParaRPr dirty="0">
              <a:latin typeface="Calibri"/>
              <a:ea typeface="Calibri"/>
              <a:cs typeface="Calibri"/>
              <a:sym typeface="Calibri"/>
            </a:endParaRPr>
          </a:p>
        </p:txBody>
      </p:sp>
      <p:sp>
        <p:nvSpPr>
          <p:cNvPr id="51" name="Google Shape;583;p29">
            <a:extLst>
              <a:ext uri="{FF2B5EF4-FFF2-40B4-BE49-F238E27FC236}">
                <a16:creationId xmlns:a16="http://schemas.microsoft.com/office/drawing/2014/main" id="{841396E9-B5B3-2548-A350-36D50C28E150}"/>
              </a:ext>
            </a:extLst>
          </p:cNvPr>
          <p:cNvSpPr/>
          <p:nvPr/>
        </p:nvSpPr>
        <p:spPr>
          <a:xfrm>
            <a:off x="5179400" y="3544950"/>
            <a:ext cx="2860200" cy="49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en" dirty="0">
                <a:solidFill>
                  <a:schemeClr val="dk1"/>
                </a:solidFill>
                <a:latin typeface="Calibri"/>
                <a:ea typeface="Calibri"/>
                <a:cs typeface="Calibri"/>
                <a:sym typeface="Calibri"/>
              </a:rPr>
              <a:t>Equivalent end state to: </a:t>
            </a:r>
            <a:br>
              <a:rPr lang="en" dirty="0">
                <a:solidFill>
                  <a:schemeClr val="dk1"/>
                </a:solidFill>
                <a:latin typeface="Calibri"/>
                <a:ea typeface="Calibri"/>
                <a:cs typeface="Calibri"/>
                <a:sym typeface="Calibri"/>
              </a:rPr>
            </a:br>
            <a:r>
              <a:rPr lang="en" i="1" dirty="0">
                <a:solidFill>
                  <a:schemeClr val="dk1"/>
                </a:solidFill>
                <a:latin typeface="Calibri"/>
                <a:ea typeface="Calibri"/>
                <a:cs typeface="Calibri"/>
                <a:sym typeface="Calibri"/>
              </a:rPr>
              <a:t>R3 </a:t>
            </a:r>
            <a:r>
              <a:rPr lang="en-US" altLang="zh-CN" i="1" dirty="0">
                <a:solidFill>
                  <a:schemeClr val="tx1"/>
                </a:solidFill>
                <a:latin typeface="Calibri" panose="020F0502020204030204" pitchFamily="34" charset="0"/>
                <a:cs typeface="Calibri" panose="020F0502020204030204" pitchFamily="34" charset="0"/>
              </a:rPr>
              <a:t>–&gt;</a:t>
            </a:r>
            <a:r>
              <a:rPr lang="en" i="1" dirty="0">
                <a:solidFill>
                  <a:schemeClr val="dk1"/>
                </a:solidFill>
                <a:latin typeface="Calibri"/>
                <a:ea typeface="Calibri"/>
                <a:cs typeface="Calibri"/>
                <a:sym typeface="Calibri"/>
              </a:rPr>
              <a:t> R1 </a:t>
            </a:r>
            <a:r>
              <a:rPr lang="en-US" altLang="zh-CN" i="1" dirty="0">
                <a:solidFill>
                  <a:schemeClr val="tx1"/>
                </a:solidFill>
                <a:latin typeface="Calibri" panose="020F0502020204030204" pitchFamily="34" charset="0"/>
                <a:cs typeface="Calibri" panose="020F0502020204030204" pitchFamily="34" charset="0"/>
              </a:rPr>
              <a:t>–&gt;</a:t>
            </a:r>
            <a:r>
              <a:rPr lang="en" i="1" dirty="0">
                <a:solidFill>
                  <a:schemeClr val="dk1"/>
                </a:solidFill>
                <a:latin typeface="Calibri"/>
                <a:ea typeface="Calibri"/>
                <a:cs typeface="Calibri"/>
                <a:sym typeface="Calibri"/>
              </a:rPr>
              <a:t> R2 </a:t>
            </a:r>
            <a:r>
              <a:rPr lang="en-US" altLang="zh-CN" i="1" dirty="0">
                <a:solidFill>
                  <a:schemeClr val="tx1"/>
                </a:solidFill>
                <a:latin typeface="Calibri" panose="020F0502020204030204" pitchFamily="34" charset="0"/>
                <a:cs typeface="Calibri" panose="020F0502020204030204" pitchFamily="34" charset="0"/>
              </a:rPr>
              <a:t>–&gt;</a:t>
            </a:r>
            <a:r>
              <a:rPr lang="en" i="1" dirty="0">
                <a:solidFill>
                  <a:schemeClr val="dk1"/>
                </a:solidFill>
                <a:latin typeface="Calibri"/>
                <a:ea typeface="Calibri"/>
                <a:cs typeface="Calibri"/>
                <a:sym typeface="Calibri"/>
              </a:rPr>
              <a:t> R5 </a:t>
            </a:r>
            <a:r>
              <a:rPr lang="en-US" altLang="zh-CN" i="1" dirty="0">
                <a:solidFill>
                  <a:schemeClr val="tx1"/>
                </a:solidFill>
                <a:latin typeface="Calibri" panose="020F0502020204030204" pitchFamily="34" charset="0"/>
                <a:cs typeface="Calibri" panose="020F0502020204030204" pitchFamily="34" charset="0"/>
              </a:rPr>
              <a:t>–&gt;</a:t>
            </a:r>
            <a:r>
              <a:rPr lang="en" i="1" dirty="0">
                <a:solidFill>
                  <a:schemeClr val="dk1"/>
                </a:solidFill>
                <a:latin typeface="Calibri"/>
                <a:ea typeface="Calibri"/>
                <a:cs typeface="Calibri"/>
                <a:sym typeface="Calibri"/>
              </a:rPr>
              <a:t> R4</a:t>
            </a:r>
            <a:endParaRPr i="1" dirty="0"/>
          </a:p>
        </p:txBody>
      </p:sp>
      <p:sp>
        <p:nvSpPr>
          <p:cNvPr id="53" name="Google Shape;85;p15">
            <a:extLst>
              <a:ext uri="{FF2B5EF4-FFF2-40B4-BE49-F238E27FC236}">
                <a16:creationId xmlns:a16="http://schemas.microsoft.com/office/drawing/2014/main" id="{BBE2FA4A-B54E-214F-9A15-2320B7DC6D74}"/>
              </a:ext>
            </a:extLst>
          </p:cNvPr>
          <p:cNvSpPr/>
          <p:nvPr/>
        </p:nvSpPr>
        <p:spPr>
          <a:xfrm>
            <a:off x="6727856" y="923875"/>
            <a:ext cx="2018952" cy="481375"/>
          </a:xfrm>
          <a:prstGeom prst="roundRect">
            <a:avLst>
              <a:gd name="adj" fmla="val 16667"/>
            </a:avLst>
          </a:prstGeom>
          <a:solidFill>
            <a:srgbClr val="FFCA92">
              <a:alpha val="3176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i="1" dirty="0">
                <a:solidFill>
                  <a:schemeClr val="tx1"/>
                </a:solidFill>
                <a:latin typeface="Calibri Light" panose="020F0302020204030204" pitchFamily="34" charset="0"/>
                <a:ea typeface="Calibri"/>
                <a:cs typeface="Calibri Light" panose="020F0302020204030204" pitchFamily="34" charset="0"/>
                <a:sym typeface="Calibri"/>
              </a:rPr>
              <a:t>Finish in </a:t>
            </a:r>
            <a:r>
              <a:rPr lang="en" sz="1700" b="1" i="1" dirty="0">
                <a:solidFill>
                  <a:srgbClr val="2008FF"/>
                </a:solidFill>
                <a:latin typeface="Calibri Light" panose="020F0302020204030204" pitchFamily="34" charset="0"/>
                <a:ea typeface="Calibri"/>
                <a:cs typeface="Calibri Light" panose="020F0302020204030204" pitchFamily="34" charset="0"/>
                <a:sym typeface="Calibri"/>
              </a:rPr>
              <a:t>  </a:t>
            </a:r>
            <a:r>
              <a:rPr lang="en" sz="1700" i="1" dirty="0">
                <a:solidFill>
                  <a:schemeClr val="tx1"/>
                </a:solidFill>
                <a:latin typeface="Calibri Light" panose="020F0302020204030204" pitchFamily="34" charset="0"/>
                <a:ea typeface="Calibri"/>
                <a:cs typeface="Calibri Light" panose="020F0302020204030204" pitchFamily="34" charset="0"/>
                <a:sym typeface="Calibri"/>
              </a:rPr>
              <a:t> time units</a:t>
            </a:r>
            <a:endParaRPr sz="1700" i="1" dirty="0">
              <a:solidFill>
                <a:schemeClr val="tx1"/>
              </a:solidFill>
              <a:latin typeface="Calibri Light" panose="020F0302020204030204" pitchFamily="34" charset="0"/>
              <a:ea typeface="Calibri"/>
              <a:cs typeface="Calibri Light" panose="020F0302020204030204" pitchFamily="34" charset="0"/>
              <a:sym typeface="Calibri"/>
            </a:endParaRPr>
          </a:p>
        </p:txBody>
      </p:sp>
      <p:sp>
        <p:nvSpPr>
          <p:cNvPr id="54" name="Rectangle 53">
            <a:extLst>
              <a:ext uri="{FF2B5EF4-FFF2-40B4-BE49-F238E27FC236}">
                <a16:creationId xmlns:a16="http://schemas.microsoft.com/office/drawing/2014/main" id="{C8B30BA1-410F-9A41-A6A6-27DCE79EF2D5}"/>
              </a:ext>
            </a:extLst>
          </p:cNvPr>
          <p:cNvSpPr/>
          <p:nvPr/>
        </p:nvSpPr>
        <p:spPr>
          <a:xfrm>
            <a:off x="7516009" y="987590"/>
            <a:ext cx="295274" cy="353943"/>
          </a:xfrm>
          <a:prstGeom prst="rect">
            <a:avLst/>
          </a:prstGeom>
        </p:spPr>
        <p:txBody>
          <a:bodyPr wrap="none">
            <a:spAutoFit/>
          </a:bodyPr>
          <a:lstStyle/>
          <a:p>
            <a:r>
              <a:rPr lang="en" sz="1700" b="1" i="1" dirty="0">
                <a:solidFill>
                  <a:srgbClr val="2008FF"/>
                </a:solidFill>
                <a:latin typeface="Calibri Light" panose="020F0302020204030204" pitchFamily="34" charset="0"/>
                <a:cs typeface="Calibri Light" panose="020F0302020204030204" pitchFamily="34" charset="0"/>
                <a:sym typeface="Calibri"/>
              </a:rPr>
              <a:t>3</a:t>
            </a:r>
            <a:endParaRPr lang="en-US" sz="1700" dirty="0"/>
          </a:p>
        </p:txBody>
      </p:sp>
    </p:spTree>
    <p:custDataLst>
      <p:tags r:id="rId1"/>
    </p:custDataLst>
    <p:extLst>
      <p:ext uri="{BB962C8B-B14F-4D97-AF65-F5344CB8AC3E}">
        <p14:creationId xmlns:p14="http://schemas.microsoft.com/office/powerpoint/2010/main" val="3440521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7.40741E-7 L -0.07031 7.40741E-7 " pathEditMode="relative" rAng="0" ptsTypes="AA">
                                      <p:cBhvr>
                                        <p:cTn id="6" dur="1000" fill="hold"/>
                                        <p:tgtEl>
                                          <p:spTgt spid="346"/>
                                        </p:tgtEl>
                                        <p:attrNameLst>
                                          <p:attrName>ppt_x</p:attrName>
                                          <p:attrName>ppt_y</p:attrName>
                                        </p:attrNameLst>
                                      </p:cBhvr>
                                      <p:rCtr x="-3524" y="0"/>
                                    </p:animMotion>
                                  </p:childTnLst>
                                </p:cTn>
                              </p:par>
                              <p:par>
                                <p:cTn id="7" presetID="42" presetClass="path" presetSubtype="0" accel="50000" decel="50000" fill="hold" nodeType="withEffect">
                                  <p:stCondLst>
                                    <p:cond delay="0"/>
                                  </p:stCondLst>
                                  <p:childTnLst>
                                    <p:animMotion origin="layout" path="M -1.94444E-6 0.00216 L -0.06996 -1.97531E-6 " pathEditMode="relative" rAng="0" ptsTypes="AA">
                                      <p:cBhvr>
                                        <p:cTn id="8" dur="1000" fill="hold"/>
                                        <p:tgtEl>
                                          <p:spTgt spid="351"/>
                                        </p:tgtEl>
                                        <p:attrNameLst>
                                          <p:attrName>ppt_x</p:attrName>
                                          <p:attrName>ppt_y</p:attrName>
                                        </p:attrNameLst>
                                      </p:cBhvr>
                                      <p:rCtr x="-3507" y="0"/>
                                    </p:animMotion>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par>
                          <p:cTn id="12" fill="hold">
                            <p:stCondLst>
                              <p:cond delay="1000"/>
                            </p:stCondLst>
                            <p:childTnLst>
                              <p:par>
                                <p:cTn id="13" presetID="42" presetClass="path" presetSubtype="0" accel="50000" decel="50000" fill="hold" nodeType="afterEffect">
                                  <p:stCondLst>
                                    <p:cond delay="0"/>
                                  </p:stCondLst>
                                  <p:childTnLst>
                                    <p:animMotion origin="layout" path="M 4.44444E-6 4.93827E-7 L -0.21077 -0.00247 " pathEditMode="relative" rAng="0" ptsTypes="AA">
                                      <p:cBhvr>
                                        <p:cTn id="14" dur="1000" fill="hold"/>
                                        <p:tgtEl>
                                          <p:spTgt spid="29"/>
                                        </p:tgtEl>
                                        <p:attrNameLst>
                                          <p:attrName>ppt_x</p:attrName>
                                          <p:attrName>ppt_y</p:attrName>
                                        </p:attrNameLst>
                                      </p:cBhvr>
                                      <p:rCtr x="-10538" y="-123"/>
                                    </p:animMotion>
                                  </p:childTnLst>
                                </p:cTn>
                              </p:par>
                            </p:childTnLst>
                          </p:cTn>
                        </p:par>
                        <p:par>
                          <p:cTn id="15" fill="hold">
                            <p:stCondLst>
                              <p:cond delay="2000"/>
                            </p:stCondLst>
                            <p:childTnLst>
                              <p:par>
                                <p:cTn id="16" presetID="1" presetClass="entr" presetSubtype="0" fill="hold" nodeType="afterEffect">
                                  <p:stCondLst>
                                    <p:cond delay="1000"/>
                                  </p:stCondLst>
                                  <p:childTnLst>
                                    <p:set>
                                      <p:cBhvr>
                                        <p:cTn id="17" dur="1" fill="hold">
                                          <p:stCondLst>
                                            <p:cond delay="0"/>
                                          </p:stCondLst>
                                        </p:cTn>
                                        <p:tgtEl>
                                          <p:spTgt spid="3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nodeType="afterEffect">
                                  <p:stCondLst>
                                    <p:cond delay="1000"/>
                                  </p:stCondLst>
                                  <p:childTnLst>
                                    <p:set>
                                      <p:cBhvr>
                                        <p:cTn id="22" dur="1" fill="hold">
                                          <p:stCondLst>
                                            <p:cond delay="0"/>
                                          </p:stCondLst>
                                        </p:cTn>
                                        <p:tgtEl>
                                          <p:spTgt spid="44"/>
                                        </p:tgtEl>
                                        <p:attrNameLst>
                                          <p:attrName>style.visibility</p:attrName>
                                        </p:attrNameLst>
                                      </p:cBhvr>
                                      <p:to>
                                        <p:strVal val="visible"/>
                                      </p:to>
                                    </p:set>
                                  </p:childTnLst>
                                </p:cTn>
                              </p:par>
                            </p:childTnLst>
                          </p:cTn>
                        </p:par>
                        <p:par>
                          <p:cTn id="23" fill="hold">
                            <p:stCondLst>
                              <p:cond delay="4000"/>
                            </p:stCondLst>
                            <p:childTnLst>
                              <p:par>
                                <p:cTn id="24" presetID="42" presetClass="path" presetSubtype="0" accel="50000" decel="50000" fill="hold" nodeType="afterEffect">
                                  <p:stCondLst>
                                    <p:cond delay="500"/>
                                  </p:stCondLst>
                                  <p:childTnLst>
                                    <p:animMotion origin="layout" path="M 0.00052 0.00926 L -0.1408 0.0071 " pathEditMode="relative" rAng="0" ptsTypes="AA">
                                      <p:cBhvr>
                                        <p:cTn id="25" dur="1000" fill="hold"/>
                                        <p:tgtEl>
                                          <p:spTgt spid="44"/>
                                        </p:tgtEl>
                                        <p:attrNameLst>
                                          <p:attrName>ppt_x</p:attrName>
                                          <p:attrName>ppt_y</p:attrName>
                                        </p:attrNameLst>
                                      </p:cBhvr>
                                      <p:rCtr x="-7066" y="-123"/>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Eventual Visibility (EV) Model</a:t>
            </a:r>
            <a:endParaRPr/>
          </a:p>
        </p:txBody>
      </p:sp>
      <p:sp>
        <p:nvSpPr>
          <p:cNvPr id="330" name="Google Shape;330;p24"/>
          <p:cNvSpPr txBox="1">
            <a:spLocks noGrp="1"/>
          </p:cNvSpPr>
          <p:nvPr>
            <p:ph type="body" idx="1"/>
          </p:nvPr>
        </p:nvSpPr>
        <p:spPr>
          <a:xfrm>
            <a:off x="311700" y="923875"/>
            <a:ext cx="8520600" cy="113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Strategy:</a:t>
            </a:r>
            <a:endParaRPr dirty="0"/>
          </a:p>
          <a:p>
            <a:pPr marL="457200" lvl="0" indent="-342900" algn="l" rtl="0">
              <a:spcBef>
                <a:spcPts val="0"/>
              </a:spcBef>
              <a:spcAft>
                <a:spcPts val="0"/>
              </a:spcAft>
              <a:buSzPts val="1800"/>
              <a:buChar char="-"/>
            </a:pPr>
            <a:r>
              <a:rPr lang="en" dirty="0"/>
              <a:t>Routines can concurrently execute </a:t>
            </a:r>
            <a:r>
              <a:rPr lang="en" i="1" dirty="0">
                <a:solidFill>
                  <a:srgbClr val="0000FF"/>
                </a:solidFill>
              </a:rPr>
              <a:t>without violating some serial order</a:t>
            </a:r>
            <a:r>
              <a:rPr lang="en" dirty="0"/>
              <a:t>.</a:t>
            </a:r>
            <a:endParaRPr dirty="0"/>
          </a:p>
          <a:p>
            <a:pPr lvl="0">
              <a:buChar char="-"/>
            </a:pPr>
            <a:r>
              <a:rPr lang="en" dirty="0"/>
              <a:t>Each routine holds the</a:t>
            </a:r>
            <a:r>
              <a:rPr lang="zh-CN" altLang="en-US" dirty="0"/>
              <a:t> </a:t>
            </a:r>
            <a:r>
              <a:rPr lang="en" i="1" dirty="0">
                <a:solidFill>
                  <a:srgbClr val="CE5538"/>
                </a:solidFill>
              </a:rPr>
              <a:t>locks</a:t>
            </a:r>
            <a:r>
              <a:rPr lang="en" dirty="0"/>
              <a:t> for devices it touches </a:t>
            </a:r>
            <a:r>
              <a:rPr lang="en-US" dirty="0"/>
              <a:t>(but can lease the lock).</a:t>
            </a:r>
            <a:endParaRPr dirty="0"/>
          </a:p>
        </p:txBody>
      </p:sp>
      <p:sp>
        <p:nvSpPr>
          <p:cNvPr id="331" name="Google Shape;331;p24"/>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grpSp>
        <p:nvGrpSpPr>
          <p:cNvPr id="2" name="Group 1">
            <a:extLst>
              <a:ext uri="{FF2B5EF4-FFF2-40B4-BE49-F238E27FC236}">
                <a16:creationId xmlns:a16="http://schemas.microsoft.com/office/drawing/2014/main" id="{72FDF7EE-E5F6-2940-9C76-FFAF02847146}"/>
              </a:ext>
            </a:extLst>
          </p:cNvPr>
          <p:cNvGrpSpPr/>
          <p:nvPr/>
        </p:nvGrpSpPr>
        <p:grpSpPr>
          <a:xfrm>
            <a:off x="2587188" y="1655805"/>
            <a:ext cx="1253334" cy="2090288"/>
            <a:chOff x="2587188" y="1655805"/>
            <a:chExt cx="1253334" cy="2090288"/>
          </a:xfrm>
        </p:grpSpPr>
        <p:pic>
          <p:nvPicPr>
            <p:cNvPr id="1026" name="Picture 2">
              <a:extLst>
                <a:ext uri="{FF2B5EF4-FFF2-40B4-BE49-F238E27FC236}">
                  <a16:creationId xmlns:a16="http://schemas.microsoft.com/office/drawing/2014/main" id="{958F38DC-2A53-2948-B564-CA24936F9A9F}"/>
                </a:ext>
              </a:extLst>
            </p:cNvPr>
            <p:cNvPicPr>
              <a:picLocks noChangeAspect="1" noChangeArrowheads="1"/>
            </p:cNvPicPr>
            <p:nvPr/>
          </p:nvPicPr>
          <p:blipFill>
            <a:blip r:embed="rId4"/>
            <a:srcRect/>
            <a:stretch/>
          </p:blipFill>
          <p:spPr bwMode="auto">
            <a:xfrm>
              <a:off x="3062682" y="2693748"/>
              <a:ext cx="333095" cy="510747"/>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a:extLst>
                <a:ext uri="{FF2B5EF4-FFF2-40B4-BE49-F238E27FC236}">
                  <a16:creationId xmlns:a16="http://schemas.microsoft.com/office/drawing/2014/main" id="{C6DCA461-73A5-F24F-A01A-AFF7D710A804}"/>
                </a:ext>
              </a:extLst>
            </p:cNvPr>
            <p:cNvSpPr/>
            <p:nvPr/>
          </p:nvSpPr>
          <p:spPr>
            <a:xfrm>
              <a:off x="2949146" y="1655805"/>
              <a:ext cx="560173" cy="288325"/>
            </a:xfrm>
            <a:prstGeom prst="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Arrow Connector 4">
              <a:extLst>
                <a:ext uri="{FF2B5EF4-FFF2-40B4-BE49-F238E27FC236}">
                  <a16:creationId xmlns:a16="http://schemas.microsoft.com/office/drawing/2014/main" id="{1C0EAA86-6634-034D-9958-5CC58F6D0371}"/>
                </a:ext>
              </a:extLst>
            </p:cNvPr>
            <p:cNvCxnSpPr>
              <a:cxnSpLocks/>
              <a:stCxn id="3" idx="2"/>
              <a:endCxn id="1026" idx="0"/>
            </p:cNvCxnSpPr>
            <p:nvPr/>
          </p:nvCxnSpPr>
          <p:spPr>
            <a:xfrm flipH="1">
              <a:off x="3229230" y="1944130"/>
              <a:ext cx="3" cy="749618"/>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AB5D3D-E046-E345-8767-D60C4ABA0F93}"/>
                </a:ext>
              </a:extLst>
            </p:cNvPr>
            <p:cNvSpPr txBox="1"/>
            <p:nvPr/>
          </p:nvSpPr>
          <p:spPr>
            <a:xfrm>
              <a:off x="2587188" y="2249103"/>
              <a:ext cx="1253334" cy="307777"/>
            </a:xfrm>
            <a:prstGeom prst="rect">
              <a:avLst/>
            </a:prstGeom>
            <a:noFill/>
          </p:spPr>
          <p:txBody>
            <a:bodyPr wrap="square" rtlCol="0">
              <a:spAutoFit/>
            </a:bodyPr>
            <a:lstStyle/>
            <a:p>
              <a:r>
                <a:rPr lang="en-US" altLang="zh-CN" i="1" dirty="0">
                  <a:solidFill>
                    <a:schemeClr val="bg2"/>
                  </a:solidFill>
                  <a:latin typeface="Georgia" panose="02040502050405020303" pitchFamily="18" charset="0"/>
                </a:rPr>
                <a:t>Managed</a:t>
              </a:r>
              <a:r>
                <a:rPr lang="zh-CN" altLang="en-US" i="1" dirty="0">
                  <a:solidFill>
                    <a:schemeClr val="bg2"/>
                  </a:solidFill>
                  <a:latin typeface="Georgia" panose="02040502050405020303" pitchFamily="18" charset="0"/>
                </a:rPr>
                <a:t> </a:t>
              </a:r>
              <a:r>
                <a:rPr lang="en-US" altLang="zh-CN" i="1" dirty="0">
                  <a:solidFill>
                    <a:schemeClr val="bg2"/>
                  </a:solidFill>
                  <a:latin typeface="Georgia" panose="02040502050405020303" pitchFamily="18" charset="0"/>
                </a:rPr>
                <a:t>at</a:t>
              </a:r>
              <a:endParaRPr lang="en-US" i="1" dirty="0">
                <a:solidFill>
                  <a:schemeClr val="bg2"/>
                </a:solidFill>
                <a:latin typeface="Georgia" panose="02040502050405020303" pitchFamily="18" charset="0"/>
              </a:endParaRPr>
            </a:p>
          </p:txBody>
        </p:sp>
        <p:sp>
          <p:nvSpPr>
            <p:cNvPr id="8" name="TextBox 7">
              <a:extLst>
                <a:ext uri="{FF2B5EF4-FFF2-40B4-BE49-F238E27FC236}">
                  <a16:creationId xmlns:a16="http://schemas.microsoft.com/office/drawing/2014/main" id="{E17D2529-968A-5746-AB4B-9753B68CF8BC}"/>
                </a:ext>
              </a:extLst>
            </p:cNvPr>
            <p:cNvSpPr txBox="1"/>
            <p:nvPr/>
          </p:nvSpPr>
          <p:spPr>
            <a:xfrm>
              <a:off x="2645964" y="3222873"/>
              <a:ext cx="1194558" cy="523220"/>
            </a:xfrm>
            <a:prstGeom prst="rect">
              <a:avLst/>
            </a:prstGeom>
            <a:noFill/>
          </p:spPr>
          <p:txBody>
            <a:bodyPr wrap="none" rtlCol="0">
              <a:spAutoFit/>
            </a:bodyPr>
            <a:lstStyle/>
            <a:p>
              <a:pPr algn="ctr"/>
              <a:r>
                <a:rPr lang="en-US" altLang="zh-CN" i="1" dirty="0">
                  <a:latin typeface="Calibri Light" panose="020F0302020204030204" pitchFamily="34" charset="0"/>
                  <a:cs typeface="Calibri Light" panose="020F0302020204030204" pitchFamily="34" charset="0"/>
                </a:rPr>
                <a:t>central</a:t>
              </a:r>
              <a:r>
                <a:rPr lang="zh-CN" altLang="en-US" i="1" dirty="0">
                  <a:latin typeface="Calibri Light" panose="020F0302020204030204" pitchFamily="34" charset="0"/>
                  <a:cs typeface="Calibri Light" panose="020F0302020204030204" pitchFamily="34" charset="0"/>
                </a:rPr>
                <a:t> </a:t>
              </a:r>
              <a:r>
                <a:rPr lang="en-US" altLang="zh-CN" i="1" dirty="0">
                  <a:latin typeface="Calibri Light" panose="020F0302020204030204" pitchFamily="34" charset="0"/>
                  <a:cs typeface="Calibri Light" panose="020F0302020204030204" pitchFamily="34" charset="0"/>
                </a:rPr>
                <a:t>device</a:t>
              </a:r>
            </a:p>
            <a:p>
              <a:pPr algn="ctr"/>
              <a:r>
                <a:rPr lang="en-US" altLang="zh-CN" i="1" dirty="0">
                  <a:latin typeface="Calibri Light" panose="020F0302020204030204" pitchFamily="34" charset="0"/>
                  <a:cs typeface="Calibri Light" panose="020F0302020204030204" pitchFamily="34" charset="0"/>
                </a:rPr>
                <a:t>(e.g.</a:t>
              </a:r>
              <a:r>
                <a:rPr lang="zh-CN" altLang="en-US" i="1" dirty="0">
                  <a:latin typeface="Calibri Light" panose="020F0302020204030204" pitchFamily="34" charset="0"/>
                  <a:cs typeface="Calibri Light" panose="020F0302020204030204" pitchFamily="34" charset="0"/>
                </a:rPr>
                <a:t> </a:t>
              </a:r>
              <a:r>
                <a:rPr lang="en-US" altLang="zh-CN" i="1" dirty="0">
                  <a:latin typeface="Calibri Light" panose="020F0302020204030204" pitchFamily="34" charset="0"/>
                  <a:cs typeface="Calibri Light" panose="020F0302020204030204" pitchFamily="34" charset="0"/>
                </a:rPr>
                <a:t>hub)</a:t>
              </a:r>
              <a:endParaRPr lang="en-US" i="1" dirty="0">
                <a:latin typeface="Calibri Light" panose="020F0302020204030204" pitchFamily="34" charset="0"/>
                <a:cs typeface="Calibri Light" panose="020F0302020204030204" pitchFamily="34" charset="0"/>
              </a:endParaRPr>
            </a:p>
          </p:txBody>
        </p:sp>
      </p:grpSp>
      <p:grpSp>
        <p:nvGrpSpPr>
          <p:cNvPr id="4" name="Group 3">
            <a:extLst>
              <a:ext uri="{FF2B5EF4-FFF2-40B4-BE49-F238E27FC236}">
                <a16:creationId xmlns:a16="http://schemas.microsoft.com/office/drawing/2014/main" id="{5DD086EC-52AF-3C4F-A5FD-B92B56FC116B}"/>
              </a:ext>
            </a:extLst>
          </p:cNvPr>
          <p:cNvGrpSpPr/>
          <p:nvPr/>
        </p:nvGrpSpPr>
        <p:grpSpPr>
          <a:xfrm>
            <a:off x="3509317" y="1920627"/>
            <a:ext cx="2693205" cy="1744512"/>
            <a:chOff x="3509317" y="1920627"/>
            <a:chExt cx="2693205" cy="1744512"/>
          </a:xfrm>
        </p:grpSpPr>
        <p:pic>
          <p:nvPicPr>
            <p:cNvPr id="60" name="Picture 4" descr="Fridge, smart, internet, of, things, refrigerator, wifi, logo Free Icon of  Internet Of Things">
              <a:extLst>
                <a:ext uri="{FF2B5EF4-FFF2-40B4-BE49-F238E27FC236}">
                  <a16:creationId xmlns:a16="http://schemas.microsoft.com/office/drawing/2014/main" id="{48EFD0E8-134E-4740-B765-8EFB392DF2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8300" y="3059237"/>
              <a:ext cx="510747" cy="51074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6" descr="Smart Bulb free icon - wireless, electronics, bulb, electronic device,  technology, smart home, smart bulb, internet of things | Smart bulb, Icon,  Bulb">
              <a:extLst>
                <a:ext uri="{FF2B5EF4-FFF2-40B4-BE49-F238E27FC236}">
                  <a16:creationId xmlns:a16="http://schemas.microsoft.com/office/drawing/2014/main" id="{258FAC2B-7432-7B44-A305-33CF6EB859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700355" y="2628390"/>
              <a:ext cx="510746" cy="51074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0" descr="Appliance, cooking, kitchen, microwave, oven icon - Download on Iconfinder">
              <a:extLst>
                <a:ext uri="{FF2B5EF4-FFF2-40B4-BE49-F238E27FC236}">
                  <a16:creationId xmlns:a16="http://schemas.microsoft.com/office/drawing/2014/main" id="{63C961E5-EF27-774C-8DFC-124F90E81E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2377" y="2702829"/>
              <a:ext cx="510746" cy="510746"/>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a:extLst>
                <a:ext uri="{FF2B5EF4-FFF2-40B4-BE49-F238E27FC236}">
                  <a16:creationId xmlns:a16="http://schemas.microsoft.com/office/drawing/2014/main" id="{232B61A8-BBF6-F24E-9926-19252298A06A}"/>
                </a:ext>
              </a:extLst>
            </p:cNvPr>
            <p:cNvSpPr/>
            <p:nvPr/>
          </p:nvSpPr>
          <p:spPr>
            <a:xfrm>
              <a:off x="4563192" y="2526939"/>
              <a:ext cx="1639330" cy="1138200"/>
            </a:xfrm>
            <a:prstGeom prst="roundRect">
              <a:avLst/>
            </a:prstGeom>
            <a:noFill/>
            <a:ln>
              <a:solidFill>
                <a:schemeClr val="bg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A71DE06-BD7A-3045-A198-54A472981A85}"/>
                </a:ext>
              </a:extLst>
            </p:cNvPr>
            <p:cNvCxnSpPr>
              <a:cxnSpLocks/>
            </p:cNvCxnSpPr>
            <p:nvPr/>
          </p:nvCxnSpPr>
          <p:spPr>
            <a:xfrm>
              <a:off x="3509317" y="1920627"/>
              <a:ext cx="1062683" cy="606312"/>
            </a:xfrm>
            <a:prstGeom prst="line">
              <a:avLst/>
            </a:prstGeom>
            <a:ln w="19050">
              <a:solidFill>
                <a:schemeClr val="bg2"/>
              </a:solidFill>
              <a:prstDash val="lgDash"/>
            </a:ln>
          </p:spPr>
          <p:style>
            <a:lnRef idx="1">
              <a:schemeClr val="accent1"/>
            </a:lnRef>
            <a:fillRef idx="0">
              <a:schemeClr val="accent1"/>
            </a:fillRef>
            <a:effectRef idx="0">
              <a:schemeClr val="accent1"/>
            </a:effectRef>
            <a:fontRef idx="minor">
              <a:schemeClr val="tx1"/>
            </a:fontRef>
          </p:style>
        </p:cxnSp>
        <p:pic>
          <p:nvPicPr>
            <p:cNvPr id="1030" name="Picture 6" descr="Cross Wrong Symbol (Page 4) - Line.17QQ.com">
              <a:extLst>
                <a:ext uri="{FF2B5EF4-FFF2-40B4-BE49-F238E27FC236}">
                  <a16:creationId xmlns:a16="http://schemas.microsoft.com/office/drawing/2014/main" id="{B576F8A6-288D-C14C-930D-3413A8FCB7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43207">
              <a:off x="3890628" y="2104427"/>
              <a:ext cx="342919" cy="304017"/>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62BEA707-FA14-DD48-9F67-2F2D520DBC09}"/>
                </a:ext>
              </a:extLst>
            </p:cNvPr>
            <p:cNvSpPr txBox="1"/>
            <p:nvPr/>
          </p:nvSpPr>
          <p:spPr>
            <a:xfrm>
              <a:off x="4633062" y="2180808"/>
              <a:ext cx="1436612" cy="307777"/>
            </a:xfrm>
            <a:prstGeom prst="rect">
              <a:avLst/>
            </a:prstGeom>
            <a:noFill/>
          </p:spPr>
          <p:txBody>
            <a:bodyPr wrap="none" rtlCol="0">
              <a:spAutoFit/>
            </a:bodyPr>
            <a:lstStyle/>
            <a:p>
              <a:r>
                <a:rPr lang="en-US" altLang="zh-CN" i="1" dirty="0">
                  <a:solidFill>
                    <a:schemeClr val="bg2"/>
                  </a:solidFill>
                  <a:latin typeface="Georgia" panose="02040502050405020303" pitchFamily="18" charset="0"/>
                </a:rPr>
                <a:t>No</a:t>
              </a:r>
              <a:r>
                <a:rPr lang="zh-CN" altLang="en-US" i="1" dirty="0">
                  <a:solidFill>
                    <a:schemeClr val="bg2"/>
                  </a:solidFill>
                  <a:latin typeface="Georgia" panose="02040502050405020303" pitchFamily="18" charset="0"/>
                </a:rPr>
                <a:t> </a:t>
              </a:r>
              <a:r>
                <a:rPr lang="en-US" altLang="zh-CN" i="1" dirty="0">
                  <a:solidFill>
                    <a:schemeClr val="bg2"/>
                  </a:solidFill>
                  <a:latin typeface="Georgia" panose="02040502050405020303" pitchFamily="18" charset="0"/>
                </a:rPr>
                <a:t>code</a:t>
              </a:r>
              <a:r>
                <a:rPr lang="zh-CN" altLang="en-US" i="1" dirty="0">
                  <a:solidFill>
                    <a:schemeClr val="bg2"/>
                  </a:solidFill>
                  <a:latin typeface="Georgia" panose="02040502050405020303" pitchFamily="18" charset="0"/>
                </a:rPr>
                <a:t> </a:t>
              </a:r>
              <a:r>
                <a:rPr lang="en-US" altLang="zh-CN" i="1" dirty="0">
                  <a:solidFill>
                    <a:schemeClr val="bg2"/>
                  </a:solidFill>
                  <a:latin typeface="Georgia" panose="02040502050405020303" pitchFamily="18" charset="0"/>
                </a:rPr>
                <a:t>needed</a:t>
              </a:r>
              <a:endParaRPr lang="en-US" i="1" dirty="0">
                <a:solidFill>
                  <a:schemeClr val="bg2"/>
                </a:solidFill>
                <a:latin typeface="Georgia" panose="02040502050405020303" pitchFamily="18" charset="0"/>
              </a:endParaRPr>
            </a:p>
          </p:txBody>
        </p:sp>
      </p:grpSp>
      <p:sp>
        <p:nvSpPr>
          <p:cNvPr id="19" name="Frame 18">
            <a:extLst>
              <a:ext uri="{FF2B5EF4-FFF2-40B4-BE49-F238E27FC236}">
                <a16:creationId xmlns:a16="http://schemas.microsoft.com/office/drawing/2014/main" id="{4FA61CEE-B9CF-9D43-9646-F4E1C41D8F25}"/>
              </a:ext>
            </a:extLst>
          </p:cNvPr>
          <p:cNvSpPr/>
          <p:nvPr/>
        </p:nvSpPr>
        <p:spPr>
          <a:xfrm>
            <a:off x="6323211" y="1626328"/>
            <a:ext cx="1364129" cy="347278"/>
          </a:xfrm>
          <a:prstGeom prst="frame">
            <a:avLst/>
          </a:prstGeom>
          <a:solidFill>
            <a:srgbClr val="6D9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9EB9AAA6-5AB6-FB46-9205-1F87C5F7D673}"/>
              </a:ext>
            </a:extLst>
          </p:cNvPr>
          <p:cNvSpPr/>
          <p:nvPr/>
        </p:nvSpPr>
        <p:spPr>
          <a:xfrm>
            <a:off x="2191071" y="1944130"/>
            <a:ext cx="4132140" cy="2558609"/>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9AD880B0-8587-FD4F-B952-B1816E29C469}"/>
              </a:ext>
            </a:extLst>
          </p:cNvPr>
          <p:cNvGrpSpPr/>
          <p:nvPr/>
        </p:nvGrpSpPr>
        <p:grpSpPr>
          <a:xfrm>
            <a:off x="7169328" y="1970192"/>
            <a:ext cx="1411663" cy="1161150"/>
            <a:chOff x="7169328" y="1970192"/>
            <a:chExt cx="1411663" cy="1161150"/>
          </a:xfrm>
        </p:grpSpPr>
        <p:cxnSp>
          <p:nvCxnSpPr>
            <p:cNvPr id="12" name="Straight Connector 11">
              <a:extLst>
                <a:ext uri="{FF2B5EF4-FFF2-40B4-BE49-F238E27FC236}">
                  <a16:creationId xmlns:a16="http://schemas.microsoft.com/office/drawing/2014/main" id="{F54C3E92-4C33-9149-BD10-5CAD115E22BC}"/>
                </a:ext>
              </a:extLst>
            </p:cNvPr>
            <p:cNvCxnSpPr>
              <a:cxnSpLocks/>
            </p:cNvCxnSpPr>
            <p:nvPr/>
          </p:nvCxnSpPr>
          <p:spPr>
            <a:xfrm>
              <a:off x="7182771" y="1973606"/>
              <a:ext cx="304652" cy="223219"/>
            </a:xfrm>
            <a:prstGeom prst="line">
              <a:avLst/>
            </a:prstGeom>
            <a:ln w="28575">
              <a:solidFill>
                <a:srgbClr val="6D994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DEF519-A808-6B4F-B2A8-BC2BBB967918}"/>
                </a:ext>
              </a:extLst>
            </p:cNvPr>
            <p:cNvCxnSpPr>
              <a:cxnSpLocks/>
            </p:cNvCxnSpPr>
            <p:nvPr/>
          </p:nvCxnSpPr>
          <p:spPr>
            <a:xfrm>
              <a:off x="7169328" y="1970192"/>
              <a:ext cx="321298" cy="1012894"/>
            </a:xfrm>
            <a:prstGeom prst="line">
              <a:avLst/>
            </a:prstGeom>
            <a:ln w="28575">
              <a:solidFill>
                <a:srgbClr val="6D994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C7B0692-3F37-1446-BE43-B01FAC87EF76}"/>
                </a:ext>
              </a:extLst>
            </p:cNvPr>
            <p:cNvSpPr txBox="1"/>
            <p:nvPr/>
          </p:nvSpPr>
          <p:spPr>
            <a:xfrm>
              <a:off x="7487423" y="2762010"/>
              <a:ext cx="1045479" cy="369332"/>
            </a:xfrm>
            <a:prstGeom prst="rect">
              <a:avLst/>
            </a:prstGeom>
            <a:noFill/>
          </p:spPr>
          <p:txBody>
            <a:bodyPr wrap="none" rtlCol="0">
              <a:spAutoFit/>
            </a:bodyPr>
            <a:lstStyle/>
            <a:p>
              <a:r>
                <a:rPr lang="en-US" sz="1800" i="1" dirty="0">
                  <a:solidFill>
                    <a:schemeClr val="bg2"/>
                  </a:solidFill>
                  <a:latin typeface="Calibri" panose="020F0502020204030204" pitchFamily="34" charset="0"/>
                  <a:cs typeface="Calibri" panose="020F0502020204030204" pitchFamily="34" charset="0"/>
                </a:rPr>
                <a:t>Pre-lease</a:t>
              </a:r>
            </a:p>
          </p:txBody>
        </p:sp>
        <p:sp>
          <p:nvSpPr>
            <p:cNvPr id="29" name="TextBox 28">
              <a:extLst>
                <a:ext uri="{FF2B5EF4-FFF2-40B4-BE49-F238E27FC236}">
                  <a16:creationId xmlns:a16="http://schemas.microsoft.com/office/drawing/2014/main" id="{8B4F6C44-6805-4145-9FCC-0A9F5C5D047B}"/>
                </a:ext>
              </a:extLst>
            </p:cNvPr>
            <p:cNvSpPr txBox="1"/>
            <p:nvPr/>
          </p:nvSpPr>
          <p:spPr>
            <a:xfrm>
              <a:off x="7439332" y="2098211"/>
              <a:ext cx="1141659" cy="369332"/>
            </a:xfrm>
            <a:prstGeom prst="rect">
              <a:avLst/>
            </a:prstGeom>
            <a:noFill/>
          </p:spPr>
          <p:txBody>
            <a:bodyPr wrap="none" rtlCol="0">
              <a:spAutoFit/>
            </a:bodyPr>
            <a:lstStyle/>
            <a:p>
              <a:r>
                <a:rPr lang="en-US" sz="1800" i="1" dirty="0">
                  <a:solidFill>
                    <a:schemeClr val="bg2"/>
                  </a:solidFill>
                  <a:latin typeface="Calibri" panose="020F0502020204030204" pitchFamily="34" charset="0"/>
                  <a:cs typeface="Calibri" panose="020F0502020204030204" pitchFamily="34" charset="0"/>
                </a:rPr>
                <a:t>Post-lease</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00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Eventual Visibility (EV) - Post-Lease</a:t>
            </a:r>
            <a:endParaRPr dirty="0"/>
          </a:p>
        </p:txBody>
      </p:sp>
      <p:sp>
        <p:nvSpPr>
          <p:cNvPr id="589" name="Google Shape;589;p30"/>
          <p:cNvSpPr txBox="1">
            <a:spLocks noGrp="1"/>
          </p:cNvSpPr>
          <p:nvPr>
            <p:ph type="body" idx="1"/>
          </p:nvPr>
        </p:nvSpPr>
        <p:spPr>
          <a:xfrm>
            <a:off x="311700" y="923875"/>
            <a:ext cx="8520600" cy="98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Post-lease:</a:t>
            </a:r>
            <a:endParaRPr/>
          </a:p>
          <a:p>
            <a:pPr marL="457200" lvl="0" indent="-342900" algn="l" rtl="0">
              <a:spcBef>
                <a:spcPts val="0"/>
              </a:spcBef>
              <a:spcAft>
                <a:spcPts val="0"/>
              </a:spcAft>
              <a:buSzPts val="1800"/>
              <a:buChar char="-"/>
            </a:pPr>
            <a:r>
              <a:rPr lang="en"/>
              <a:t>If a routine</a:t>
            </a:r>
            <a:r>
              <a:rPr lang="en" i="1"/>
              <a:t> </a:t>
            </a:r>
            <a:r>
              <a:rPr lang="en"/>
              <a:t>is done with a device </a:t>
            </a:r>
            <a:r>
              <a:rPr lang="en" i="1"/>
              <a:t>D</a:t>
            </a:r>
            <a:r>
              <a:rPr lang="en"/>
              <a:t>, it can post-lease </a:t>
            </a:r>
            <a:r>
              <a:rPr lang="en" i="1"/>
              <a:t>D</a:t>
            </a:r>
            <a:r>
              <a:rPr lang="en"/>
              <a:t>’s lock to another routine.</a:t>
            </a:r>
            <a:endParaRPr/>
          </a:p>
        </p:txBody>
      </p:sp>
      <p:sp>
        <p:nvSpPr>
          <p:cNvPr id="590" name="Google Shape;590;p3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640" name="Google Shape;640;p30"/>
          <p:cNvSpPr/>
          <p:nvPr/>
        </p:nvSpPr>
        <p:spPr>
          <a:xfrm>
            <a:off x="5554875" y="2571750"/>
            <a:ext cx="1755900" cy="92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latin typeface="Calibri"/>
                <a:ea typeface="Calibri"/>
                <a:cs typeface="Calibri"/>
                <a:sym typeface="Calibri"/>
              </a:rPr>
              <a:t>Serial order:</a:t>
            </a:r>
            <a:endParaRPr dirty="0">
              <a:solidFill>
                <a:schemeClr val="dk1"/>
              </a:solidFill>
              <a:latin typeface="Calibri"/>
              <a:ea typeface="Calibri"/>
              <a:cs typeface="Calibri"/>
              <a:sym typeface="Calibri"/>
            </a:endParaRPr>
          </a:p>
          <a:p>
            <a:r>
              <a:rPr lang="en"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lessor</a:t>
            </a:r>
            <a:r>
              <a:rPr lang="en" dirty="0">
                <a:solidFill>
                  <a:schemeClr val="dk1"/>
                </a:solidFill>
                <a:latin typeface="Calibri"/>
                <a:ea typeface="Calibri"/>
                <a:cs typeface="Calibri"/>
                <a:sym typeface="Calibri"/>
              </a:rPr>
              <a:t> </a:t>
            </a:r>
            <a:r>
              <a:rPr lang="en-US" altLang="zh-CN" i="1" dirty="0">
                <a:solidFill>
                  <a:schemeClr val="tx1"/>
                </a:solidFill>
                <a:latin typeface="Calibri" panose="020F0502020204030204" pitchFamily="34" charset="0"/>
                <a:cs typeface="Calibri" panose="020F0502020204030204" pitchFamily="34" charset="0"/>
              </a:rPr>
              <a:t>–&gt;</a:t>
            </a:r>
            <a:r>
              <a:rPr lang="en" dirty="0">
                <a:solidFill>
                  <a:schemeClr val="dk1"/>
                </a:solidFill>
                <a:latin typeface="Calibri"/>
                <a:ea typeface="Calibri"/>
                <a:cs typeface="Calibri"/>
                <a:sym typeface="Calibri"/>
              </a:rPr>
              <a:t> le</a:t>
            </a:r>
            <a:r>
              <a:rPr lang="en-US" altLang="zh-CN" dirty="0">
                <a:solidFill>
                  <a:schemeClr val="dk1"/>
                </a:solidFill>
                <a:latin typeface="Calibri"/>
                <a:ea typeface="Calibri"/>
                <a:cs typeface="Calibri"/>
                <a:sym typeface="Calibri"/>
              </a:rPr>
              <a:t>s</a:t>
            </a:r>
            <a:r>
              <a:rPr lang="en" dirty="0">
                <a:solidFill>
                  <a:schemeClr val="dk1"/>
                </a:solidFill>
                <a:latin typeface="Calibri"/>
                <a:ea typeface="Calibri"/>
                <a:cs typeface="Calibri"/>
                <a:sym typeface="Calibri"/>
              </a:rPr>
              <a:t>see</a:t>
            </a:r>
            <a:br>
              <a:rPr lang="en" dirty="0">
                <a:solidFill>
                  <a:schemeClr val="dk1"/>
                </a:solidFill>
                <a:latin typeface="Calibri"/>
                <a:ea typeface="Calibri"/>
                <a:cs typeface="Calibri"/>
                <a:sym typeface="Calibri"/>
              </a:rPr>
            </a:br>
            <a:r>
              <a:rPr lang="en" dirty="0">
                <a:solidFill>
                  <a:schemeClr val="dk1"/>
                </a:solidFill>
                <a:latin typeface="Calibri"/>
                <a:ea typeface="Calibri"/>
                <a:cs typeface="Calibri"/>
                <a:sym typeface="Calibri"/>
              </a:rPr>
              <a:t>    (  </a:t>
            </a:r>
            <a:r>
              <a:rPr lang="en" i="1" dirty="0">
                <a:solidFill>
                  <a:schemeClr val="dk1"/>
                </a:solidFill>
                <a:latin typeface="Calibri"/>
                <a:ea typeface="Calibri"/>
                <a:cs typeface="Calibri"/>
                <a:sym typeface="Calibri"/>
              </a:rPr>
              <a:t>R1</a:t>
            </a:r>
            <a:r>
              <a:rPr lang="zh-CN" altLang="en-US" i="1" dirty="0">
                <a:solidFill>
                  <a:schemeClr val="dk1"/>
                </a:solidFill>
                <a:latin typeface="Calibri"/>
                <a:ea typeface="Calibri"/>
                <a:cs typeface="Calibri"/>
                <a:sym typeface="Calibri"/>
              </a:rPr>
              <a:t>   </a:t>
            </a:r>
            <a:r>
              <a:rPr lang="en-US" altLang="zh-CN" i="1" dirty="0">
                <a:solidFill>
                  <a:schemeClr val="tx1"/>
                </a:solidFill>
                <a:latin typeface="Calibri" panose="020F0502020204030204" pitchFamily="34" charset="0"/>
                <a:cs typeface="Calibri" panose="020F0502020204030204" pitchFamily="34" charset="0"/>
              </a:rPr>
              <a:t>–&gt;</a:t>
            </a:r>
            <a:r>
              <a:rPr lang="en" i="1" dirty="0">
                <a:solidFill>
                  <a:schemeClr val="dk1"/>
                </a:solidFill>
                <a:latin typeface="Calibri"/>
                <a:ea typeface="Calibri"/>
                <a:cs typeface="Calibri"/>
                <a:sym typeface="Calibri"/>
              </a:rPr>
              <a:t>   R2  </a:t>
            </a:r>
            <a:r>
              <a:rPr lang="en"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grpSp>
        <p:nvGrpSpPr>
          <p:cNvPr id="55" name="Google Shape;333;p24">
            <a:extLst>
              <a:ext uri="{FF2B5EF4-FFF2-40B4-BE49-F238E27FC236}">
                <a16:creationId xmlns:a16="http://schemas.microsoft.com/office/drawing/2014/main" id="{8EFE720D-A923-DA4F-A310-077333A39FC7}"/>
              </a:ext>
            </a:extLst>
          </p:cNvPr>
          <p:cNvGrpSpPr/>
          <p:nvPr/>
        </p:nvGrpSpPr>
        <p:grpSpPr>
          <a:xfrm>
            <a:off x="1092900" y="2309863"/>
            <a:ext cx="720045" cy="504861"/>
            <a:chOff x="1405025" y="2035363"/>
            <a:chExt cx="720045" cy="504861"/>
          </a:xfrm>
        </p:grpSpPr>
        <p:grpSp>
          <p:nvGrpSpPr>
            <p:cNvPr id="56" name="Google Shape;334;p24">
              <a:extLst>
                <a:ext uri="{FF2B5EF4-FFF2-40B4-BE49-F238E27FC236}">
                  <a16:creationId xmlns:a16="http://schemas.microsoft.com/office/drawing/2014/main" id="{F74D9A0C-ED7F-AE43-88A6-A56F8440F2EA}"/>
                </a:ext>
              </a:extLst>
            </p:cNvPr>
            <p:cNvGrpSpPr/>
            <p:nvPr/>
          </p:nvGrpSpPr>
          <p:grpSpPr>
            <a:xfrm>
              <a:off x="1485067" y="2142980"/>
              <a:ext cx="640003" cy="397243"/>
              <a:chOff x="3743750" y="1462575"/>
              <a:chExt cx="1148400" cy="712800"/>
            </a:xfrm>
          </p:grpSpPr>
          <p:sp>
            <p:nvSpPr>
              <p:cNvPr id="58" name="Google Shape;335;p24">
                <a:extLst>
                  <a:ext uri="{FF2B5EF4-FFF2-40B4-BE49-F238E27FC236}">
                    <a16:creationId xmlns:a16="http://schemas.microsoft.com/office/drawing/2014/main" id="{7E6E5A48-6B5C-BA48-B2E0-9B0B2AD123FE}"/>
                  </a:ext>
                </a:extLst>
              </p:cNvPr>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336;p24">
                <a:extLst>
                  <a:ext uri="{FF2B5EF4-FFF2-40B4-BE49-F238E27FC236}">
                    <a16:creationId xmlns:a16="http://schemas.microsoft.com/office/drawing/2014/main" id="{5C478F51-60AB-3049-9411-C64708F854C6}"/>
                  </a:ext>
                </a:extLst>
              </p:cNvPr>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57" name="Google Shape;337;p24">
              <a:extLst>
                <a:ext uri="{FF2B5EF4-FFF2-40B4-BE49-F238E27FC236}">
                  <a16:creationId xmlns:a16="http://schemas.microsoft.com/office/drawing/2014/main" id="{B0D17819-6229-6F4A-AAE5-5C97A10C7DB8}"/>
                </a:ext>
              </a:extLst>
            </p:cNvPr>
            <p:cNvSpPr txBox="1"/>
            <p:nvPr/>
          </p:nvSpPr>
          <p:spPr>
            <a:xfrm>
              <a:off x="1405025"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dirty="0">
                  <a:latin typeface="Calibri"/>
                  <a:ea typeface="Calibri"/>
                  <a:cs typeface="Calibri"/>
                  <a:sym typeface="Calibri"/>
                </a:rPr>
                <a:t>R1</a:t>
              </a:r>
              <a:endParaRPr sz="1300" i="1" dirty="0">
                <a:latin typeface="Calibri"/>
                <a:ea typeface="Calibri"/>
                <a:cs typeface="Calibri"/>
                <a:sym typeface="Calibri"/>
              </a:endParaRPr>
            </a:p>
          </p:txBody>
        </p:sp>
      </p:grpSp>
      <p:grpSp>
        <p:nvGrpSpPr>
          <p:cNvPr id="60" name="Google Shape;338;p24">
            <a:extLst>
              <a:ext uri="{FF2B5EF4-FFF2-40B4-BE49-F238E27FC236}">
                <a16:creationId xmlns:a16="http://schemas.microsoft.com/office/drawing/2014/main" id="{E226E826-5D77-0C49-A0B7-61981160059F}"/>
              </a:ext>
            </a:extLst>
          </p:cNvPr>
          <p:cNvGrpSpPr/>
          <p:nvPr/>
        </p:nvGrpSpPr>
        <p:grpSpPr>
          <a:xfrm>
            <a:off x="1734225" y="2309863"/>
            <a:ext cx="718733" cy="504986"/>
            <a:chOff x="2046350" y="2035363"/>
            <a:chExt cx="718733" cy="504986"/>
          </a:xfrm>
        </p:grpSpPr>
        <p:grpSp>
          <p:nvGrpSpPr>
            <p:cNvPr id="61" name="Google Shape;339;p24">
              <a:extLst>
                <a:ext uri="{FF2B5EF4-FFF2-40B4-BE49-F238E27FC236}">
                  <a16:creationId xmlns:a16="http://schemas.microsoft.com/office/drawing/2014/main" id="{A5E55FFE-32C1-444E-BC45-76D4A0E564F7}"/>
                </a:ext>
              </a:extLst>
            </p:cNvPr>
            <p:cNvGrpSpPr/>
            <p:nvPr/>
          </p:nvGrpSpPr>
          <p:grpSpPr>
            <a:xfrm>
              <a:off x="2125080" y="2121733"/>
              <a:ext cx="640003" cy="418616"/>
              <a:chOff x="5362625" y="1424225"/>
              <a:chExt cx="1148400" cy="751150"/>
            </a:xfrm>
          </p:grpSpPr>
          <p:sp>
            <p:nvSpPr>
              <p:cNvPr id="63" name="Google Shape;340;p24">
                <a:extLst>
                  <a:ext uri="{FF2B5EF4-FFF2-40B4-BE49-F238E27FC236}">
                    <a16:creationId xmlns:a16="http://schemas.microsoft.com/office/drawing/2014/main" id="{08AA1CBC-7A22-A941-A823-AD2D07D3EB9D}"/>
                  </a:ext>
                </a:extLst>
              </p:cNvPr>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341;p24">
                <a:extLst>
                  <a:ext uri="{FF2B5EF4-FFF2-40B4-BE49-F238E27FC236}">
                    <a16:creationId xmlns:a16="http://schemas.microsoft.com/office/drawing/2014/main" id="{0A34293D-5204-4346-890E-0424F9697433}"/>
                  </a:ext>
                </a:extLst>
              </p:cNvPr>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62" name="Google Shape;342;p24">
              <a:extLst>
                <a:ext uri="{FF2B5EF4-FFF2-40B4-BE49-F238E27FC236}">
                  <a16:creationId xmlns:a16="http://schemas.microsoft.com/office/drawing/2014/main" id="{EAC4F170-7328-E744-BBD7-783ECB30651D}"/>
                </a:ext>
              </a:extLst>
            </p:cNvPr>
            <p:cNvSpPr txBox="1"/>
            <p:nvPr/>
          </p:nvSpPr>
          <p:spPr>
            <a:xfrm>
              <a:off x="2046350"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R1</a:t>
              </a:r>
              <a:endParaRPr sz="1300" i="1">
                <a:latin typeface="Calibri"/>
                <a:ea typeface="Calibri"/>
                <a:cs typeface="Calibri"/>
                <a:sym typeface="Calibri"/>
              </a:endParaRPr>
            </a:p>
          </p:txBody>
        </p:sp>
      </p:grpSp>
      <p:sp>
        <p:nvSpPr>
          <p:cNvPr id="65" name="Google Shape;343;p24">
            <a:extLst>
              <a:ext uri="{FF2B5EF4-FFF2-40B4-BE49-F238E27FC236}">
                <a16:creationId xmlns:a16="http://schemas.microsoft.com/office/drawing/2014/main" id="{55E505AF-7A84-BE41-BC59-ADA23C71AC70}"/>
              </a:ext>
            </a:extLst>
          </p:cNvPr>
          <p:cNvSpPr txBox="1"/>
          <p:nvPr/>
        </p:nvSpPr>
        <p:spPr>
          <a:xfrm>
            <a:off x="253750" y="1851575"/>
            <a:ext cx="14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38761D"/>
                </a:solidFill>
                <a:latin typeface="Calibri"/>
                <a:ea typeface="Calibri"/>
                <a:cs typeface="Calibri"/>
                <a:sym typeface="Calibri"/>
              </a:rPr>
              <a:t>Insertion time</a:t>
            </a:r>
            <a:endParaRPr b="1">
              <a:solidFill>
                <a:srgbClr val="38761D"/>
              </a:solidFill>
              <a:latin typeface="Calibri"/>
              <a:ea typeface="Calibri"/>
              <a:cs typeface="Calibri"/>
              <a:sym typeface="Calibri"/>
            </a:endParaRPr>
          </a:p>
        </p:txBody>
      </p:sp>
      <p:cxnSp>
        <p:nvCxnSpPr>
          <p:cNvPr id="66" name="Google Shape;344;p24">
            <a:extLst>
              <a:ext uri="{FF2B5EF4-FFF2-40B4-BE49-F238E27FC236}">
                <a16:creationId xmlns:a16="http://schemas.microsoft.com/office/drawing/2014/main" id="{9766A865-7E78-AC45-AFBE-2365ACC61DFF}"/>
              </a:ext>
            </a:extLst>
          </p:cNvPr>
          <p:cNvCxnSpPr/>
          <p:nvPr/>
        </p:nvCxnSpPr>
        <p:spPr>
          <a:xfrm>
            <a:off x="1024025" y="2309875"/>
            <a:ext cx="3443100" cy="22500"/>
          </a:xfrm>
          <a:prstGeom prst="straightConnector1">
            <a:avLst/>
          </a:prstGeom>
          <a:noFill/>
          <a:ln w="19050" cap="flat" cmpd="sng">
            <a:solidFill>
              <a:schemeClr val="dk2"/>
            </a:solidFill>
            <a:prstDash val="solid"/>
            <a:round/>
            <a:headEnd type="none" w="med" len="med"/>
            <a:tailEnd type="triangle" w="med" len="med"/>
          </a:ln>
        </p:spPr>
      </p:cxnSp>
      <p:sp>
        <p:nvSpPr>
          <p:cNvPr id="67" name="Google Shape;345;p24">
            <a:extLst>
              <a:ext uri="{FF2B5EF4-FFF2-40B4-BE49-F238E27FC236}">
                <a16:creationId xmlns:a16="http://schemas.microsoft.com/office/drawing/2014/main" id="{6CFEA81D-5469-D64E-B0F0-0B0EC8AF3EB6}"/>
              </a:ext>
            </a:extLst>
          </p:cNvPr>
          <p:cNvSpPr txBox="1"/>
          <p:nvPr/>
        </p:nvSpPr>
        <p:spPr>
          <a:xfrm>
            <a:off x="3665550" y="1909675"/>
            <a:ext cx="7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time</a:t>
            </a:r>
            <a:endParaRPr dirty="0">
              <a:latin typeface="Calibri"/>
              <a:ea typeface="Calibri"/>
              <a:cs typeface="Calibri"/>
              <a:sym typeface="Calibri"/>
            </a:endParaRPr>
          </a:p>
        </p:txBody>
      </p:sp>
      <p:grpSp>
        <p:nvGrpSpPr>
          <p:cNvPr id="68" name="Google Shape;346;p24">
            <a:extLst>
              <a:ext uri="{FF2B5EF4-FFF2-40B4-BE49-F238E27FC236}">
                <a16:creationId xmlns:a16="http://schemas.microsoft.com/office/drawing/2014/main" id="{278A6FAE-BDC0-A543-9DF2-0074532400FC}"/>
              </a:ext>
            </a:extLst>
          </p:cNvPr>
          <p:cNvGrpSpPr/>
          <p:nvPr/>
        </p:nvGrpSpPr>
        <p:grpSpPr>
          <a:xfrm>
            <a:off x="2364600" y="2740613"/>
            <a:ext cx="720045" cy="501026"/>
            <a:chOff x="1405025" y="2532418"/>
            <a:chExt cx="720045" cy="501026"/>
          </a:xfrm>
        </p:grpSpPr>
        <p:grpSp>
          <p:nvGrpSpPr>
            <p:cNvPr id="69" name="Google Shape;347;p24">
              <a:extLst>
                <a:ext uri="{FF2B5EF4-FFF2-40B4-BE49-F238E27FC236}">
                  <a16:creationId xmlns:a16="http://schemas.microsoft.com/office/drawing/2014/main" id="{27D56339-FE29-3143-AB37-AE2EDF28B566}"/>
                </a:ext>
              </a:extLst>
            </p:cNvPr>
            <p:cNvGrpSpPr/>
            <p:nvPr/>
          </p:nvGrpSpPr>
          <p:grpSpPr>
            <a:xfrm>
              <a:off x="1485067" y="2636200"/>
              <a:ext cx="640003" cy="397243"/>
              <a:chOff x="3743750" y="1462575"/>
              <a:chExt cx="1148400" cy="712800"/>
            </a:xfrm>
          </p:grpSpPr>
          <p:sp>
            <p:nvSpPr>
              <p:cNvPr id="71" name="Google Shape;348;p24">
                <a:extLst>
                  <a:ext uri="{FF2B5EF4-FFF2-40B4-BE49-F238E27FC236}">
                    <a16:creationId xmlns:a16="http://schemas.microsoft.com/office/drawing/2014/main" id="{43D3A4EC-79E3-4B46-88C5-824C523218D3}"/>
                  </a:ext>
                </a:extLst>
              </p:cNvPr>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349;p24">
                <a:extLst>
                  <a:ext uri="{FF2B5EF4-FFF2-40B4-BE49-F238E27FC236}">
                    <a16:creationId xmlns:a16="http://schemas.microsoft.com/office/drawing/2014/main" id="{45B2B334-C911-1F42-A57C-CF985BEE13CD}"/>
                  </a:ext>
                </a:extLst>
              </p:cNvPr>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70" name="Google Shape;350;p24">
              <a:extLst>
                <a:ext uri="{FF2B5EF4-FFF2-40B4-BE49-F238E27FC236}">
                  <a16:creationId xmlns:a16="http://schemas.microsoft.com/office/drawing/2014/main" id="{03A12A1A-76A6-B64E-A2F7-7EFFB8DD7D43}"/>
                </a:ext>
              </a:extLst>
            </p:cNvPr>
            <p:cNvSpPr txBox="1"/>
            <p:nvPr/>
          </p:nvSpPr>
          <p:spPr>
            <a:xfrm>
              <a:off x="1405025" y="2532418"/>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R2</a:t>
              </a:r>
              <a:endParaRPr sz="1300" i="1">
                <a:latin typeface="Calibri"/>
                <a:ea typeface="Calibri"/>
                <a:cs typeface="Calibri"/>
                <a:sym typeface="Calibri"/>
              </a:endParaRPr>
            </a:p>
          </p:txBody>
        </p:sp>
      </p:grpSp>
      <p:grpSp>
        <p:nvGrpSpPr>
          <p:cNvPr id="73" name="Google Shape;351;p24">
            <a:extLst>
              <a:ext uri="{FF2B5EF4-FFF2-40B4-BE49-F238E27FC236}">
                <a16:creationId xmlns:a16="http://schemas.microsoft.com/office/drawing/2014/main" id="{4B027CEF-4D7B-A347-A752-20953F4A80E2}"/>
              </a:ext>
            </a:extLst>
          </p:cNvPr>
          <p:cNvGrpSpPr/>
          <p:nvPr/>
        </p:nvGrpSpPr>
        <p:grpSpPr>
          <a:xfrm>
            <a:off x="3005925" y="2740613"/>
            <a:ext cx="718733" cy="503192"/>
            <a:chOff x="2046350" y="2532418"/>
            <a:chExt cx="718733" cy="503192"/>
          </a:xfrm>
        </p:grpSpPr>
        <p:grpSp>
          <p:nvGrpSpPr>
            <p:cNvPr id="74" name="Google Shape;352;p24">
              <a:extLst>
                <a:ext uri="{FF2B5EF4-FFF2-40B4-BE49-F238E27FC236}">
                  <a16:creationId xmlns:a16="http://schemas.microsoft.com/office/drawing/2014/main" id="{B9AA9FA8-1A8C-3040-B5C4-BA0C1A82128D}"/>
                </a:ext>
              </a:extLst>
            </p:cNvPr>
            <p:cNvGrpSpPr/>
            <p:nvPr/>
          </p:nvGrpSpPr>
          <p:grpSpPr>
            <a:xfrm>
              <a:off x="2125080" y="2616994"/>
              <a:ext cx="640003" cy="418616"/>
              <a:chOff x="5362625" y="1424225"/>
              <a:chExt cx="1148400" cy="751150"/>
            </a:xfrm>
          </p:grpSpPr>
          <p:sp>
            <p:nvSpPr>
              <p:cNvPr id="76" name="Google Shape;353;p24">
                <a:extLst>
                  <a:ext uri="{FF2B5EF4-FFF2-40B4-BE49-F238E27FC236}">
                    <a16:creationId xmlns:a16="http://schemas.microsoft.com/office/drawing/2014/main" id="{33803478-1467-1942-A825-E06B285569AF}"/>
                  </a:ext>
                </a:extLst>
              </p:cNvPr>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Google Shape;354;p24">
                <a:extLst>
                  <a:ext uri="{FF2B5EF4-FFF2-40B4-BE49-F238E27FC236}">
                    <a16:creationId xmlns:a16="http://schemas.microsoft.com/office/drawing/2014/main" id="{6A5F76A0-862C-3949-88F3-4CFF01EF3CD7}"/>
                  </a:ext>
                </a:extLst>
              </p:cNvPr>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75" name="Google Shape;355;p24">
              <a:extLst>
                <a:ext uri="{FF2B5EF4-FFF2-40B4-BE49-F238E27FC236}">
                  <a16:creationId xmlns:a16="http://schemas.microsoft.com/office/drawing/2014/main" id="{40D1D94C-CF29-C747-AD31-A6CDAC694BC9}"/>
                </a:ext>
              </a:extLst>
            </p:cNvPr>
            <p:cNvSpPr txBox="1"/>
            <p:nvPr/>
          </p:nvSpPr>
          <p:spPr>
            <a:xfrm>
              <a:off x="2046350" y="2532418"/>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dirty="0">
                  <a:latin typeface="Calibri"/>
                  <a:ea typeface="Calibri"/>
                  <a:cs typeface="Calibri"/>
                  <a:sym typeface="Calibri"/>
                </a:rPr>
                <a:t>R2</a:t>
              </a:r>
              <a:endParaRPr sz="1300" i="1" dirty="0">
                <a:latin typeface="Calibri"/>
                <a:ea typeface="Calibri"/>
                <a:cs typeface="Calibri"/>
                <a:sym typeface="Calibri"/>
              </a:endParaRPr>
            </a:p>
          </p:txBody>
        </p:sp>
      </p:grpSp>
      <p:cxnSp>
        <p:nvCxnSpPr>
          <p:cNvPr id="78" name="Google Shape;332;p24">
            <a:extLst>
              <a:ext uri="{FF2B5EF4-FFF2-40B4-BE49-F238E27FC236}">
                <a16:creationId xmlns:a16="http://schemas.microsoft.com/office/drawing/2014/main" id="{0054D848-E5D0-C848-A228-86224B6B7796}"/>
              </a:ext>
            </a:extLst>
          </p:cNvPr>
          <p:cNvCxnSpPr/>
          <p:nvPr/>
        </p:nvCxnSpPr>
        <p:spPr>
          <a:xfrm flipH="1">
            <a:off x="1032725" y="2181225"/>
            <a:ext cx="2400" cy="2435100"/>
          </a:xfrm>
          <a:prstGeom prst="straightConnector1">
            <a:avLst/>
          </a:prstGeom>
          <a:noFill/>
          <a:ln w="28575" cap="flat" cmpd="sng">
            <a:solidFill>
              <a:srgbClr val="38761D"/>
            </a:solidFill>
            <a:prstDash val="lgDashDot"/>
            <a:round/>
            <a:headEnd type="none" w="med" len="med"/>
            <a:tailEnd type="none" w="med" len="med"/>
          </a:ln>
        </p:spPr>
      </p:cxnSp>
      <p:grpSp>
        <p:nvGrpSpPr>
          <p:cNvPr id="7" name="Group 6">
            <a:extLst>
              <a:ext uri="{FF2B5EF4-FFF2-40B4-BE49-F238E27FC236}">
                <a16:creationId xmlns:a16="http://schemas.microsoft.com/office/drawing/2014/main" id="{32154078-E193-A84F-9BAD-2BC4CC365CD6}"/>
              </a:ext>
            </a:extLst>
          </p:cNvPr>
          <p:cNvGrpSpPr/>
          <p:nvPr/>
        </p:nvGrpSpPr>
        <p:grpSpPr>
          <a:xfrm>
            <a:off x="1196662" y="2181225"/>
            <a:ext cx="1852481" cy="1735048"/>
            <a:chOff x="1222565" y="2181225"/>
            <a:chExt cx="1852481" cy="1735048"/>
          </a:xfrm>
        </p:grpSpPr>
        <p:sp>
          <p:nvSpPr>
            <p:cNvPr id="614" name="Google Shape;614;p30"/>
            <p:cNvSpPr txBox="1"/>
            <p:nvPr/>
          </p:nvSpPr>
          <p:spPr>
            <a:xfrm>
              <a:off x="1222565" y="3300750"/>
              <a:ext cx="1852481"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dirty="0">
                  <a:latin typeface="Calibri"/>
                  <a:ea typeface="Calibri"/>
                  <a:cs typeface="Calibri"/>
                  <a:sym typeface="Calibri"/>
                </a:rPr>
                <a:t>R1 </a:t>
              </a:r>
              <a:r>
                <a:rPr lang="en-US" altLang="zh-CN" i="1" dirty="0">
                  <a:latin typeface="Calibri"/>
                  <a:ea typeface="Calibri"/>
                  <a:cs typeface="Calibri"/>
                  <a:sym typeface="Calibri"/>
                </a:rPr>
                <a:t>will</a:t>
              </a:r>
              <a:r>
                <a:rPr lang="zh-CN" altLang="en-US" i="1" dirty="0">
                  <a:latin typeface="Calibri"/>
                  <a:ea typeface="Calibri"/>
                  <a:cs typeface="Calibri"/>
                  <a:sym typeface="Calibri"/>
                </a:rPr>
                <a:t> </a:t>
              </a:r>
              <a:r>
                <a:rPr lang="en-US" altLang="zh-CN" i="1" dirty="0">
                  <a:latin typeface="Calibri"/>
                  <a:ea typeface="Calibri"/>
                  <a:cs typeface="Calibri"/>
                  <a:sym typeface="Calibri"/>
                </a:rPr>
                <a:t>be</a:t>
              </a:r>
              <a:r>
                <a:rPr lang="en" i="1" dirty="0">
                  <a:latin typeface="Calibri"/>
                  <a:ea typeface="Calibri"/>
                  <a:cs typeface="Calibri"/>
                  <a:sym typeface="Calibri"/>
                </a:rPr>
                <a:t> done with coffee maker</a:t>
              </a:r>
              <a:endParaRPr i="1" dirty="0">
                <a:latin typeface="Calibri"/>
                <a:ea typeface="Calibri"/>
                <a:cs typeface="Calibri"/>
                <a:sym typeface="Calibri"/>
              </a:endParaRPr>
            </a:p>
          </p:txBody>
        </p:sp>
        <p:cxnSp>
          <p:nvCxnSpPr>
            <p:cNvPr id="79" name="Google Shape;613;p30">
              <a:extLst>
                <a:ext uri="{FF2B5EF4-FFF2-40B4-BE49-F238E27FC236}">
                  <a16:creationId xmlns:a16="http://schemas.microsoft.com/office/drawing/2014/main" id="{BCA80A92-682B-CA40-8416-5F219CDFE903}"/>
                </a:ext>
              </a:extLst>
            </p:cNvPr>
            <p:cNvCxnSpPr>
              <a:cxnSpLocks/>
            </p:cNvCxnSpPr>
            <p:nvPr/>
          </p:nvCxnSpPr>
          <p:spPr>
            <a:xfrm>
              <a:off x="1827067" y="2181225"/>
              <a:ext cx="0" cy="1212904"/>
            </a:xfrm>
            <a:prstGeom prst="straightConnector1">
              <a:avLst/>
            </a:prstGeom>
            <a:noFill/>
            <a:ln w="19050" cap="flat" cmpd="sng">
              <a:solidFill>
                <a:schemeClr val="dk2"/>
              </a:solidFill>
              <a:prstDash val="lgDash"/>
              <a:round/>
              <a:headEnd type="none" w="med" len="med"/>
              <a:tailEnd type="none" w="med" len="med"/>
            </a:ln>
          </p:spPr>
        </p:cxnSp>
      </p:grpSp>
      <p:grpSp>
        <p:nvGrpSpPr>
          <p:cNvPr id="8" name="Group 7">
            <a:extLst>
              <a:ext uri="{FF2B5EF4-FFF2-40B4-BE49-F238E27FC236}">
                <a16:creationId xmlns:a16="http://schemas.microsoft.com/office/drawing/2014/main" id="{7ACEC45B-212C-A445-89E3-A6E73E0E7753}"/>
              </a:ext>
            </a:extLst>
          </p:cNvPr>
          <p:cNvGrpSpPr/>
          <p:nvPr/>
        </p:nvGrpSpPr>
        <p:grpSpPr>
          <a:xfrm>
            <a:off x="652860" y="2853137"/>
            <a:ext cx="1332363" cy="485425"/>
            <a:chOff x="652860" y="2853137"/>
            <a:chExt cx="1332363" cy="485425"/>
          </a:xfrm>
        </p:grpSpPr>
        <p:cxnSp>
          <p:nvCxnSpPr>
            <p:cNvPr id="80" name="Google Shape;615;p30">
              <a:extLst>
                <a:ext uri="{FF2B5EF4-FFF2-40B4-BE49-F238E27FC236}">
                  <a16:creationId xmlns:a16="http://schemas.microsoft.com/office/drawing/2014/main" id="{21DD4D9F-4C94-6E4C-8534-BA79BFCACACA}"/>
                </a:ext>
              </a:extLst>
            </p:cNvPr>
            <p:cNvCxnSpPr>
              <a:cxnSpLocks/>
            </p:cNvCxnSpPr>
            <p:nvPr/>
          </p:nvCxnSpPr>
          <p:spPr>
            <a:xfrm>
              <a:off x="1474510" y="2853137"/>
              <a:ext cx="510713" cy="252457"/>
            </a:xfrm>
            <a:prstGeom prst="curvedConnector3">
              <a:avLst>
                <a:gd name="adj1" fmla="val -72"/>
              </a:avLst>
            </a:prstGeom>
            <a:noFill/>
            <a:ln w="19050" cap="flat" cmpd="sng">
              <a:solidFill>
                <a:srgbClr val="0000FF"/>
              </a:solidFill>
              <a:prstDash val="solid"/>
              <a:round/>
              <a:headEnd type="none" w="med" len="med"/>
              <a:tailEnd type="stealth" w="med" len="med"/>
            </a:ln>
          </p:spPr>
        </p:cxnSp>
        <p:sp>
          <p:nvSpPr>
            <p:cNvPr id="81" name="Google Shape;616;p30">
              <a:extLst>
                <a:ext uri="{FF2B5EF4-FFF2-40B4-BE49-F238E27FC236}">
                  <a16:creationId xmlns:a16="http://schemas.microsoft.com/office/drawing/2014/main" id="{FC12F789-8D7F-864A-9281-C03D5C4096B3}"/>
                </a:ext>
              </a:extLst>
            </p:cNvPr>
            <p:cNvSpPr txBox="1"/>
            <p:nvPr/>
          </p:nvSpPr>
          <p:spPr>
            <a:xfrm>
              <a:off x="652860" y="2938362"/>
              <a:ext cx="101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0000FF"/>
                  </a:solidFill>
                  <a:latin typeface="Calibri"/>
                  <a:ea typeface="Calibri"/>
                  <a:cs typeface="Calibri"/>
                  <a:sym typeface="Calibri"/>
                </a:rPr>
                <a:t>post-lease</a:t>
              </a:r>
              <a:endParaRPr b="1" dirty="0">
                <a:solidFill>
                  <a:srgbClr val="0000FF"/>
                </a:solidFill>
                <a:latin typeface="Calibri"/>
                <a:ea typeface="Calibri"/>
                <a:cs typeface="Calibri"/>
                <a:sym typeface="Calibri"/>
              </a:endParaRPr>
            </a:p>
          </p:txBody>
        </p:sp>
      </p:grpSp>
      <p:sp>
        <p:nvSpPr>
          <p:cNvPr id="36" name="Rectangle 35">
            <a:extLst>
              <a:ext uri="{FF2B5EF4-FFF2-40B4-BE49-F238E27FC236}">
                <a16:creationId xmlns:a16="http://schemas.microsoft.com/office/drawing/2014/main" id="{01DFAF8B-C1CF-7841-8C92-7D42D64CBF33}"/>
              </a:ext>
            </a:extLst>
          </p:cNvPr>
          <p:cNvSpPr/>
          <p:nvPr/>
        </p:nvSpPr>
        <p:spPr>
          <a:xfrm>
            <a:off x="1124951" y="2357791"/>
            <a:ext cx="699785" cy="500160"/>
          </a:xfrm>
          <a:prstGeom prst="rect">
            <a:avLst/>
          </a:prstGeom>
          <a:noFill/>
          <a:ln w="38100">
            <a:solidFill>
              <a:srgbClr val="2008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A77070A-BE63-0C4A-A5C7-3D567EA605E9}"/>
              </a:ext>
            </a:extLst>
          </p:cNvPr>
          <p:cNvSpPr/>
          <p:nvPr/>
        </p:nvSpPr>
        <p:spPr>
          <a:xfrm>
            <a:off x="2402522" y="2792936"/>
            <a:ext cx="693914" cy="500160"/>
          </a:xfrm>
          <a:prstGeom prst="rect">
            <a:avLst/>
          </a:prstGeom>
          <a:noFill/>
          <a:ln w="38100">
            <a:solidFill>
              <a:srgbClr val="2008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nodeType="afterEffect">
                                  <p:stCondLst>
                                    <p:cond delay="0"/>
                                  </p:stCondLst>
                                  <p:childTnLst>
                                    <p:animMotion origin="layout" path="M 3.33333E-6 -1.48148E-6 L -0.07032 -1.48148E-6 " pathEditMode="relative" rAng="0" ptsTypes="AA">
                                      <p:cBhvr>
                                        <p:cTn id="13" dur="1000" fill="hold"/>
                                        <p:tgtEl>
                                          <p:spTgt spid="68"/>
                                        </p:tgtEl>
                                        <p:attrNameLst>
                                          <p:attrName>ppt_x</p:attrName>
                                          <p:attrName>ppt_y</p:attrName>
                                        </p:attrNameLst>
                                      </p:cBhvr>
                                      <p:rCtr x="-3524" y="0"/>
                                    </p:animMotion>
                                  </p:childTnLst>
                                </p:cTn>
                              </p:par>
                              <p:par>
                                <p:cTn id="14" presetID="0" presetClass="path" presetSubtype="0" accel="50000" decel="50000" fill="hold" grpId="0" nodeType="withEffect">
                                  <p:stCondLst>
                                    <p:cond delay="0"/>
                                  </p:stCondLst>
                                  <p:childTnLst>
                                    <p:animMotion origin="layout" path="M -4.44444E-6 1.97531E-6 L -0.06875 0.00308 " pathEditMode="relative" rAng="0" ptsTypes="AA">
                                      <p:cBhvr>
                                        <p:cTn id="15" dur="1000" fill="hold"/>
                                        <p:tgtEl>
                                          <p:spTgt spid="37"/>
                                        </p:tgtEl>
                                        <p:attrNameLst>
                                          <p:attrName>ppt_x</p:attrName>
                                          <p:attrName>ppt_y</p:attrName>
                                        </p:attrNameLst>
                                      </p:cBhvr>
                                      <p:rCtr x="-3438" y="154"/>
                                    </p:animMotion>
                                  </p:childTnLst>
                                </p:cTn>
                              </p:par>
                              <p:par>
                                <p:cTn id="16" presetID="42" presetClass="path" presetSubtype="0" accel="50000" decel="50000" fill="hold" nodeType="withEffect">
                                  <p:stCondLst>
                                    <p:cond delay="0"/>
                                  </p:stCondLst>
                                  <p:childTnLst>
                                    <p:animMotion origin="layout" path="M -1.94444E-6 0.00216 L -0.06996 -1.97531E-6 " pathEditMode="relative" rAng="0" ptsTypes="AA">
                                      <p:cBhvr>
                                        <p:cTn id="17" dur="1000" fill="hold"/>
                                        <p:tgtEl>
                                          <p:spTgt spid="73"/>
                                        </p:tgtEl>
                                        <p:attrNameLst>
                                          <p:attrName>ppt_x</p:attrName>
                                          <p:attrName>ppt_y</p:attrName>
                                        </p:attrNameLst>
                                      </p:cBhvr>
                                      <p:rCtr x="-3507" y="0"/>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Eventual Visibility (EV) - Pre-Lease</a:t>
            </a:r>
            <a:endParaRPr dirty="0"/>
          </a:p>
        </p:txBody>
      </p:sp>
      <p:sp>
        <p:nvSpPr>
          <p:cNvPr id="589" name="Google Shape;589;p30"/>
          <p:cNvSpPr txBox="1">
            <a:spLocks noGrp="1"/>
          </p:cNvSpPr>
          <p:nvPr>
            <p:ph type="body" idx="1"/>
          </p:nvPr>
        </p:nvSpPr>
        <p:spPr>
          <a:xfrm>
            <a:off x="311700" y="923874"/>
            <a:ext cx="8520600" cy="1126067"/>
          </a:xfrm>
          <a:prstGeom prst="rect">
            <a:avLst/>
          </a:prstGeom>
        </p:spPr>
        <p:txBody>
          <a:bodyPr spcFirstLastPara="1" wrap="square" lIns="91425" tIns="91425" rIns="91425" bIns="91425" anchor="t" anchorCtr="0">
            <a:normAutofit lnSpcReduction="10000"/>
          </a:bodyPr>
          <a:lstStyle/>
          <a:p>
            <a:pPr marL="0" lvl="0" indent="0">
              <a:buClr>
                <a:schemeClr val="dk1"/>
              </a:buClr>
              <a:buSzPts val="1100"/>
              <a:buNone/>
            </a:pPr>
            <a:r>
              <a:rPr lang="en-US" dirty="0"/>
              <a:t>Pre-lease:</a:t>
            </a:r>
          </a:p>
          <a:p>
            <a:pPr lvl="0">
              <a:buChar char="-"/>
            </a:pPr>
            <a:r>
              <a:rPr lang="en-US" dirty="0"/>
              <a:t>If a routine</a:t>
            </a:r>
            <a:r>
              <a:rPr lang="en-US" i="1" dirty="0"/>
              <a:t> </a:t>
            </a:r>
            <a:r>
              <a:rPr lang="en-US" dirty="0"/>
              <a:t>has acquired the lock but not accessed a device </a:t>
            </a:r>
            <a:r>
              <a:rPr lang="en-US" i="1" dirty="0"/>
              <a:t>D</a:t>
            </a:r>
            <a:r>
              <a:rPr lang="en-US" dirty="0"/>
              <a:t>, it can pre-lease </a:t>
            </a:r>
            <a:r>
              <a:rPr lang="en-US" i="1" dirty="0"/>
              <a:t>D</a:t>
            </a:r>
            <a:r>
              <a:rPr lang="en-US" dirty="0"/>
              <a:t>’s lock to another routine.</a:t>
            </a:r>
          </a:p>
        </p:txBody>
      </p:sp>
      <p:sp>
        <p:nvSpPr>
          <p:cNvPr id="590" name="Google Shape;590;p3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grpSp>
        <p:nvGrpSpPr>
          <p:cNvPr id="55" name="Google Shape;333;p24">
            <a:extLst>
              <a:ext uri="{FF2B5EF4-FFF2-40B4-BE49-F238E27FC236}">
                <a16:creationId xmlns:a16="http://schemas.microsoft.com/office/drawing/2014/main" id="{8EFE720D-A923-DA4F-A310-077333A39FC7}"/>
              </a:ext>
            </a:extLst>
          </p:cNvPr>
          <p:cNvGrpSpPr/>
          <p:nvPr/>
        </p:nvGrpSpPr>
        <p:grpSpPr>
          <a:xfrm>
            <a:off x="1092900" y="2309863"/>
            <a:ext cx="720045" cy="504861"/>
            <a:chOff x="1405025" y="2035363"/>
            <a:chExt cx="720045" cy="504861"/>
          </a:xfrm>
        </p:grpSpPr>
        <p:grpSp>
          <p:nvGrpSpPr>
            <p:cNvPr id="56" name="Google Shape;334;p24">
              <a:extLst>
                <a:ext uri="{FF2B5EF4-FFF2-40B4-BE49-F238E27FC236}">
                  <a16:creationId xmlns:a16="http://schemas.microsoft.com/office/drawing/2014/main" id="{F74D9A0C-ED7F-AE43-88A6-A56F8440F2EA}"/>
                </a:ext>
              </a:extLst>
            </p:cNvPr>
            <p:cNvGrpSpPr/>
            <p:nvPr/>
          </p:nvGrpSpPr>
          <p:grpSpPr>
            <a:xfrm>
              <a:off x="1485067" y="2142980"/>
              <a:ext cx="640003" cy="397243"/>
              <a:chOff x="3743750" y="1462575"/>
              <a:chExt cx="1148400" cy="712800"/>
            </a:xfrm>
          </p:grpSpPr>
          <p:sp>
            <p:nvSpPr>
              <p:cNvPr id="58" name="Google Shape;335;p24">
                <a:extLst>
                  <a:ext uri="{FF2B5EF4-FFF2-40B4-BE49-F238E27FC236}">
                    <a16:creationId xmlns:a16="http://schemas.microsoft.com/office/drawing/2014/main" id="{7E6E5A48-6B5C-BA48-B2E0-9B0B2AD123FE}"/>
                  </a:ext>
                </a:extLst>
              </p:cNvPr>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336;p24">
                <a:extLst>
                  <a:ext uri="{FF2B5EF4-FFF2-40B4-BE49-F238E27FC236}">
                    <a16:creationId xmlns:a16="http://schemas.microsoft.com/office/drawing/2014/main" id="{5C478F51-60AB-3049-9411-C64708F854C6}"/>
                  </a:ext>
                </a:extLst>
              </p:cNvPr>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57" name="Google Shape;337;p24">
              <a:extLst>
                <a:ext uri="{FF2B5EF4-FFF2-40B4-BE49-F238E27FC236}">
                  <a16:creationId xmlns:a16="http://schemas.microsoft.com/office/drawing/2014/main" id="{B0D17819-6229-6F4A-AAE5-5C97A10C7DB8}"/>
                </a:ext>
              </a:extLst>
            </p:cNvPr>
            <p:cNvSpPr txBox="1"/>
            <p:nvPr/>
          </p:nvSpPr>
          <p:spPr>
            <a:xfrm>
              <a:off x="1405025"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dirty="0">
                  <a:latin typeface="Calibri"/>
                  <a:ea typeface="Calibri"/>
                  <a:cs typeface="Calibri"/>
                  <a:sym typeface="Calibri"/>
                </a:rPr>
                <a:t>R1</a:t>
              </a:r>
              <a:endParaRPr sz="1300" i="1" dirty="0">
                <a:latin typeface="Calibri"/>
                <a:ea typeface="Calibri"/>
                <a:cs typeface="Calibri"/>
                <a:sym typeface="Calibri"/>
              </a:endParaRPr>
            </a:p>
          </p:txBody>
        </p:sp>
      </p:grpSp>
      <p:grpSp>
        <p:nvGrpSpPr>
          <p:cNvPr id="60" name="Google Shape;338;p24">
            <a:extLst>
              <a:ext uri="{FF2B5EF4-FFF2-40B4-BE49-F238E27FC236}">
                <a16:creationId xmlns:a16="http://schemas.microsoft.com/office/drawing/2014/main" id="{E226E826-5D77-0C49-A0B7-61981160059F}"/>
              </a:ext>
            </a:extLst>
          </p:cNvPr>
          <p:cNvGrpSpPr/>
          <p:nvPr/>
        </p:nvGrpSpPr>
        <p:grpSpPr>
          <a:xfrm>
            <a:off x="1734225" y="2309863"/>
            <a:ext cx="718733" cy="504986"/>
            <a:chOff x="2046350" y="2035363"/>
            <a:chExt cx="718733" cy="504986"/>
          </a:xfrm>
        </p:grpSpPr>
        <p:grpSp>
          <p:nvGrpSpPr>
            <p:cNvPr id="61" name="Google Shape;339;p24">
              <a:extLst>
                <a:ext uri="{FF2B5EF4-FFF2-40B4-BE49-F238E27FC236}">
                  <a16:creationId xmlns:a16="http://schemas.microsoft.com/office/drawing/2014/main" id="{A5E55FFE-32C1-444E-BC45-76D4A0E564F7}"/>
                </a:ext>
              </a:extLst>
            </p:cNvPr>
            <p:cNvGrpSpPr/>
            <p:nvPr/>
          </p:nvGrpSpPr>
          <p:grpSpPr>
            <a:xfrm>
              <a:off x="2125080" y="2121733"/>
              <a:ext cx="640003" cy="418616"/>
              <a:chOff x="5362625" y="1424225"/>
              <a:chExt cx="1148400" cy="751150"/>
            </a:xfrm>
          </p:grpSpPr>
          <p:sp>
            <p:nvSpPr>
              <p:cNvPr id="63" name="Google Shape;340;p24">
                <a:extLst>
                  <a:ext uri="{FF2B5EF4-FFF2-40B4-BE49-F238E27FC236}">
                    <a16:creationId xmlns:a16="http://schemas.microsoft.com/office/drawing/2014/main" id="{08AA1CBC-7A22-A941-A823-AD2D07D3EB9D}"/>
                  </a:ext>
                </a:extLst>
              </p:cNvPr>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341;p24">
                <a:extLst>
                  <a:ext uri="{FF2B5EF4-FFF2-40B4-BE49-F238E27FC236}">
                    <a16:creationId xmlns:a16="http://schemas.microsoft.com/office/drawing/2014/main" id="{0A34293D-5204-4346-890E-0424F9697433}"/>
                  </a:ext>
                </a:extLst>
              </p:cNvPr>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62" name="Google Shape;342;p24">
              <a:extLst>
                <a:ext uri="{FF2B5EF4-FFF2-40B4-BE49-F238E27FC236}">
                  <a16:creationId xmlns:a16="http://schemas.microsoft.com/office/drawing/2014/main" id="{EAC4F170-7328-E744-BBD7-783ECB30651D}"/>
                </a:ext>
              </a:extLst>
            </p:cNvPr>
            <p:cNvSpPr txBox="1"/>
            <p:nvPr/>
          </p:nvSpPr>
          <p:spPr>
            <a:xfrm>
              <a:off x="2046350"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R1</a:t>
              </a:r>
              <a:endParaRPr sz="1300" i="1">
                <a:latin typeface="Calibri"/>
                <a:ea typeface="Calibri"/>
                <a:cs typeface="Calibri"/>
                <a:sym typeface="Calibri"/>
              </a:endParaRPr>
            </a:p>
          </p:txBody>
        </p:sp>
      </p:grpSp>
      <p:sp>
        <p:nvSpPr>
          <p:cNvPr id="65" name="Google Shape;343;p24">
            <a:extLst>
              <a:ext uri="{FF2B5EF4-FFF2-40B4-BE49-F238E27FC236}">
                <a16:creationId xmlns:a16="http://schemas.microsoft.com/office/drawing/2014/main" id="{55E505AF-7A84-BE41-BC59-ADA23C71AC70}"/>
              </a:ext>
            </a:extLst>
          </p:cNvPr>
          <p:cNvSpPr txBox="1"/>
          <p:nvPr/>
        </p:nvSpPr>
        <p:spPr>
          <a:xfrm>
            <a:off x="253750" y="1851575"/>
            <a:ext cx="14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38761D"/>
                </a:solidFill>
                <a:latin typeface="Calibri"/>
                <a:ea typeface="Calibri"/>
                <a:cs typeface="Calibri"/>
                <a:sym typeface="Calibri"/>
              </a:rPr>
              <a:t>Insertion time</a:t>
            </a:r>
            <a:endParaRPr b="1">
              <a:solidFill>
                <a:srgbClr val="38761D"/>
              </a:solidFill>
              <a:latin typeface="Calibri"/>
              <a:ea typeface="Calibri"/>
              <a:cs typeface="Calibri"/>
              <a:sym typeface="Calibri"/>
            </a:endParaRPr>
          </a:p>
        </p:txBody>
      </p:sp>
      <p:cxnSp>
        <p:nvCxnSpPr>
          <p:cNvPr id="66" name="Google Shape;344;p24">
            <a:extLst>
              <a:ext uri="{FF2B5EF4-FFF2-40B4-BE49-F238E27FC236}">
                <a16:creationId xmlns:a16="http://schemas.microsoft.com/office/drawing/2014/main" id="{9766A865-7E78-AC45-AFBE-2365ACC61DFF}"/>
              </a:ext>
            </a:extLst>
          </p:cNvPr>
          <p:cNvCxnSpPr/>
          <p:nvPr/>
        </p:nvCxnSpPr>
        <p:spPr>
          <a:xfrm>
            <a:off x="1024025" y="2309875"/>
            <a:ext cx="3443100" cy="22500"/>
          </a:xfrm>
          <a:prstGeom prst="straightConnector1">
            <a:avLst/>
          </a:prstGeom>
          <a:noFill/>
          <a:ln w="19050" cap="flat" cmpd="sng">
            <a:solidFill>
              <a:schemeClr val="dk2"/>
            </a:solidFill>
            <a:prstDash val="solid"/>
            <a:round/>
            <a:headEnd type="none" w="med" len="med"/>
            <a:tailEnd type="triangle" w="med" len="med"/>
          </a:ln>
        </p:spPr>
      </p:cxnSp>
      <p:sp>
        <p:nvSpPr>
          <p:cNvPr id="67" name="Google Shape;345;p24">
            <a:extLst>
              <a:ext uri="{FF2B5EF4-FFF2-40B4-BE49-F238E27FC236}">
                <a16:creationId xmlns:a16="http://schemas.microsoft.com/office/drawing/2014/main" id="{6CFEA81D-5469-D64E-B0F0-0B0EC8AF3EB6}"/>
              </a:ext>
            </a:extLst>
          </p:cNvPr>
          <p:cNvSpPr txBox="1"/>
          <p:nvPr/>
        </p:nvSpPr>
        <p:spPr>
          <a:xfrm>
            <a:off x="3665550" y="1909675"/>
            <a:ext cx="7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time</a:t>
            </a:r>
            <a:endParaRPr dirty="0">
              <a:latin typeface="Calibri"/>
              <a:ea typeface="Calibri"/>
              <a:cs typeface="Calibri"/>
              <a:sym typeface="Calibri"/>
            </a:endParaRPr>
          </a:p>
        </p:txBody>
      </p:sp>
      <p:grpSp>
        <p:nvGrpSpPr>
          <p:cNvPr id="68" name="Google Shape;346;p24">
            <a:extLst>
              <a:ext uri="{FF2B5EF4-FFF2-40B4-BE49-F238E27FC236}">
                <a16:creationId xmlns:a16="http://schemas.microsoft.com/office/drawing/2014/main" id="{278A6FAE-BDC0-A543-9DF2-0074532400FC}"/>
              </a:ext>
            </a:extLst>
          </p:cNvPr>
          <p:cNvGrpSpPr/>
          <p:nvPr/>
        </p:nvGrpSpPr>
        <p:grpSpPr>
          <a:xfrm>
            <a:off x="1749002" y="2761755"/>
            <a:ext cx="720045" cy="501026"/>
            <a:chOff x="1405025" y="2532418"/>
            <a:chExt cx="720045" cy="501026"/>
          </a:xfrm>
        </p:grpSpPr>
        <p:grpSp>
          <p:nvGrpSpPr>
            <p:cNvPr id="69" name="Google Shape;347;p24">
              <a:extLst>
                <a:ext uri="{FF2B5EF4-FFF2-40B4-BE49-F238E27FC236}">
                  <a16:creationId xmlns:a16="http://schemas.microsoft.com/office/drawing/2014/main" id="{27D56339-FE29-3143-AB37-AE2EDF28B566}"/>
                </a:ext>
              </a:extLst>
            </p:cNvPr>
            <p:cNvGrpSpPr/>
            <p:nvPr/>
          </p:nvGrpSpPr>
          <p:grpSpPr>
            <a:xfrm>
              <a:off x="1485067" y="2636200"/>
              <a:ext cx="640003" cy="397243"/>
              <a:chOff x="3743750" y="1462575"/>
              <a:chExt cx="1148400" cy="712800"/>
            </a:xfrm>
          </p:grpSpPr>
          <p:sp>
            <p:nvSpPr>
              <p:cNvPr id="71" name="Google Shape;348;p24">
                <a:extLst>
                  <a:ext uri="{FF2B5EF4-FFF2-40B4-BE49-F238E27FC236}">
                    <a16:creationId xmlns:a16="http://schemas.microsoft.com/office/drawing/2014/main" id="{43D3A4EC-79E3-4B46-88C5-824C523218D3}"/>
                  </a:ext>
                </a:extLst>
              </p:cNvPr>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349;p24">
                <a:extLst>
                  <a:ext uri="{FF2B5EF4-FFF2-40B4-BE49-F238E27FC236}">
                    <a16:creationId xmlns:a16="http://schemas.microsoft.com/office/drawing/2014/main" id="{45B2B334-C911-1F42-A57C-CF985BEE13CD}"/>
                  </a:ext>
                </a:extLst>
              </p:cNvPr>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70" name="Google Shape;350;p24">
              <a:extLst>
                <a:ext uri="{FF2B5EF4-FFF2-40B4-BE49-F238E27FC236}">
                  <a16:creationId xmlns:a16="http://schemas.microsoft.com/office/drawing/2014/main" id="{03A12A1A-76A6-B64E-A2F7-7EFFB8DD7D43}"/>
                </a:ext>
              </a:extLst>
            </p:cNvPr>
            <p:cNvSpPr txBox="1"/>
            <p:nvPr/>
          </p:nvSpPr>
          <p:spPr>
            <a:xfrm>
              <a:off x="1405025" y="2532418"/>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R2</a:t>
              </a:r>
              <a:endParaRPr sz="1300" i="1">
                <a:latin typeface="Calibri"/>
                <a:ea typeface="Calibri"/>
                <a:cs typeface="Calibri"/>
                <a:sym typeface="Calibri"/>
              </a:endParaRPr>
            </a:p>
          </p:txBody>
        </p:sp>
      </p:grpSp>
      <p:grpSp>
        <p:nvGrpSpPr>
          <p:cNvPr id="73" name="Google Shape;351;p24">
            <a:extLst>
              <a:ext uri="{FF2B5EF4-FFF2-40B4-BE49-F238E27FC236}">
                <a16:creationId xmlns:a16="http://schemas.microsoft.com/office/drawing/2014/main" id="{4B027CEF-4D7B-A347-A752-20953F4A80E2}"/>
              </a:ext>
            </a:extLst>
          </p:cNvPr>
          <p:cNvGrpSpPr/>
          <p:nvPr/>
        </p:nvGrpSpPr>
        <p:grpSpPr>
          <a:xfrm>
            <a:off x="2390327" y="2761755"/>
            <a:ext cx="718733" cy="503192"/>
            <a:chOff x="2046350" y="2532418"/>
            <a:chExt cx="718733" cy="503192"/>
          </a:xfrm>
        </p:grpSpPr>
        <p:grpSp>
          <p:nvGrpSpPr>
            <p:cNvPr id="74" name="Google Shape;352;p24">
              <a:extLst>
                <a:ext uri="{FF2B5EF4-FFF2-40B4-BE49-F238E27FC236}">
                  <a16:creationId xmlns:a16="http://schemas.microsoft.com/office/drawing/2014/main" id="{B9AA9FA8-1A8C-3040-B5C4-BA0C1A82128D}"/>
                </a:ext>
              </a:extLst>
            </p:cNvPr>
            <p:cNvGrpSpPr/>
            <p:nvPr/>
          </p:nvGrpSpPr>
          <p:grpSpPr>
            <a:xfrm>
              <a:off x="2125080" y="2616994"/>
              <a:ext cx="640003" cy="418616"/>
              <a:chOff x="5362625" y="1424225"/>
              <a:chExt cx="1148400" cy="751150"/>
            </a:xfrm>
          </p:grpSpPr>
          <p:sp>
            <p:nvSpPr>
              <p:cNvPr id="76" name="Google Shape;353;p24">
                <a:extLst>
                  <a:ext uri="{FF2B5EF4-FFF2-40B4-BE49-F238E27FC236}">
                    <a16:creationId xmlns:a16="http://schemas.microsoft.com/office/drawing/2014/main" id="{33803478-1467-1942-A825-E06B285569AF}"/>
                  </a:ext>
                </a:extLst>
              </p:cNvPr>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Google Shape;354;p24">
                <a:extLst>
                  <a:ext uri="{FF2B5EF4-FFF2-40B4-BE49-F238E27FC236}">
                    <a16:creationId xmlns:a16="http://schemas.microsoft.com/office/drawing/2014/main" id="{6A5F76A0-862C-3949-88F3-4CFF01EF3CD7}"/>
                  </a:ext>
                </a:extLst>
              </p:cNvPr>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75" name="Google Shape;355;p24">
              <a:extLst>
                <a:ext uri="{FF2B5EF4-FFF2-40B4-BE49-F238E27FC236}">
                  <a16:creationId xmlns:a16="http://schemas.microsoft.com/office/drawing/2014/main" id="{40D1D94C-CF29-C747-AD31-A6CDAC694BC9}"/>
                </a:ext>
              </a:extLst>
            </p:cNvPr>
            <p:cNvSpPr txBox="1"/>
            <p:nvPr/>
          </p:nvSpPr>
          <p:spPr>
            <a:xfrm>
              <a:off x="2046350" y="2532418"/>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R2</a:t>
              </a:r>
              <a:endParaRPr sz="1300" i="1" dirty="0">
                <a:latin typeface="Calibri"/>
                <a:ea typeface="Calibri"/>
                <a:cs typeface="Calibri"/>
                <a:sym typeface="Calibri"/>
              </a:endParaRPr>
            </a:p>
          </p:txBody>
        </p:sp>
      </p:grpSp>
      <p:cxnSp>
        <p:nvCxnSpPr>
          <p:cNvPr id="78" name="Google Shape;332;p24">
            <a:extLst>
              <a:ext uri="{FF2B5EF4-FFF2-40B4-BE49-F238E27FC236}">
                <a16:creationId xmlns:a16="http://schemas.microsoft.com/office/drawing/2014/main" id="{0054D848-E5D0-C848-A228-86224B6B7796}"/>
              </a:ext>
            </a:extLst>
          </p:cNvPr>
          <p:cNvCxnSpPr/>
          <p:nvPr/>
        </p:nvCxnSpPr>
        <p:spPr>
          <a:xfrm flipH="1">
            <a:off x="1032725" y="2181225"/>
            <a:ext cx="2400" cy="2435100"/>
          </a:xfrm>
          <a:prstGeom prst="straightConnector1">
            <a:avLst/>
          </a:prstGeom>
          <a:noFill/>
          <a:ln w="28575" cap="flat" cmpd="sng">
            <a:solidFill>
              <a:srgbClr val="38761D"/>
            </a:solidFill>
            <a:prstDash val="lgDashDot"/>
            <a:round/>
            <a:headEnd type="none" w="med" len="med"/>
            <a:tailEnd type="none" w="med" len="med"/>
          </a:ln>
        </p:spPr>
      </p:cxnSp>
      <p:grpSp>
        <p:nvGrpSpPr>
          <p:cNvPr id="37" name="Google Shape;377;p25">
            <a:extLst>
              <a:ext uri="{FF2B5EF4-FFF2-40B4-BE49-F238E27FC236}">
                <a16:creationId xmlns:a16="http://schemas.microsoft.com/office/drawing/2014/main" id="{C2146725-AFB9-6A46-B667-4FABE4DD2E28}"/>
              </a:ext>
            </a:extLst>
          </p:cNvPr>
          <p:cNvGrpSpPr/>
          <p:nvPr/>
        </p:nvGrpSpPr>
        <p:grpSpPr>
          <a:xfrm>
            <a:off x="3014036" y="3237766"/>
            <a:ext cx="720045" cy="503554"/>
            <a:chOff x="1405025" y="3044482"/>
            <a:chExt cx="720045" cy="503554"/>
          </a:xfrm>
        </p:grpSpPr>
        <p:grpSp>
          <p:nvGrpSpPr>
            <p:cNvPr id="38" name="Google Shape;378;p25">
              <a:extLst>
                <a:ext uri="{FF2B5EF4-FFF2-40B4-BE49-F238E27FC236}">
                  <a16:creationId xmlns:a16="http://schemas.microsoft.com/office/drawing/2014/main" id="{130FDC26-371F-1B41-9923-8011A0D4F284}"/>
                </a:ext>
              </a:extLst>
            </p:cNvPr>
            <p:cNvGrpSpPr/>
            <p:nvPr/>
          </p:nvGrpSpPr>
          <p:grpSpPr>
            <a:xfrm>
              <a:off x="1485067" y="3129420"/>
              <a:ext cx="640003" cy="418616"/>
              <a:chOff x="5362625" y="1424225"/>
              <a:chExt cx="1148400" cy="751150"/>
            </a:xfrm>
          </p:grpSpPr>
          <p:sp>
            <p:nvSpPr>
              <p:cNvPr id="40" name="Google Shape;379;p25">
                <a:extLst>
                  <a:ext uri="{FF2B5EF4-FFF2-40B4-BE49-F238E27FC236}">
                    <a16:creationId xmlns:a16="http://schemas.microsoft.com/office/drawing/2014/main" id="{36A7F578-981A-244D-89E8-F6C31B7FA9E5}"/>
                  </a:ext>
                </a:extLst>
              </p:cNvPr>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380;p25">
                <a:extLst>
                  <a:ext uri="{FF2B5EF4-FFF2-40B4-BE49-F238E27FC236}">
                    <a16:creationId xmlns:a16="http://schemas.microsoft.com/office/drawing/2014/main" id="{EE223502-23DE-7144-9976-0841FB7F3665}"/>
                  </a:ext>
                </a:extLst>
              </p:cNvPr>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39" name="Google Shape;381;p25">
              <a:extLst>
                <a:ext uri="{FF2B5EF4-FFF2-40B4-BE49-F238E27FC236}">
                  <a16:creationId xmlns:a16="http://schemas.microsoft.com/office/drawing/2014/main" id="{F3784F9F-CB32-F546-A1C9-D4F99A911893}"/>
                </a:ext>
              </a:extLst>
            </p:cNvPr>
            <p:cNvSpPr txBox="1"/>
            <p:nvPr/>
          </p:nvSpPr>
          <p:spPr>
            <a:xfrm>
              <a:off x="1405025" y="3044482"/>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R3</a:t>
              </a:r>
              <a:endParaRPr sz="1300" i="1">
                <a:latin typeface="Calibri"/>
                <a:ea typeface="Calibri"/>
                <a:cs typeface="Calibri"/>
                <a:sym typeface="Calibri"/>
              </a:endParaRPr>
            </a:p>
          </p:txBody>
        </p:sp>
      </p:grpSp>
      <p:grpSp>
        <p:nvGrpSpPr>
          <p:cNvPr id="10" name="Group 9">
            <a:extLst>
              <a:ext uri="{FF2B5EF4-FFF2-40B4-BE49-F238E27FC236}">
                <a16:creationId xmlns:a16="http://schemas.microsoft.com/office/drawing/2014/main" id="{5810BE80-8BA4-9144-AE9C-5D31DD68B963}"/>
              </a:ext>
            </a:extLst>
          </p:cNvPr>
          <p:cNvGrpSpPr/>
          <p:nvPr/>
        </p:nvGrpSpPr>
        <p:grpSpPr>
          <a:xfrm>
            <a:off x="1261926" y="2181225"/>
            <a:ext cx="1784481" cy="2232406"/>
            <a:chOff x="1280325" y="2181225"/>
            <a:chExt cx="1784481" cy="2232406"/>
          </a:xfrm>
        </p:grpSpPr>
        <p:cxnSp>
          <p:nvCxnSpPr>
            <p:cNvPr id="79" name="Google Shape;613;p30">
              <a:extLst>
                <a:ext uri="{FF2B5EF4-FFF2-40B4-BE49-F238E27FC236}">
                  <a16:creationId xmlns:a16="http://schemas.microsoft.com/office/drawing/2014/main" id="{BCA80A92-682B-CA40-8416-5F219CDFE903}"/>
                </a:ext>
              </a:extLst>
            </p:cNvPr>
            <p:cNvCxnSpPr>
              <a:cxnSpLocks/>
            </p:cNvCxnSpPr>
            <p:nvPr/>
          </p:nvCxnSpPr>
          <p:spPr>
            <a:xfrm>
              <a:off x="1827067" y="2181225"/>
              <a:ext cx="1977" cy="1623609"/>
            </a:xfrm>
            <a:prstGeom prst="straightConnector1">
              <a:avLst/>
            </a:prstGeom>
            <a:noFill/>
            <a:ln w="19050" cap="flat" cmpd="sng">
              <a:solidFill>
                <a:schemeClr val="dk2"/>
              </a:solidFill>
              <a:prstDash val="lgDash"/>
              <a:round/>
              <a:headEnd type="none" w="med" len="med"/>
              <a:tailEnd type="none" w="med" len="med"/>
            </a:ln>
          </p:spPr>
        </p:cxnSp>
        <p:sp>
          <p:nvSpPr>
            <p:cNvPr id="43" name="Google Shape;666;p31">
              <a:extLst>
                <a:ext uri="{FF2B5EF4-FFF2-40B4-BE49-F238E27FC236}">
                  <a16:creationId xmlns:a16="http://schemas.microsoft.com/office/drawing/2014/main" id="{08F93E1F-EAD6-0D4E-9D3A-F7CC73EA16FB}"/>
                </a:ext>
              </a:extLst>
            </p:cNvPr>
            <p:cNvSpPr txBox="1"/>
            <p:nvPr/>
          </p:nvSpPr>
          <p:spPr>
            <a:xfrm>
              <a:off x="1280325" y="3798108"/>
              <a:ext cx="1784481"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dirty="0">
                  <a:solidFill>
                    <a:schemeClr val="dk1"/>
                  </a:solidFill>
                  <a:latin typeface="Calibri"/>
                  <a:ea typeface="Calibri"/>
                  <a:cs typeface="Calibri"/>
                  <a:sym typeface="Calibri"/>
                </a:rPr>
                <a:t>R1 </a:t>
              </a:r>
              <a:r>
                <a:rPr lang="en-US" altLang="zh-CN" i="1" dirty="0">
                  <a:solidFill>
                    <a:schemeClr val="dk1"/>
                  </a:solidFill>
                  <a:latin typeface="Calibri"/>
                  <a:ea typeface="Calibri"/>
                  <a:cs typeface="Calibri"/>
                  <a:sym typeface="Calibri"/>
                </a:rPr>
                <a:t>will</a:t>
              </a:r>
              <a:r>
                <a:rPr lang="zh-CN" altLang="en-US" i="1" dirty="0">
                  <a:solidFill>
                    <a:schemeClr val="dk1"/>
                  </a:solidFill>
                  <a:latin typeface="Calibri"/>
                  <a:ea typeface="Calibri"/>
                  <a:cs typeface="Calibri"/>
                  <a:sym typeface="Calibri"/>
                </a:rPr>
                <a:t> </a:t>
              </a:r>
              <a:r>
                <a:rPr lang="en" i="1" dirty="0">
                  <a:solidFill>
                    <a:schemeClr val="dk1"/>
                  </a:solidFill>
                  <a:latin typeface="Calibri"/>
                  <a:ea typeface="Calibri"/>
                  <a:cs typeface="Calibri"/>
                  <a:sym typeface="Calibri"/>
                </a:rPr>
                <a:t>start</a:t>
              </a:r>
              <a:r>
                <a:rPr lang="zh-CN" altLang="en-US" i="1" dirty="0">
                  <a:solidFill>
                    <a:schemeClr val="dk1"/>
                  </a:solidFill>
                  <a:latin typeface="Calibri"/>
                  <a:ea typeface="Calibri"/>
                  <a:cs typeface="Calibri"/>
                  <a:sym typeface="Calibri"/>
                </a:rPr>
                <a:t> </a:t>
              </a:r>
              <a:r>
                <a:rPr lang="en-US" altLang="zh-CN" i="1" dirty="0">
                  <a:solidFill>
                    <a:schemeClr val="dk1"/>
                  </a:solidFill>
                  <a:latin typeface="Calibri"/>
                  <a:ea typeface="Calibri"/>
                  <a:cs typeface="Calibri"/>
                  <a:sym typeface="Calibri"/>
                </a:rPr>
                <a:t>to</a:t>
              </a:r>
              <a:r>
                <a:rPr lang="en" i="1" dirty="0">
                  <a:solidFill>
                    <a:schemeClr val="dk1"/>
                  </a:solidFill>
                  <a:latin typeface="Calibri"/>
                  <a:ea typeface="Calibri"/>
                  <a:cs typeface="Calibri"/>
                  <a:sym typeface="Calibri"/>
                </a:rPr>
                <a:t> access pancake maker</a:t>
              </a:r>
              <a:endParaRPr i="1" dirty="0">
                <a:solidFill>
                  <a:schemeClr val="dk1"/>
                </a:solidFill>
                <a:latin typeface="Calibri"/>
                <a:ea typeface="Calibri"/>
                <a:cs typeface="Calibri"/>
                <a:sym typeface="Calibri"/>
              </a:endParaRPr>
            </a:p>
          </p:txBody>
        </p:sp>
      </p:grpSp>
      <p:cxnSp>
        <p:nvCxnSpPr>
          <p:cNvPr id="44" name="Google Shape;667;p31">
            <a:extLst>
              <a:ext uri="{FF2B5EF4-FFF2-40B4-BE49-F238E27FC236}">
                <a16:creationId xmlns:a16="http://schemas.microsoft.com/office/drawing/2014/main" id="{4DF0FA89-D92B-0347-9209-6932EFFDBC3F}"/>
              </a:ext>
            </a:extLst>
          </p:cNvPr>
          <p:cNvCxnSpPr>
            <a:cxnSpLocks/>
          </p:cNvCxnSpPr>
          <p:nvPr/>
        </p:nvCxnSpPr>
        <p:spPr>
          <a:xfrm rot="5400000">
            <a:off x="1436915" y="2931619"/>
            <a:ext cx="797781" cy="599617"/>
          </a:xfrm>
          <a:prstGeom prst="curvedConnector3">
            <a:avLst>
              <a:gd name="adj1" fmla="val 98567"/>
            </a:avLst>
          </a:prstGeom>
          <a:noFill/>
          <a:ln w="19050" cap="flat" cmpd="sng">
            <a:solidFill>
              <a:srgbClr val="0000FF"/>
            </a:solidFill>
            <a:prstDash val="solid"/>
            <a:round/>
            <a:headEnd type="none" w="med" len="med"/>
            <a:tailEnd type="stealth" w="med" len="med"/>
          </a:ln>
        </p:spPr>
      </p:cxnSp>
      <p:sp>
        <p:nvSpPr>
          <p:cNvPr id="45" name="Google Shape;668;p31">
            <a:extLst>
              <a:ext uri="{FF2B5EF4-FFF2-40B4-BE49-F238E27FC236}">
                <a16:creationId xmlns:a16="http://schemas.microsoft.com/office/drawing/2014/main" id="{8667005F-D773-494C-9B5F-69D46DC503D7}"/>
              </a:ext>
            </a:extLst>
          </p:cNvPr>
          <p:cNvSpPr txBox="1"/>
          <p:nvPr/>
        </p:nvSpPr>
        <p:spPr>
          <a:xfrm>
            <a:off x="857804" y="2954205"/>
            <a:ext cx="101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0000FF"/>
                </a:solidFill>
                <a:latin typeface="Calibri"/>
                <a:ea typeface="Calibri"/>
                <a:cs typeface="Calibri"/>
                <a:sym typeface="Calibri"/>
              </a:rPr>
              <a:t>pre-lease</a:t>
            </a:r>
            <a:endParaRPr b="1" dirty="0">
              <a:solidFill>
                <a:srgbClr val="0000FF"/>
              </a:solidFill>
              <a:latin typeface="Calibri"/>
              <a:ea typeface="Calibri"/>
              <a:cs typeface="Calibri"/>
              <a:sym typeface="Calibri"/>
            </a:endParaRPr>
          </a:p>
        </p:txBody>
      </p:sp>
      <p:sp>
        <p:nvSpPr>
          <p:cNvPr id="52" name="Google Shape;687;p31">
            <a:extLst>
              <a:ext uri="{FF2B5EF4-FFF2-40B4-BE49-F238E27FC236}">
                <a16:creationId xmlns:a16="http://schemas.microsoft.com/office/drawing/2014/main" id="{D17843AD-5E28-4E4D-813D-9AAA4A2A09DF}"/>
              </a:ext>
            </a:extLst>
          </p:cNvPr>
          <p:cNvSpPr/>
          <p:nvPr/>
        </p:nvSpPr>
        <p:spPr>
          <a:xfrm>
            <a:off x="5554875" y="2571750"/>
            <a:ext cx="1755900" cy="92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latin typeface="Calibri"/>
                <a:ea typeface="Calibri"/>
                <a:cs typeface="Calibri"/>
                <a:sym typeface="Calibri"/>
              </a:rPr>
              <a:t>Serial order:</a:t>
            </a:r>
            <a:endParaRPr dirty="0">
              <a:solidFill>
                <a:schemeClr val="dk1"/>
              </a:solidFill>
              <a:latin typeface="Calibri"/>
              <a:ea typeface="Calibri"/>
              <a:cs typeface="Calibri"/>
              <a:sym typeface="Calibri"/>
            </a:endParaRPr>
          </a:p>
          <a:p>
            <a:pPr lvl="0"/>
            <a:r>
              <a:rPr lang="en" dirty="0">
                <a:solidFill>
                  <a:schemeClr val="dk1"/>
                </a:solidFill>
                <a:latin typeface="Calibri"/>
                <a:ea typeface="Calibri"/>
                <a:cs typeface="Calibri"/>
                <a:sym typeface="Calibri"/>
              </a:rPr>
              <a:t>    le</a:t>
            </a:r>
            <a:r>
              <a:rPr lang="en-US" altLang="zh-CN" dirty="0">
                <a:solidFill>
                  <a:schemeClr val="dk1"/>
                </a:solidFill>
                <a:latin typeface="Calibri"/>
                <a:ea typeface="Calibri"/>
                <a:cs typeface="Calibri"/>
                <a:sym typeface="Calibri"/>
              </a:rPr>
              <a:t>s</a:t>
            </a:r>
            <a:r>
              <a:rPr lang="en" dirty="0">
                <a:solidFill>
                  <a:schemeClr val="dk1"/>
                </a:solidFill>
                <a:latin typeface="Calibri"/>
                <a:ea typeface="Calibri"/>
                <a:cs typeface="Calibri"/>
                <a:sym typeface="Calibri"/>
              </a:rPr>
              <a:t>see </a:t>
            </a:r>
            <a:r>
              <a:rPr lang="en-US" altLang="zh-CN" i="1" dirty="0">
                <a:solidFill>
                  <a:schemeClr val="tx1"/>
                </a:solidFill>
                <a:latin typeface="Calibri" panose="020F0502020204030204" pitchFamily="34" charset="0"/>
                <a:cs typeface="Calibri" panose="020F0502020204030204" pitchFamily="34" charset="0"/>
              </a:rPr>
              <a:t>–&gt;</a:t>
            </a:r>
            <a:r>
              <a:rPr lang="en" dirty="0">
                <a:solidFill>
                  <a:schemeClr val="dk1"/>
                </a:solidFill>
                <a:latin typeface="Calibri"/>
                <a:ea typeface="Calibri"/>
                <a:cs typeface="Calibri"/>
                <a:sym typeface="Calibri"/>
              </a:rPr>
              <a:t> le</a:t>
            </a:r>
            <a:r>
              <a:rPr lang="en-US" altLang="zh-CN" dirty="0">
                <a:solidFill>
                  <a:schemeClr val="dk1"/>
                </a:solidFill>
                <a:latin typeface="Calibri"/>
                <a:ea typeface="Calibri"/>
                <a:cs typeface="Calibri"/>
                <a:sym typeface="Calibri"/>
              </a:rPr>
              <a:t>s</a:t>
            </a:r>
            <a:r>
              <a:rPr lang="en" dirty="0" err="1">
                <a:solidFill>
                  <a:schemeClr val="dk1"/>
                </a:solidFill>
                <a:latin typeface="Calibri"/>
                <a:ea typeface="Calibri"/>
                <a:cs typeface="Calibri"/>
                <a:sym typeface="Calibri"/>
              </a:rPr>
              <a:t>sor</a:t>
            </a:r>
            <a:br>
              <a:rPr lang="en" dirty="0">
                <a:solidFill>
                  <a:schemeClr val="dk1"/>
                </a:solidFill>
                <a:latin typeface="Calibri"/>
                <a:ea typeface="Calibri"/>
                <a:cs typeface="Calibri"/>
                <a:sym typeface="Calibri"/>
              </a:rPr>
            </a:br>
            <a:r>
              <a:rPr lang="en" dirty="0">
                <a:solidFill>
                  <a:schemeClr val="dk1"/>
                </a:solidFill>
                <a:latin typeface="Calibri"/>
                <a:ea typeface="Calibri"/>
                <a:cs typeface="Calibri"/>
                <a:sym typeface="Calibri"/>
              </a:rPr>
              <a:t>    (  </a:t>
            </a:r>
            <a:r>
              <a:rPr lang="en" i="1" dirty="0">
                <a:solidFill>
                  <a:schemeClr val="dk1"/>
                </a:solidFill>
                <a:latin typeface="Calibri"/>
                <a:ea typeface="Calibri"/>
                <a:cs typeface="Calibri"/>
                <a:sym typeface="Calibri"/>
              </a:rPr>
              <a:t>R3</a:t>
            </a:r>
            <a:r>
              <a:rPr lang="zh-CN" altLang="en-US" i="1" dirty="0">
                <a:solidFill>
                  <a:schemeClr val="dk1"/>
                </a:solidFill>
                <a:latin typeface="Calibri"/>
                <a:ea typeface="Calibri"/>
                <a:cs typeface="Calibri"/>
                <a:sym typeface="Calibri"/>
              </a:rPr>
              <a:t>   </a:t>
            </a:r>
            <a:r>
              <a:rPr lang="en" i="1" dirty="0">
                <a:solidFill>
                  <a:schemeClr val="dk1"/>
                </a:solidFill>
                <a:latin typeface="Calibri"/>
                <a:ea typeface="Calibri"/>
                <a:cs typeface="Calibri"/>
                <a:sym typeface="Calibri"/>
              </a:rPr>
              <a:t> </a:t>
            </a:r>
            <a:r>
              <a:rPr lang="en-US" altLang="zh-CN" i="1" dirty="0">
                <a:solidFill>
                  <a:schemeClr val="tx1"/>
                </a:solidFill>
                <a:latin typeface="Calibri" panose="020F0502020204030204" pitchFamily="34" charset="0"/>
                <a:cs typeface="Calibri" panose="020F0502020204030204" pitchFamily="34" charset="0"/>
              </a:rPr>
              <a:t>–&gt;</a:t>
            </a:r>
            <a:r>
              <a:rPr lang="en" i="1" dirty="0">
                <a:solidFill>
                  <a:schemeClr val="dk1"/>
                </a:solidFill>
                <a:latin typeface="Calibri"/>
                <a:ea typeface="Calibri"/>
                <a:cs typeface="Calibri"/>
                <a:sym typeface="Calibri"/>
              </a:rPr>
              <a:t>   R1  </a:t>
            </a:r>
            <a:r>
              <a:rPr lang="en"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42" name="Rectangle 41">
            <a:extLst>
              <a:ext uri="{FF2B5EF4-FFF2-40B4-BE49-F238E27FC236}">
                <a16:creationId xmlns:a16="http://schemas.microsoft.com/office/drawing/2014/main" id="{9FBF9CCD-1472-B045-B983-D8FAFD6662E1}"/>
              </a:ext>
            </a:extLst>
          </p:cNvPr>
          <p:cNvSpPr/>
          <p:nvPr/>
        </p:nvSpPr>
        <p:spPr>
          <a:xfrm>
            <a:off x="3046407" y="3290296"/>
            <a:ext cx="748689" cy="500160"/>
          </a:xfrm>
          <a:prstGeom prst="rect">
            <a:avLst/>
          </a:prstGeom>
          <a:noFill/>
          <a:ln w="38100">
            <a:solidFill>
              <a:srgbClr val="2008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92201-DA92-2B42-8CD0-421567AE5CF5}"/>
              </a:ext>
            </a:extLst>
          </p:cNvPr>
          <p:cNvSpPr/>
          <p:nvPr/>
        </p:nvSpPr>
        <p:spPr>
          <a:xfrm>
            <a:off x="1771043" y="2352655"/>
            <a:ext cx="748689" cy="500160"/>
          </a:xfrm>
          <a:prstGeom prst="rect">
            <a:avLst/>
          </a:prstGeom>
          <a:noFill/>
          <a:ln w="38100">
            <a:solidFill>
              <a:srgbClr val="2008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3687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nodeType="afterEffect">
                                  <p:stCondLst>
                                    <p:cond delay="1000"/>
                                  </p:stCondLst>
                                  <p:childTnLst>
                                    <p:set>
                                      <p:cBhvr>
                                        <p:cTn id="15" dur="1" fill="hold">
                                          <p:stCondLst>
                                            <p:cond delay="0"/>
                                          </p:stCondLst>
                                        </p:cTn>
                                        <p:tgtEl>
                                          <p:spTgt spid="44"/>
                                        </p:tgtEl>
                                        <p:attrNameLst>
                                          <p:attrName>style.visibility</p:attrName>
                                        </p:attrNameLst>
                                      </p:cBhvr>
                                      <p:to>
                                        <p:strVal val="hidden"/>
                                      </p:to>
                                    </p:set>
                                  </p:childTnLst>
                                </p:cTn>
                              </p:par>
                              <p:par>
                                <p:cTn id="16" presetID="42" presetClass="path" presetSubtype="0" accel="50000" decel="50000" fill="hold" nodeType="withEffect">
                                  <p:stCondLst>
                                    <p:cond delay="0"/>
                                  </p:stCondLst>
                                  <p:childTnLst>
                                    <p:animMotion origin="layout" path="M -3.61111E-6 4.93827E-6 L -0.21632 0.00216 " pathEditMode="relative" rAng="0" ptsTypes="AA">
                                      <p:cBhvr>
                                        <p:cTn id="17" dur="1000" fill="hold"/>
                                        <p:tgtEl>
                                          <p:spTgt spid="37"/>
                                        </p:tgtEl>
                                        <p:attrNameLst>
                                          <p:attrName>ppt_x</p:attrName>
                                          <p:attrName>ppt_y</p:attrName>
                                        </p:attrNameLst>
                                      </p:cBhvr>
                                      <p:rCtr x="-10816" y="93"/>
                                    </p:animMotion>
                                  </p:childTnLst>
                                </p:cTn>
                              </p:par>
                              <p:par>
                                <p:cTn id="18" presetID="42" presetClass="path" presetSubtype="0" accel="50000" decel="50000" fill="hold" grpId="0" nodeType="withEffect">
                                  <p:stCondLst>
                                    <p:cond delay="0"/>
                                  </p:stCondLst>
                                  <p:childTnLst>
                                    <p:animMotion origin="layout" path="M -1.94444E-6 -1.60494E-6 L -0.21493 -0.00308 " pathEditMode="relative" rAng="0" ptsTypes="AA">
                                      <p:cBhvr>
                                        <p:cTn id="19" dur="1000" fill="hold"/>
                                        <p:tgtEl>
                                          <p:spTgt spid="42"/>
                                        </p:tgtEl>
                                        <p:attrNameLst>
                                          <p:attrName>ppt_x</p:attrName>
                                          <p:attrName>ppt_y</p:attrName>
                                        </p:attrNameLst>
                                      </p:cBhvr>
                                      <p:rCtr x="-10747" y="-154"/>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Eventual Visibility (EV)</a:t>
            </a:r>
            <a:endParaRPr dirty="0"/>
          </a:p>
        </p:txBody>
      </p:sp>
      <p:sp>
        <p:nvSpPr>
          <p:cNvPr id="589" name="Google Shape;589;p30"/>
          <p:cNvSpPr txBox="1">
            <a:spLocks noGrp="1"/>
          </p:cNvSpPr>
          <p:nvPr>
            <p:ph type="body" idx="1"/>
          </p:nvPr>
        </p:nvSpPr>
        <p:spPr>
          <a:xfrm>
            <a:off x="311700" y="923874"/>
            <a:ext cx="8520600" cy="1126067"/>
          </a:xfrm>
          <a:prstGeom prst="rect">
            <a:avLst/>
          </a:prstGeom>
        </p:spPr>
        <p:txBody>
          <a:bodyPr spcFirstLastPara="1" wrap="square" lIns="91425" tIns="91425" rIns="91425" bIns="91425" anchor="t" anchorCtr="0">
            <a:normAutofit lnSpcReduction="10000"/>
          </a:bodyPr>
          <a:lstStyle/>
          <a:p>
            <a:pPr marL="0" lvl="0" indent="0">
              <a:buClr>
                <a:schemeClr val="dk1"/>
              </a:buClr>
              <a:buSzPts val="1100"/>
              <a:buNone/>
            </a:pPr>
            <a:r>
              <a:rPr lang="en-US" altLang="zh-CN" dirty="0">
                <a:latin typeface="Calibri" panose="020F0502020204030204" pitchFamily="34" charset="0"/>
                <a:cs typeface="Calibri" panose="020F0502020204030204" pitchFamily="34" charset="0"/>
              </a:rPr>
              <a:t>EV finishes routine </a:t>
            </a:r>
          </a:p>
          <a:p>
            <a:pPr marL="285750" lvl="0" indent="-285750">
              <a:buClr>
                <a:schemeClr val="dk1"/>
              </a:buClr>
              <a:buSzPts val="1100"/>
              <a:buFont typeface="System Font Regular"/>
              <a:buChar char="-"/>
            </a:pPr>
            <a:r>
              <a:rPr lang="en-US" altLang="zh-CN" dirty="0">
                <a:latin typeface="Calibri" panose="020F0502020204030204" pitchFamily="34" charset="0"/>
                <a:cs typeface="Calibri" panose="020F0502020204030204" pitchFamily="34" charset="0"/>
              </a:rPr>
              <a:t>with </a:t>
            </a:r>
            <a:r>
              <a:rPr lang="en-US" altLang="zh-CN" i="1" dirty="0">
                <a:solidFill>
                  <a:srgbClr val="2008FF"/>
                </a:solidFill>
                <a:latin typeface="Calibri" panose="020F0502020204030204" pitchFamily="34" charset="0"/>
                <a:cs typeface="Calibri" panose="020F0502020204030204" pitchFamily="34" charset="0"/>
              </a:rPr>
              <a:t>short wait</a:t>
            </a:r>
            <a:r>
              <a:rPr lang="en-US" altLang="zh-CN" dirty="0">
                <a:solidFill>
                  <a:srgbClr val="2008FF"/>
                </a:solidFill>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and provides </a:t>
            </a:r>
            <a:r>
              <a:rPr lang="en-US" altLang="zh-CN" i="1" dirty="0">
                <a:solidFill>
                  <a:srgbClr val="2008FF"/>
                </a:solidFill>
                <a:latin typeface="Calibri" panose="020F0502020204030204" pitchFamily="34" charset="0"/>
                <a:cs typeface="Calibri" panose="020F0502020204030204" pitchFamily="34" charset="0"/>
              </a:rPr>
              <a:t>serial equivalence</a:t>
            </a:r>
          </a:p>
          <a:p>
            <a:pPr marL="285750" lvl="0" indent="-285750">
              <a:buClr>
                <a:schemeClr val="dk1"/>
              </a:buClr>
              <a:buSzPts val="1100"/>
              <a:buFont typeface="System Font Regular"/>
              <a:buChar char="-"/>
            </a:pPr>
            <a:r>
              <a:rPr lang="en-US" altLang="zh-CN" dirty="0">
                <a:latin typeface="Calibri" panose="020F0502020204030204" pitchFamily="34" charset="0"/>
                <a:cs typeface="Calibri" panose="020F0502020204030204" pitchFamily="34" charset="0"/>
              </a:rPr>
              <a:t>with higher </a:t>
            </a:r>
            <a:r>
              <a:rPr lang="en-US" altLang="zh-CN" i="1" dirty="0">
                <a:solidFill>
                  <a:srgbClr val="CE5538"/>
                </a:solidFill>
                <a:latin typeface="Calibri" panose="020F0502020204030204" pitchFamily="34" charset="0"/>
                <a:cs typeface="Calibri" panose="020F0502020204030204" pitchFamily="34" charset="0"/>
              </a:rPr>
              <a:t>temporary incongruence:</a:t>
            </a:r>
            <a:r>
              <a:rPr lang="en-US" dirty="0">
                <a:solidFill>
                  <a:schemeClr val="bg2"/>
                </a:solidFill>
                <a:latin typeface="Calibri Light" panose="020F0502020204030204" pitchFamily="34" charset="0"/>
                <a:cs typeface="Calibri Light" panose="020F0502020204030204" pitchFamily="34" charset="0"/>
              </a:rPr>
              <a:t> </a:t>
            </a:r>
            <a:r>
              <a:rPr lang="en-US" i="1" dirty="0">
                <a:solidFill>
                  <a:schemeClr val="bg2"/>
                </a:solidFill>
                <a:latin typeface="Calibri Light" panose="020F0502020204030204" pitchFamily="34" charset="0"/>
                <a:cs typeface="Calibri Light" panose="020F0502020204030204" pitchFamily="34" charset="0"/>
              </a:rPr>
              <a:t>intermediate state is not serially equivalent </a:t>
            </a:r>
            <a:endParaRPr lang="en-US" altLang="zh-CN" i="1" dirty="0">
              <a:solidFill>
                <a:srgbClr val="CE5538"/>
              </a:solidFill>
              <a:latin typeface="Calibri" panose="020F0502020204030204" pitchFamily="34" charset="0"/>
              <a:cs typeface="Calibri" panose="020F0502020204030204" pitchFamily="34" charset="0"/>
            </a:endParaRPr>
          </a:p>
        </p:txBody>
      </p:sp>
      <p:sp>
        <p:nvSpPr>
          <p:cNvPr id="590" name="Google Shape;590;p3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grpSp>
        <p:nvGrpSpPr>
          <p:cNvPr id="55" name="Google Shape;333;p24">
            <a:extLst>
              <a:ext uri="{FF2B5EF4-FFF2-40B4-BE49-F238E27FC236}">
                <a16:creationId xmlns:a16="http://schemas.microsoft.com/office/drawing/2014/main" id="{8EFE720D-A923-DA4F-A310-077333A39FC7}"/>
              </a:ext>
            </a:extLst>
          </p:cNvPr>
          <p:cNvGrpSpPr/>
          <p:nvPr/>
        </p:nvGrpSpPr>
        <p:grpSpPr>
          <a:xfrm>
            <a:off x="1092900" y="2309863"/>
            <a:ext cx="720045" cy="504861"/>
            <a:chOff x="1405025" y="2035363"/>
            <a:chExt cx="720045" cy="504861"/>
          </a:xfrm>
        </p:grpSpPr>
        <p:grpSp>
          <p:nvGrpSpPr>
            <p:cNvPr id="56" name="Google Shape;334;p24">
              <a:extLst>
                <a:ext uri="{FF2B5EF4-FFF2-40B4-BE49-F238E27FC236}">
                  <a16:creationId xmlns:a16="http://schemas.microsoft.com/office/drawing/2014/main" id="{F74D9A0C-ED7F-AE43-88A6-A56F8440F2EA}"/>
                </a:ext>
              </a:extLst>
            </p:cNvPr>
            <p:cNvGrpSpPr/>
            <p:nvPr/>
          </p:nvGrpSpPr>
          <p:grpSpPr>
            <a:xfrm>
              <a:off x="1485067" y="2142980"/>
              <a:ext cx="640003" cy="397243"/>
              <a:chOff x="3743750" y="1462575"/>
              <a:chExt cx="1148400" cy="712800"/>
            </a:xfrm>
          </p:grpSpPr>
          <p:sp>
            <p:nvSpPr>
              <p:cNvPr id="58" name="Google Shape;335;p24">
                <a:extLst>
                  <a:ext uri="{FF2B5EF4-FFF2-40B4-BE49-F238E27FC236}">
                    <a16:creationId xmlns:a16="http://schemas.microsoft.com/office/drawing/2014/main" id="{7E6E5A48-6B5C-BA48-B2E0-9B0B2AD123FE}"/>
                  </a:ext>
                </a:extLst>
              </p:cNvPr>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336;p24">
                <a:extLst>
                  <a:ext uri="{FF2B5EF4-FFF2-40B4-BE49-F238E27FC236}">
                    <a16:creationId xmlns:a16="http://schemas.microsoft.com/office/drawing/2014/main" id="{5C478F51-60AB-3049-9411-C64708F854C6}"/>
                  </a:ext>
                </a:extLst>
              </p:cNvPr>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57" name="Google Shape;337;p24">
              <a:extLst>
                <a:ext uri="{FF2B5EF4-FFF2-40B4-BE49-F238E27FC236}">
                  <a16:creationId xmlns:a16="http://schemas.microsoft.com/office/drawing/2014/main" id="{B0D17819-6229-6F4A-AAE5-5C97A10C7DB8}"/>
                </a:ext>
              </a:extLst>
            </p:cNvPr>
            <p:cNvSpPr txBox="1"/>
            <p:nvPr/>
          </p:nvSpPr>
          <p:spPr>
            <a:xfrm>
              <a:off x="1405025"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dirty="0">
                  <a:latin typeface="Calibri"/>
                  <a:ea typeface="Calibri"/>
                  <a:cs typeface="Calibri"/>
                  <a:sym typeface="Calibri"/>
                </a:rPr>
                <a:t>R1</a:t>
              </a:r>
              <a:endParaRPr sz="1300" i="1" dirty="0">
                <a:latin typeface="Calibri"/>
                <a:ea typeface="Calibri"/>
                <a:cs typeface="Calibri"/>
                <a:sym typeface="Calibri"/>
              </a:endParaRPr>
            </a:p>
          </p:txBody>
        </p:sp>
      </p:grpSp>
      <p:grpSp>
        <p:nvGrpSpPr>
          <p:cNvPr id="60" name="Google Shape;338;p24">
            <a:extLst>
              <a:ext uri="{FF2B5EF4-FFF2-40B4-BE49-F238E27FC236}">
                <a16:creationId xmlns:a16="http://schemas.microsoft.com/office/drawing/2014/main" id="{E226E826-5D77-0C49-A0B7-61981160059F}"/>
              </a:ext>
            </a:extLst>
          </p:cNvPr>
          <p:cNvGrpSpPr/>
          <p:nvPr/>
        </p:nvGrpSpPr>
        <p:grpSpPr>
          <a:xfrm>
            <a:off x="1734225" y="2309863"/>
            <a:ext cx="718733" cy="504986"/>
            <a:chOff x="2046350" y="2035363"/>
            <a:chExt cx="718733" cy="504986"/>
          </a:xfrm>
        </p:grpSpPr>
        <p:grpSp>
          <p:nvGrpSpPr>
            <p:cNvPr id="61" name="Google Shape;339;p24">
              <a:extLst>
                <a:ext uri="{FF2B5EF4-FFF2-40B4-BE49-F238E27FC236}">
                  <a16:creationId xmlns:a16="http://schemas.microsoft.com/office/drawing/2014/main" id="{A5E55FFE-32C1-444E-BC45-76D4A0E564F7}"/>
                </a:ext>
              </a:extLst>
            </p:cNvPr>
            <p:cNvGrpSpPr/>
            <p:nvPr/>
          </p:nvGrpSpPr>
          <p:grpSpPr>
            <a:xfrm>
              <a:off x="2125080" y="2121733"/>
              <a:ext cx="640003" cy="418616"/>
              <a:chOff x="5362625" y="1424225"/>
              <a:chExt cx="1148400" cy="751150"/>
            </a:xfrm>
          </p:grpSpPr>
          <p:sp>
            <p:nvSpPr>
              <p:cNvPr id="63" name="Google Shape;340;p24">
                <a:extLst>
                  <a:ext uri="{FF2B5EF4-FFF2-40B4-BE49-F238E27FC236}">
                    <a16:creationId xmlns:a16="http://schemas.microsoft.com/office/drawing/2014/main" id="{08AA1CBC-7A22-A941-A823-AD2D07D3EB9D}"/>
                  </a:ext>
                </a:extLst>
              </p:cNvPr>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341;p24">
                <a:extLst>
                  <a:ext uri="{FF2B5EF4-FFF2-40B4-BE49-F238E27FC236}">
                    <a16:creationId xmlns:a16="http://schemas.microsoft.com/office/drawing/2014/main" id="{0A34293D-5204-4346-890E-0424F9697433}"/>
                  </a:ext>
                </a:extLst>
              </p:cNvPr>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62" name="Google Shape;342;p24">
              <a:extLst>
                <a:ext uri="{FF2B5EF4-FFF2-40B4-BE49-F238E27FC236}">
                  <a16:creationId xmlns:a16="http://schemas.microsoft.com/office/drawing/2014/main" id="{EAC4F170-7328-E744-BBD7-783ECB30651D}"/>
                </a:ext>
              </a:extLst>
            </p:cNvPr>
            <p:cNvSpPr txBox="1"/>
            <p:nvPr/>
          </p:nvSpPr>
          <p:spPr>
            <a:xfrm>
              <a:off x="2046350"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R1</a:t>
              </a:r>
              <a:endParaRPr sz="1300" i="1">
                <a:latin typeface="Calibri"/>
                <a:ea typeface="Calibri"/>
                <a:cs typeface="Calibri"/>
                <a:sym typeface="Calibri"/>
              </a:endParaRPr>
            </a:p>
          </p:txBody>
        </p:sp>
      </p:grpSp>
      <p:sp>
        <p:nvSpPr>
          <p:cNvPr id="65" name="Google Shape;343;p24">
            <a:extLst>
              <a:ext uri="{FF2B5EF4-FFF2-40B4-BE49-F238E27FC236}">
                <a16:creationId xmlns:a16="http://schemas.microsoft.com/office/drawing/2014/main" id="{55E505AF-7A84-BE41-BC59-ADA23C71AC70}"/>
              </a:ext>
            </a:extLst>
          </p:cNvPr>
          <p:cNvSpPr txBox="1"/>
          <p:nvPr/>
        </p:nvSpPr>
        <p:spPr>
          <a:xfrm>
            <a:off x="253750" y="1851575"/>
            <a:ext cx="14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38761D"/>
                </a:solidFill>
                <a:latin typeface="Calibri"/>
                <a:ea typeface="Calibri"/>
                <a:cs typeface="Calibri"/>
                <a:sym typeface="Calibri"/>
              </a:rPr>
              <a:t>Insertion time</a:t>
            </a:r>
            <a:endParaRPr b="1">
              <a:solidFill>
                <a:srgbClr val="38761D"/>
              </a:solidFill>
              <a:latin typeface="Calibri"/>
              <a:ea typeface="Calibri"/>
              <a:cs typeface="Calibri"/>
              <a:sym typeface="Calibri"/>
            </a:endParaRPr>
          </a:p>
        </p:txBody>
      </p:sp>
      <p:cxnSp>
        <p:nvCxnSpPr>
          <p:cNvPr id="66" name="Google Shape;344;p24">
            <a:extLst>
              <a:ext uri="{FF2B5EF4-FFF2-40B4-BE49-F238E27FC236}">
                <a16:creationId xmlns:a16="http://schemas.microsoft.com/office/drawing/2014/main" id="{9766A865-7E78-AC45-AFBE-2365ACC61DFF}"/>
              </a:ext>
            </a:extLst>
          </p:cNvPr>
          <p:cNvCxnSpPr/>
          <p:nvPr/>
        </p:nvCxnSpPr>
        <p:spPr>
          <a:xfrm>
            <a:off x="1024025" y="2309875"/>
            <a:ext cx="3443100" cy="22500"/>
          </a:xfrm>
          <a:prstGeom prst="straightConnector1">
            <a:avLst/>
          </a:prstGeom>
          <a:noFill/>
          <a:ln w="19050" cap="flat" cmpd="sng">
            <a:solidFill>
              <a:schemeClr val="dk2"/>
            </a:solidFill>
            <a:prstDash val="solid"/>
            <a:round/>
            <a:headEnd type="none" w="med" len="med"/>
            <a:tailEnd type="triangle" w="med" len="med"/>
          </a:ln>
        </p:spPr>
      </p:cxnSp>
      <p:sp>
        <p:nvSpPr>
          <p:cNvPr id="67" name="Google Shape;345;p24">
            <a:extLst>
              <a:ext uri="{FF2B5EF4-FFF2-40B4-BE49-F238E27FC236}">
                <a16:creationId xmlns:a16="http://schemas.microsoft.com/office/drawing/2014/main" id="{6CFEA81D-5469-D64E-B0F0-0B0EC8AF3EB6}"/>
              </a:ext>
            </a:extLst>
          </p:cNvPr>
          <p:cNvSpPr txBox="1"/>
          <p:nvPr/>
        </p:nvSpPr>
        <p:spPr>
          <a:xfrm>
            <a:off x="3665550" y="1909675"/>
            <a:ext cx="7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time</a:t>
            </a:r>
            <a:endParaRPr dirty="0">
              <a:latin typeface="Calibri"/>
              <a:ea typeface="Calibri"/>
              <a:cs typeface="Calibri"/>
              <a:sym typeface="Calibri"/>
            </a:endParaRPr>
          </a:p>
        </p:txBody>
      </p:sp>
      <p:grpSp>
        <p:nvGrpSpPr>
          <p:cNvPr id="68" name="Google Shape;346;p24">
            <a:extLst>
              <a:ext uri="{FF2B5EF4-FFF2-40B4-BE49-F238E27FC236}">
                <a16:creationId xmlns:a16="http://schemas.microsoft.com/office/drawing/2014/main" id="{278A6FAE-BDC0-A543-9DF2-0074532400FC}"/>
              </a:ext>
            </a:extLst>
          </p:cNvPr>
          <p:cNvGrpSpPr/>
          <p:nvPr/>
        </p:nvGrpSpPr>
        <p:grpSpPr>
          <a:xfrm>
            <a:off x="1749002" y="2761755"/>
            <a:ext cx="720045" cy="501026"/>
            <a:chOff x="1405025" y="2532418"/>
            <a:chExt cx="720045" cy="501026"/>
          </a:xfrm>
        </p:grpSpPr>
        <p:grpSp>
          <p:nvGrpSpPr>
            <p:cNvPr id="69" name="Google Shape;347;p24">
              <a:extLst>
                <a:ext uri="{FF2B5EF4-FFF2-40B4-BE49-F238E27FC236}">
                  <a16:creationId xmlns:a16="http://schemas.microsoft.com/office/drawing/2014/main" id="{27D56339-FE29-3143-AB37-AE2EDF28B566}"/>
                </a:ext>
              </a:extLst>
            </p:cNvPr>
            <p:cNvGrpSpPr/>
            <p:nvPr/>
          </p:nvGrpSpPr>
          <p:grpSpPr>
            <a:xfrm>
              <a:off x="1485067" y="2636200"/>
              <a:ext cx="640003" cy="397243"/>
              <a:chOff x="3743750" y="1462575"/>
              <a:chExt cx="1148400" cy="712800"/>
            </a:xfrm>
          </p:grpSpPr>
          <p:sp>
            <p:nvSpPr>
              <p:cNvPr id="71" name="Google Shape;348;p24">
                <a:extLst>
                  <a:ext uri="{FF2B5EF4-FFF2-40B4-BE49-F238E27FC236}">
                    <a16:creationId xmlns:a16="http://schemas.microsoft.com/office/drawing/2014/main" id="{43D3A4EC-79E3-4B46-88C5-824C523218D3}"/>
                  </a:ext>
                </a:extLst>
              </p:cNvPr>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349;p24">
                <a:extLst>
                  <a:ext uri="{FF2B5EF4-FFF2-40B4-BE49-F238E27FC236}">
                    <a16:creationId xmlns:a16="http://schemas.microsoft.com/office/drawing/2014/main" id="{45B2B334-C911-1F42-A57C-CF985BEE13CD}"/>
                  </a:ext>
                </a:extLst>
              </p:cNvPr>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70" name="Google Shape;350;p24">
              <a:extLst>
                <a:ext uri="{FF2B5EF4-FFF2-40B4-BE49-F238E27FC236}">
                  <a16:creationId xmlns:a16="http://schemas.microsoft.com/office/drawing/2014/main" id="{03A12A1A-76A6-B64E-A2F7-7EFFB8DD7D43}"/>
                </a:ext>
              </a:extLst>
            </p:cNvPr>
            <p:cNvSpPr txBox="1"/>
            <p:nvPr/>
          </p:nvSpPr>
          <p:spPr>
            <a:xfrm>
              <a:off x="1405025" y="2532418"/>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R2</a:t>
              </a:r>
              <a:endParaRPr sz="1300" i="1">
                <a:latin typeface="Calibri"/>
                <a:ea typeface="Calibri"/>
                <a:cs typeface="Calibri"/>
                <a:sym typeface="Calibri"/>
              </a:endParaRPr>
            </a:p>
          </p:txBody>
        </p:sp>
      </p:grpSp>
      <p:grpSp>
        <p:nvGrpSpPr>
          <p:cNvPr id="73" name="Google Shape;351;p24">
            <a:extLst>
              <a:ext uri="{FF2B5EF4-FFF2-40B4-BE49-F238E27FC236}">
                <a16:creationId xmlns:a16="http://schemas.microsoft.com/office/drawing/2014/main" id="{4B027CEF-4D7B-A347-A752-20953F4A80E2}"/>
              </a:ext>
            </a:extLst>
          </p:cNvPr>
          <p:cNvGrpSpPr/>
          <p:nvPr/>
        </p:nvGrpSpPr>
        <p:grpSpPr>
          <a:xfrm>
            <a:off x="2390327" y="2761755"/>
            <a:ext cx="718733" cy="503192"/>
            <a:chOff x="2046350" y="2532418"/>
            <a:chExt cx="718733" cy="503192"/>
          </a:xfrm>
        </p:grpSpPr>
        <p:grpSp>
          <p:nvGrpSpPr>
            <p:cNvPr id="74" name="Google Shape;352;p24">
              <a:extLst>
                <a:ext uri="{FF2B5EF4-FFF2-40B4-BE49-F238E27FC236}">
                  <a16:creationId xmlns:a16="http://schemas.microsoft.com/office/drawing/2014/main" id="{B9AA9FA8-1A8C-3040-B5C4-BA0C1A82128D}"/>
                </a:ext>
              </a:extLst>
            </p:cNvPr>
            <p:cNvGrpSpPr/>
            <p:nvPr/>
          </p:nvGrpSpPr>
          <p:grpSpPr>
            <a:xfrm>
              <a:off x="2125080" y="2616994"/>
              <a:ext cx="640003" cy="418616"/>
              <a:chOff x="5362625" y="1424225"/>
              <a:chExt cx="1148400" cy="751150"/>
            </a:xfrm>
          </p:grpSpPr>
          <p:sp>
            <p:nvSpPr>
              <p:cNvPr id="76" name="Google Shape;353;p24">
                <a:extLst>
                  <a:ext uri="{FF2B5EF4-FFF2-40B4-BE49-F238E27FC236}">
                    <a16:creationId xmlns:a16="http://schemas.microsoft.com/office/drawing/2014/main" id="{33803478-1467-1942-A825-E06B285569AF}"/>
                  </a:ext>
                </a:extLst>
              </p:cNvPr>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Google Shape;354;p24">
                <a:extLst>
                  <a:ext uri="{FF2B5EF4-FFF2-40B4-BE49-F238E27FC236}">
                    <a16:creationId xmlns:a16="http://schemas.microsoft.com/office/drawing/2014/main" id="{6A5F76A0-862C-3949-88F3-4CFF01EF3CD7}"/>
                  </a:ext>
                </a:extLst>
              </p:cNvPr>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75" name="Google Shape;355;p24">
              <a:extLst>
                <a:ext uri="{FF2B5EF4-FFF2-40B4-BE49-F238E27FC236}">
                  <a16:creationId xmlns:a16="http://schemas.microsoft.com/office/drawing/2014/main" id="{40D1D94C-CF29-C747-AD31-A6CDAC694BC9}"/>
                </a:ext>
              </a:extLst>
            </p:cNvPr>
            <p:cNvSpPr txBox="1"/>
            <p:nvPr/>
          </p:nvSpPr>
          <p:spPr>
            <a:xfrm>
              <a:off x="2046350" y="2532418"/>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R2</a:t>
              </a:r>
              <a:endParaRPr sz="1300" i="1" dirty="0">
                <a:latin typeface="Calibri"/>
                <a:ea typeface="Calibri"/>
                <a:cs typeface="Calibri"/>
                <a:sym typeface="Calibri"/>
              </a:endParaRPr>
            </a:p>
          </p:txBody>
        </p:sp>
      </p:grpSp>
      <p:cxnSp>
        <p:nvCxnSpPr>
          <p:cNvPr id="78" name="Google Shape;332;p24">
            <a:extLst>
              <a:ext uri="{FF2B5EF4-FFF2-40B4-BE49-F238E27FC236}">
                <a16:creationId xmlns:a16="http://schemas.microsoft.com/office/drawing/2014/main" id="{0054D848-E5D0-C848-A228-86224B6B7796}"/>
              </a:ext>
            </a:extLst>
          </p:cNvPr>
          <p:cNvCxnSpPr/>
          <p:nvPr/>
        </p:nvCxnSpPr>
        <p:spPr>
          <a:xfrm flipH="1">
            <a:off x="1032725" y="2181225"/>
            <a:ext cx="2400" cy="2435100"/>
          </a:xfrm>
          <a:prstGeom prst="straightConnector1">
            <a:avLst/>
          </a:prstGeom>
          <a:noFill/>
          <a:ln w="28575" cap="flat" cmpd="sng">
            <a:solidFill>
              <a:srgbClr val="38761D"/>
            </a:solidFill>
            <a:prstDash val="lgDashDot"/>
            <a:round/>
            <a:headEnd type="none" w="med" len="med"/>
            <a:tailEnd type="none" w="med" len="med"/>
          </a:ln>
        </p:spPr>
      </p:cxnSp>
      <p:grpSp>
        <p:nvGrpSpPr>
          <p:cNvPr id="37" name="Google Shape;377;p25">
            <a:extLst>
              <a:ext uri="{FF2B5EF4-FFF2-40B4-BE49-F238E27FC236}">
                <a16:creationId xmlns:a16="http://schemas.microsoft.com/office/drawing/2014/main" id="{C2146725-AFB9-6A46-B667-4FABE4DD2E28}"/>
              </a:ext>
            </a:extLst>
          </p:cNvPr>
          <p:cNvGrpSpPr/>
          <p:nvPr/>
        </p:nvGrpSpPr>
        <p:grpSpPr>
          <a:xfrm>
            <a:off x="1072062" y="3213647"/>
            <a:ext cx="720045" cy="503554"/>
            <a:chOff x="1405025" y="3044482"/>
            <a:chExt cx="720045" cy="503554"/>
          </a:xfrm>
        </p:grpSpPr>
        <p:grpSp>
          <p:nvGrpSpPr>
            <p:cNvPr id="38" name="Google Shape;378;p25">
              <a:extLst>
                <a:ext uri="{FF2B5EF4-FFF2-40B4-BE49-F238E27FC236}">
                  <a16:creationId xmlns:a16="http://schemas.microsoft.com/office/drawing/2014/main" id="{130FDC26-371F-1B41-9923-8011A0D4F284}"/>
                </a:ext>
              </a:extLst>
            </p:cNvPr>
            <p:cNvGrpSpPr/>
            <p:nvPr/>
          </p:nvGrpSpPr>
          <p:grpSpPr>
            <a:xfrm>
              <a:off x="1485067" y="3129420"/>
              <a:ext cx="640003" cy="418616"/>
              <a:chOff x="5362625" y="1424225"/>
              <a:chExt cx="1148400" cy="751150"/>
            </a:xfrm>
          </p:grpSpPr>
          <p:sp>
            <p:nvSpPr>
              <p:cNvPr id="40" name="Google Shape;379;p25">
                <a:extLst>
                  <a:ext uri="{FF2B5EF4-FFF2-40B4-BE49-F238E27FC236}">
                    <a16:creationId xmlns:a16="http://schemas.microsoft.com/office/drawing/2014/main" id="{36A7F578-981A-244D-89E8-F6C31B7FA9E5}"/>
                  </a:ext>
                </a:extLst>
              </p:cNvPr>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380;p25">
                <a:extLst>
                  <a:ext uri="{FF2B5EF4-FFF2-40B4-BE49-F238E27FC236}">
                    <a16:creationId xmlns:a16="http://schemas.microsoft.com/office/drawing/2014/main" id="{EE223502-23DE-7144-9976-0841FB7F3665}"/>
                  </a:ext>
                </a:extLst>
              </p:cNvPr>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39" name="Google Shape;381;p25">
              <a:extLst>
                <a:ext uri="{FF2B5EF4-FFF2-40B4-BE49-F238E27FC236}">
                  <a16:creationId xmlns:a16="http://schemas.microsoft.com/office/drawing/2014/main" id="{F3784F9F-CB32-F546-A1C9-D4F99A911893}"/>
                </a:ext>
              </a:extLst>
            </p:cNvPr>
            <p:cNvSpPr txBox="1"/>
            <p:nvPr/>
          </p:nvSpPr>
          <p:spPr>
            <a:xfrm>
              <a:off x="1405025" y="3044482"/>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R3</a:t>
              </a:r>
              <a:endParaRPr sz="1300" i="1">
                <a:latin typeface="Calibri"/>
                <a:ea typeface="Calibri"/>
                <a:cs typeface="Calibri"/>
                <a:sym typeface="Calibri"/>
              </a:endParaRPr>
            </a:p>
          </p:txBody>
        </p:sp>
      </p:grpSp>
      <p:grpSp>
        <p:nvGrpSpPr>
          <p:cNvPr id="7" name="Group 6">
            <a:extLst>
              <a:ext uri="{FF2B5EF4-FFF2-40B4-BE49-F238E27FC236}">
                <a16:creationId xmlns:a16="http://schemas.microsoft.com/office/drawing/2014/main" id="{AF71B2F6-342E-864E-9BE2-032C1031B8BA}"/>
              </a:ext>
            </a:extLst>
          </p:cNvPr>
          <p:cNvGrpSpPr/>
          <p:nvPr/>
        </p:nvGrpSpPr>
        <p:grpSpPr>
          <a:xfrm>
            <a:off x="1637629" y="2142763"/>
            <a:ext cx="2813320" cy="2438902"/>
            <a:chOff x="1637629" y="2142763"/>
            <a:chExt cx="2813320" cy="2438902"/>
          </a:xfrm>
        </p:grpSpPr>
        <p:cxnSp>
          <p:nvCxnSpPr>
            <p:cNvPr id="42" name="Google Shape;613;p30">
              <a:extLst>
                <a:ext uri="{FF2B5EF4-FFF2-40B4-BE49-F238E27FC236}">
                  <a16:creationId xmlns:a16="http://schemas.microsoft.com/office/drawing/2014/main" id="{0D245F58-0DC2-C14F-A58A-8A1476B3A683}"/>
                </a:ext>
              </a:extLst>
            </p:cNvPr>
            <p:cNvCxnSpPr>
              <a:cxnSpLocks/>
            </p:cNvCxnSpPr>
            <p:nvPr/>
          </p:nvCxnSpPr>
          <p:spPr>
            <a:xfrm flipH="1">
              <a:off x="2157881" y="2142763"/>
              <a:ext cx="19849" cy="1874258"/>
            </a:xfrm>
            <a:prstGeom prst="straightConnector1">
              <a:avLst/>
            </a:prstGeom>
            <a:noFill/>
            <a:ln w="19050" cap="flat" cmpd="sng">
              <a:solidFill>
                <a:schemeClr val="dk2"/>
              </a:solidFill>
              <a:prstDash val="lgDash"/>
              <a:round/>
              <a:headEnd type="none" w="med" len="med"/>
              <a:tailEnd type="none" w="med" len="med"/>
            </a:ln>
          </p:spPr>
        </p:cxnSp>
        <p:sp>
          <p:nvSpPr>
            <p:cNvPr id="46" name="Google Shape;666;p31">
              <a:extLst>
                <a:ext uri="{FF2B5EF4-FFF2-40B4-BE49-F238E27FC236}">
                  <a16:creationId xmlns:a16="http://schemas.microsoft.com/office/drawing/2014/main" id="{75C34C7F-703F-FC43-9597-4275802F6A09}"/>
                </a:ext>
              </a:extLst>
            </p:cNvPr>
            <p:cNvSpPr txBox="1"/>
            <p:nvPr/>
          </p:nvSpPr>
          <p:spPr>
            <a:xfrm>
              <a:off x="1637629" y="3966142"/>
              <a:ext cx="281332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dirty="0">
                  <a:solidFill>
                    <a:schemeClr val="dk1"/>
                  </a:solidFill>
                  <a:latin typeface="Calibri"/>
                  <a:ea typeface="Calibri"/>
                  <a:cs typeface="Calibri"/>
                  <a:sym typeface="Calibri"/>
                </a:rPr>
                <a:t>pancake and coffee maker can not be both ON under any serial order</a:t>
              </a:r>
              <a:endParaRPr i="1" dirty="0">
                <a:solidFill>
                  <a:schemeClr val="dk1"/>
                </a:solidFill>
                <a:latin typeface="Calibri"/>
                <a:ea typeface="Calibri"/>
                <a:cs typeface="Calibri"/>
                <a:sym typeface="Calibri"/>
              </a:endParaRPr>
            </a:p>
          </p:txBody>
        </p:sp>
      </p:grpSp>
      <p:sp>
        <p:nvSpPr>
          <p:cNvPr id="43" name="Google Shape;85;p15">
            <a:extLst>
              <a:ext uri="{FF2B5EF4-FFF2-40B4-BE49-F238E27FC236}">
                <a16:creationId xmlns:a16="http://schemas.microsoft.com/office/drawing/2014/main" id="{79821BF0-A98D-C44E-AF01-3CF435411F35}"/>
              </a:ext>
            </a:extLst>
          </p:cNvPr>
          <p:cNvSpPr/>
          <p:nvPr/>
        </p:nvSpPr>
        <p:spPr>
          <a:xfrm>
            <a:off x="6727856" y="923875"/>
            <a:ext cx="2018952" cy="481375"/>
          </a:xfrm>
          <a:prstGeom prst="roundRect">
            <a:avLst>
              <a:gd name="adj" fmla="val 16667"/>
            </a:avLst>
          </a:prstGeom>
          <a:solidFill>
            <a:srgbClr val="FFCA92">
              <a:alpha val="3176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i="1" dirty="0">
                <a:solidFill>
                  <a:schemeClr val="tx1"/>
                </a:solidFill>
                <a:latin typeface="Calibri Light" panose="020F0302020204030204" pitchFamily="34" charset="0"/>
                <a:ea typeface="Calibri"/>
                <a:cs typeface="Calibri Light" panose="020F0302020204030204" pitchFamily="34" charset="0"/>
                <a:sym typeface="Calibri"/>
              </a:rPr>
              <a:t>Finish in </a:t>
            </a:r>
            <a:r>
              <a:rPr lang="en" sz="1700" b="1" i="1" dirty="0">
                <a:solidFill>
                  <a:srgbClr val="2008FF"/>
                </a:solidFill>
                <a:latin typeface="Calibri Light" panose="020F0302020204030204" pitchFamily="34" charset="0"/>
                <a:ea typeface="Calibri"/>
                <a:cs typeface="Calibri Light" panose="020F0302020204030204" pitchFamily="34" charset="0"/>
                <a:sym typeface="Calibri"/>
              </a:rPr>
              <a:t>3</a:t>
            </a:r>
            <a:r>
              <a:rPr lang="en" sz="1700" i="1" dirty="0">
                <a:solidFill>
                  <a:schemeClr val="tx1"/>
                </a:solidFill>
                <a:latin typeface="Calibri Light" panose="020F0302020204030204" pitchFamily="34" charset="0"/>
                <a:ea typeface="Calibri"/>
                <a:cs typeface="Calibri Light" panose="020F0302020204030204" pitchFamily="34" charset="0"/>
                <a:sym typeface="Calibri"/>
              </a:rPr>
              <a:t> time units</a:t>
            </a:r>
            <a:endParaRPr sz="1700" i="1" dirty="0">
              <a:solidFill>
                <a:schemeClr val="tx1"/>
              </a:solidFill>
              <a:latin typeface="Calibri Light" panose="020F0302020204030204" pitchFamily="34" charset="0"/>
              <a:ea typeface="Calibri"/>
              <a:cs typeface="Calibri Light" panose="020F0302020204030204" pitchFamily="34" charset="0"/>
              <a:sym typeface="Calibri"/>
            </a:endParaRPr>
          </a:p>
        </p:txBody>
      </p:sp>
    </p:spTree>
    <p:custDataLst>
      <p:tags r:id="rId1"/>
    </p:custDataLst>
    <p:extLst>
      <p:ext uri="{BB962C8B-B14F-4D97-AF65-F5344CB8AC3E}">
        <p14:creationId xmlns:p14="http://schemas.microsoft.com/office/powerpoint/2010/main" val="59466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cxnSp>
        <p:nvCxnSpPr>
          <p:cNvPr id="692" name="Google Shape;692;p32"/>
          <p:cNvCxnSpPr/>
          <p:nvPr/>
        </p:nvCxnSpPr>
        <p:spPr>
          <a:xfrm rot="10800000" flipH="1">
            <a:off x="1880512" y="1972870"/>
            <a:ext cx="2540700" cy="22200"/>
          </a:xfrm>
          <a:prstGeom prst="straightConnector1">
            <a:avLst/>
          </a:prstGeom>
          <a:noFill/>
          <a:ln w="9525" cap="flat" cmpd="sng">
            <a:solidFill>
              <a:schemeClr val="dk2"/>
            </a:solidFill>
            <a:prstDash val="solid"/>
            <a:round/>
            <a:headEnd type="none" w="med" len="med"/>
            <a:tailEnd type="triangle" w="med" len="med"/>
          </a:ln>
        </p:spPr>
      </p:cxnSp>
      <p:sp>
        <p:nvSpPr>
          <p:cNvPr id="693" name="Google Shape;693;p3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Eventual Visibility (EV) - Lineage Table</a:t>
            </a:r>
            <a:endParaRPr dirty="0"/>
          </a:p>
        </p:txBody>
      </p:sp>
      <p:sp>
        <p:nvSpPr>
          <p:cNvPr id="694" name="Google Shape;694;p32"/>
          <p:cNvSpPr txBox="1">
            <a:spLocks noGrp="1"/>
          </p:cNvSpPr>
          <p:nvPr>
            <p:ph type="body" idx="1"/>
          </p:nvPr>
        </p:nvSpPr>
        <p:spPr>
          <a:xfrm>
            <a:off x="311700" y="1088053"/>
            <a:ext cx="8520600" cy="654821"/>
          </a:xfrm>
          <a:prstGeom prst="rect">
            <a:avLst/>
          </a:prstGeom>
        </p:spPr>
        <p:txBody>
          <a:bodyPr spcFirstLastPara="1" wrap="square" lIns="91425" tIns="91425" rIns="91425" bIns="91425" anchor="t" anchorCtr="0">
            <a:normAutofit/>
          </a:bodyPr>
          <a:lstStyle/>
          <a:p>
            <a:pPr marL="0" lvl="0" indent="0">
              <a:spcAft>
                <a:spcPts val="1200"/>
              </a:spcAft>
              <a:buNone/>
            </a:pPr>
            <a:r>
              <a:rPr lang="en-US" altLang="zh-CN" i="1" dirty="0"/>
              <a:t>Lineage</a:t>
            </a:r>
            <a:r>
              <a:rPr lang="zh-CN" altLang="en-US" i="1" dirty="0"/>
              <a:t> </a:t>
            </a:r>
            <a:r>
              <a:rPr lang="en-US" altLang="zh-CN" i="1" dirty="0"/>
              <a:t>Table</a:t>
            </a:r>
            <a:r>
              <a:rPr lang="en-US" altLang="zh-CN" dirty="0"/>
              <a:t>:</a:t>
            </a:r>
            <a:r>
              <a:rPr lang="zh-CN" altLang="en-US" dirty="0"/>
              <a:t> </a:t>
            </a:r>
            <a:r>
              <a:rPr lang="en-US" dirty="0" err="1"/>
              <a:t>SafeHome's</a:t>
            </a:r>
            <a:r>
              <a:rPr lang="en-US" dirty="0"/>
              <a:t> plan of which routine will access which device</a:t>
            </a:r>
            <a:r>
              <a:rPr lang="en-US" altLang="zh-CN" dirty="0"/>
              <a:t>.</a:t>
            </a:r>
            <a:endParaRPr dirty="0"/>
          </a:p>
        </p:txBody>
      </p:sp>
      <p:sp>
        <p:nvSpPr>
          <p:cNvPr id="695" name="Google Shape;695;p32"/>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grpSp>
        <p:nvGrpSpPr>
          <p:cNvPr id="696" name="Google Shape;696;p32"/>
          <p:cNvGrpSpPr/>
          <p:nvPr/>
        </p:nvGrpSpPr>
        <p:grpSpPr>
          <a:xfrm>
            <a:off x="1240479" y="1785350"/>
            <a:ext cx="640003" cy="397243"/>
            <a:chOff x="3743750" y="1462575"/>
            <a:chExt cx="1148400" cy="712800"/>
          </a:xfrm>
        </p:grpSpPr>
        <p:sp>
          <p:nvSpPr>
            <p:cNvPr id="697" name="Google Shape;697;p32"/>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8" name="Google Shape;698;p32"/>
            <p:cNvPicPr preferRelativeResize="0"/>
            <p:nvPr/>
          </p:nvPicPr>
          <p:blipFill>
            <a:blip r:embed="rId4">
              <a:alphaModFix/>
            </a:blip>
            <a:stretch>
              <a:fillRect/>
            </a:stretch>
          </p:blipFill>
          <p:spPr>
            <a:xfrm>
              <a:off x="3999900" y="1500929"/>
              <a:ext cx="636100" cy="636100"/>
            </a:xfrm>
            <a:prstGeom prst="rect">
              <a:avLst/>
            </a:prstGeom>
            <a:noFill/>
            <a:ln>
              <a:noFill/>
            </a:ln>
          </p:spPr>
        </p:pic>
      </p:grpSp>
      <p:grpSp>
        <p:nvGrpSpPr>
          <p:cNvPr id="699" name="Google Shape;699;p32"/>
          <p:cNvGrpSpPr/>
          <p:nvPr/>
        </p:nvGrpSpPr>
        <p:grpSpPr>
          <a:xfrm>
            <a:off x="1240479" y="2356833"/>
            <a:ext cx="640003" cy="418616"/>
            <a:chOff x="5362625" y="1424225"/>
            <a:chExt cx="1148400" cy="751150"/>
          </a:xfrm>
        </p:grpSpPr>
        <p:sp>
          <p:nvSpPr>
            <p:cNvPr id="700" name="Google Shape;700;p32"/>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1" name="Google Shape;701;p32"/>
            <p:cNvPicPr preferRelativeResize="0"/>
            <p:nvPr/>
          </p:nvPicPr>
          <p:blipFill>
            <a:blip r:embed="rId5">
              <a:alphaModFix/>
            </a:blip>
            <a:stretch>
              <a:fillRect/>
            </a:stretch>
          </p:blipFill>
          <p:spPr>
            <a:xfrm>
              <a:off x="5580425" y="1424225"/>
              <a:ext cx="712800" cy="712800"/>
            </a:xfrm>
            <a:prstGeom prst="rect">
              <a:avLst/>
            </a:prstGeom>
            <a:noFill/>
            <a:ln>
              <a:noFill/>
            </a:ln>
          </p:spPr>
        </p:pic>
      </p:grpSp>
      <p:grpSp>
        <p:nvGrpSpPr>
          <p:cNvPr id="702" name="Google Shape;702;p32"/>
          <p:cNvGrpSpPr/>
          <p:nvPr/>
        </p:nvGrpSpPr>
        <p:grpSpPr>
          <a:xfrm>
            <a:off x="1238244" y="3462074"/>
            <a:ext cx="642300" cy="398669"/>
            <a:chOff x="3554125" y="2848825"/>
            <a:chExt cx="1148400" cy="712800"/>
          </a:xfrm>
        </p:grpSpPr>
        <p:sp>
          <p:nvSpPr>
            <p:cNvPr id="703" name="Google Shape;703;p32"/>
            <p:cNvSpPr/>
            <p:nvPr/>
          </p:nvSpPr>
          <p:spPr>
            <a:xfrm>
              <a:off x="3554125" y="2848825"/>
              <a:ext cx="1148400" cy="712800"/>
            </a:xfrm>
            <a:prstGeom prst="rect">
              <a:avLst/>
            </a:prstGeom>
            <a:solidFill>
              <a:srgbClr val="2F007B">
                <a:alpha val="185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4" name="Google Shape;704;p32"/>
            <p:cNvPicPr preferRelativeResize="0"/>
            <p:nvPr/>
          </p:nvPicPr>
          <p:blipFill>
            <a:blip r:embed="rId6">
              <a:alphaModFix/>
            </a:blip>
            <a:stretch>
              <a:fillRect/>
            </a:stretch>
          </p:blipFill>
          <p:spPr>
            <a:xfrm>
              <a:off x="3809323" y="2886225"/>
              <a:ext cx="638000" cy="638000"/>
            </a:xfrm>
            <a:prstGeom prst="rect">
              <a:avLst/>
            </a:prstGeom>
            <a:noFill/>
            <a:ln>
              <a:noFill/>
            </a:ln>
          </p:spPr>
        </p:pic>
      </p:grpSp>
      <p:grpSp>
        <p:nvGrpSpPr>
          <p:cNvPr id="705" name="Google Shape;705;p32"/>
          <p:cNvGrpSpPr/>
          <p:nvPr/>
        </p:nvGrpSpPr>
        <p:grpSpPr>
          <a:xfrm>
            <a:off x="1238521" y="2919388"/>
            <a:ext cx="640233" cy="397386"/>
            <a:chOff x="5362625" y="2661075"/>
            <a:chExt cx="1148400" cy="712800"/>
          </a:xfrm>
        </p:grpSpPr>
        <p:sp>
          <p:nvSpPr>
            <p:cNvPr id="706" name="Google Shape;706;p32"/>
            <p:cNvSpPr/>
            <p:nvPr/>
          </p:nvSpPr>
          <p:spPr>
            <a:xfrm>
              <a:off x="5362625" y="2661075"/>
              <a:ext cx="1148400" cy="712800"/>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7" name="Google Shape;707;p32"/>
            <p:cNvPicPr preferRelativeResize="0"/>
            <p:nvPr/>
          </p:nvPicPr>
          <p:blipFill>
            <a:blip r:embed="rId7">
              <a:alphaModFix/>
            </a:blip>
            <a:stretch>
              <a:fillRect/>
            </a:stretch>
          </p:blipFill>
          <p:spPr>
            <a:xfrm>
              <a:off x="5609487" y="2690125"/>
              <a:ext cx="654675" cy="654675"/>
            </a:xfrm>
            <a:prstGeom prst="rect">
              <a:avLst/>
            </a:prstGeom>
            <a:noFill/>
            <a:ln>
              <a:noFill/>
            </a:ln>
          </p:spPr>
        </p:pic>
      </p:grpSp>
      <p:sp>
        <p:nvSpPr>
          <p:cNvPr id="708" name="Google Shape;708;p32"/>
          <p:cNvSpPr/>
          <p:nvPr/>
        </p:nvSpPr>
        <p:spPr>
          <a:xfrm>
            <a:off x="2055479" y="1785375"/>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R1</a:t>
            </a:r>
            <a:r>
              <a:rPr lang="en-US" altLang="zh-CN" dirty="0">
                <a:latin typeface="Calibri"/>
                <a:ea typeface="Calibri"/>
                <a:cs typeface="Calibri"/>
                <a:sym typeface="Calibri"/>
              </a:rPr>
              <a:t>[A]</a:t>
            </a:r>
            <a:endParaRPr dirty="0">
              <a:latin typeface="Calibri"/>
              <a:ea typeface="Calibri"/>
              <a:cs typeface="Calibri"/>
              <a:sym typeface="Calibri"/>
            </a:endParaRPr>
          </a:p>
        </p:txBody>
      </p:sp>
      <p:sp>
        <p:nvSpPr>
          <p:cNvPr id="709" name="Google Shape;709;p32"/>
          <p:cNvSpPr/>
          <p:nvPr/>
        </p:nvSpPr>
        <p:spPr>
          <a:xfrm>
            <a:off x="2804229" y="1785350"/>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R2</a:t>
            </a:r>
            <a:r>
              <a:rPr lang="en-US" altLang="zh-CN" dirty="0">
                <a:latin typeface="Calibri"/>
                <a:ea typeface="Calibri"/>
                <a:cs typeface="Calibri"/>
                <a:sym typeface="Calibri"/>
              </a:rPr>
              <a:t>[S]</a:t>
            </a:r>
            <a:endParaRPr dirty="0">
              <a:latin typeface="Calibri"/>
              <a:ea typeface="Calibri"/>
              <a:cs typeface="Calibri"/>
              <a:sym typeface="Calibri"/>
            </a:endParaRPr>
          </a:p>
        </p:txBody>
      </p:sp>
      <p:cxnSp>
        <p:nvCxnSpPr>
          <p:cNvPr id="710" name="Google Shape;710;p32"/>
          <p:cNvCxnSpPr/>
          <p:nvPr/>
        </p:nvCxnSpPr>
        <p:spPr>
          <a:xfrm rot="10800000" flipH="1">
            <a:off x="1880512" y="2555058"/>
            <a:ext cx="2540700" cy="22200"/>
          </a:xfrm>
          <a:prstGeom prst="straightConnector1">
            <a:avLst/>
          </a:prstGeom>
          <a:noFill/>
          <a:ln w="9525" cap="flat" cmpd="sng">
            <a:solidFill>
              <a:schemeClr val="dk2"/>
            </a:solidFill>
            <a:prstDash val="solid"/>
            <a:round/>
            <a:headEnd type="none" w="med" len="med"/>
            <a:tailEnd type="triangle" w="med" len="med"/>
          </a:ln>
        </p:spPr>
      </p:cxnSp>
      <p:sp>
        <p:nvSpPr>
          <p:cNvPr id="711" name="Google Shape;711;p32"/>
          <p:cNvSpPr/>
          <p:nvPr/>
        </p:nvSpPr>
        <p:spPr>
          <a:xfrm>
            <a:off x="2055479" y="2367563"/>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R3</a:t>
            </a:r>
            <a:r>
              <a:rPr lang="en-US" altLang="zh-CN" dirty="0">
                <a:latin typeface="Calibri"/>
                <a:ea typeface="Calibri"/>
                <a:cs typeface="Calibri"/>
                <a:sym typeface="Calibri"/>
              </a:rPr>
              <a:t>[A]</a:t>
            </a:r>
            <a:endParaRPr dirty="0">
              <a:latin typeface="Calibri"/>
              <a:ea typeface="Calibri"/>
              <a:cs typeface="Calibri"/>
              <a:sym typeface="Calibri"/>
            </a:endParaRPr>
          </a:p>
        </p:txBody>
      </p:sp>
      <p:sp>
        <p:nvSpPr>
          <p:cNvPr id="712" name="Google Shape;712;p32"/>
          <p:cNvSpPr/>
          <p:nvPr/>
        </p:nvSpPr>
        <p:spPr>
          <a:xfrm>
            <a:off x="2804229" y="2367538"/>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R1</a:t>
            </a:r>
            <a:r>
              <a:rPr lang="en-US" altLang="zh-CN" dirty="0">
                <a:latin typeface="Calibri"/>
                <a:ea typeface="Calibri"/>
                <a:cs typeface="Calibri"/>
                <a:sym typeface="Calibri"/>
              </a:rPr>
              <a:t>[L]</a:t>
            </a:r>
            <a:endParaRPr dirty="0">
              <a:latin typeface="Calibri"/>
              <a:ea typeface="Calibri"/>
              <a:cs typeface="Calibri"/>
              <a:sym typeface="Calibri"/>
            </a:endParaRPr>
          </a:p>
        </p:txBody>
      </p:sp>
      <p:sp>
        <p:nvSpPr>
          <p:cNvPr id="713" name="Google Shape;713;p32"/>
          <p:cNvSpPr/>
          <p:nvPr/>
        </p:nvSpPr>
        <p:spPr>
          <a:xfrm>
            <a:off x="3552979" y="2367563"/>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R2</a:t>
            </a:r>
            <a:r>
              <a:rPr lang="en-US" altLang="zh-CN" dirty="0">
                <a:latin typeface="Calibri"/>
                <a:ea typeface="Calibri"/>
                <a:cs typeface="Calibri"/>
                <a:sym typeface="Calibri"/>
              </a:rPr>
              <a:t>[S]</a:t>
            </a:r>
            <a:endParaRPr dirty="0">
              <a:latin typeface="Calibri"/>
              <a:ea typeface="Calibri"/>
              <a:cs typeface="Calibri"/>
              <a:sym typeface="Calibri"/>
            </a:endParaRPr>
          </a:p>
        </p:txBody>
      </p:sp>
      <p:cxnSp>
        <p:nvCxnSpPr>
          <p:cNvPr id="714" name="Google Shape;714;p32"/>
          <p:cNvCxnSpPr/>
          <p:nvPr/>
        </p:nvCxnSpPr>
        <p:spPr>
          <a:xfrm rot="10800000" flipH="1">
            <a:off x="1880512" y="3106808"/>
            <a:ext cx="2540700" cy="22200"/>
          </a:xfrm>
          <a:prstGeom prst="straightConnector1">
            <a:avLst/>
          </a:prstGeom>
          <a:noFill/>
          <a:ln w="9525" cap="flat" cmpd="sng">
            <a:solidFill>
              <a:schemeClr val="dk2"/>
            </a:solidFill>
            <a:prstDash val="solid"/>
            <a:round/>
            <a:headEnd type="none" w="med" len="med"/>
            <a:tailEnd type="triangle" w="med" len="med"/>
          </a:ln>
        </p:spPr>
      </p:cxnSp>
      <p:sp>
        <p:nvSpPr>
          <p:cNvPr id="715" name="Google Shape;715;p32"/>
          <p:cNvSpPr/>
          <p:nvPr/>
        </p:nvSpPr>
        <p:spPr>
          <a:xfrm>
            <a:off x="2055479" y="2919313"/>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R4</a:t>
            </a:r>
            <a:r>
              <a:rPr lang="en-US" altLang="zh-CN" dirty="0">
                <a:latin typeface="Calibri"/>
                <a:ea typeface="Calibri"/>
                <a:cs typeface="Calibri"/>
                <a:sym typeface="Calibri"/>
              </a:rPr>
              <a:t>[A]</a:t>
            </a:r>
            <a:endParaRPr dirty="0">
              <a:latin typeface="Calibri"/>
              <a:ea typeface="Calibri"/>
              <a:cs typeface="Calibri"/>
              <a:sym typeface="Calibri"/>
            </a:endParaRPr>
          </a:p>
        </p:txBody>
      </p:sp>
      <p:cxnSp>
        <p:nvCxnSpPr>
          <p:cNvPr id="716" name="Google Shape;716;p32"/>
          <p:cNvCxnSpPr/>
          <p:nvPr/>
        </p:nvCxnSpPr>
        <p:spPr>
          <a:xfrm rot="10800000" flipH="1">
            <a:off x="1880512" y="3658595"/>
            <a:ext cx="2540700" cy="22200"/>
          </a:xfrm>
          <a:prstGeom prst="straightConnector1">
            <a:avLst/>
          </a:prstGeom>
          <a:noFill/>
          <a:ln w="9525" cap="flat" cmpd="sng">
            <a:solidFill>
              <a:schemeClr val="dk2"/>
            </a:solidFill>
            <a:prstDash val="solid"/>
            <a:round/>
            <a:headEnd type="none" w="med" len="med"/>
            <a:tailEnd type="triangle" w="med" len="med"/>
          </a:ln>
        </p:spPr>
      </p:cxnSp>
      <p:sp>
        <p:nvSpPr>
          <p:cNvPr id="717" name="Google Shape;717;p32"/>
          <p:cNvSpPr/>
          <p:nvPr/>
        </p:nvSpPr>
        <p:spPr>
          <a:xfrm>
            <a:off x="2055479" y="3471100"/>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R5</a:t>
            </a:r>
            <a:r>
              <a:rPr lang="en-US" altLang="zh-CN" dirty="0">
                <a:latin typeface="Calibri"/>
                <a:ea typeface="Calibri"/>
                <a:cs typeface="Calibri"/>
                <a:sym typeface="Calibri"/>
              </a:rPr>
              <a:t>[R]</a:t>
            </a:r>
            <a:endParaRPr dirty="0">
              <a:latin typeface="Calibri"/>
              <a:ea typeface="Calibri"/>
              <a:cs typeface="Calibri"/>
              <a:sym typeface="Calibri"/>
            </a:endParaRPr>
          </a:p>
        </p:txBody>
      </p:sp>
      <p:sp>
        <p:nvSpPr>
          <p:cNvPr id="718" name="Google Shape;718;p32"/>
          <p:cNvSpPr/>
          <p:nvPr/>
        </p:nvSpPr>
        <p:spPr>
          <a:xfrm>
            <a:off x="2804229" y="3471075"/>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R4</a:t>
            </a:r>
            <a:r>
              <a:rPr lang="en-US" altLang="zh-CN" dirty="0">
                <a:latin typeface="Calibri"/>
                <a:ea typeface="Calibri"/>
                <a:cs typeface="Calibri"/>
                <a:sym typeface="Calibri"/>
              </a:rPr>
              <a:t>[A]</a:t>
            </a:r>
            <a:endParaRPr dirty="0">
              <a:latin typeface="Calibri"/>
              <a:ea typeface="Calibri"/>
              <a:cs typeface="Calibri"/>
              <a:sym typeface="Calibri"/>
            </a:endParaRPr>
          </a:p>
        </p:txBody>
      </p:sp>
      <p:sp>
        <p:nvSpPr>
          <p:cNvPr id="29" name="Google Shape;818;p37">
            <a:extLst>
              <a:ext uri="{FF2B5EF4-FFF2-40B4-BE49-F238E27FC236}">
                <a16:creationId xmlns:a16="http://schemas.microsoft.com/office/drawing/2014/main" id="{C2B85361-CA61-E44A-B893-4A1178DA4194}"/>
              </a:ext>
            </a:extLst>
          </p:cNvPr>
          <p:cNvSpPr txBox="1"/>
          <p:nvPr/>
        </p:nvSpPr>
        <p:spPr>
          <a:xfrm>
            <a:off x="4896428" y="1625762"/>
            <a:ext cx="2623925"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Light" panose="020F0302020204030204" pitchFamily="34" charset="0"/>
                <a:ea typeface="Calibri"/>
                <a:cs typeface="Calibri Light" panose="020F0302020204030204" pitchFamily="34" charset="0"/>
                <a:sym typeface="Calibri"/>
              </a:rPr>
              <a:t>[A]</a:t>
            </a:r>
            <a:r>
              <a:rPr lang="en" i="1" dirty="0">
                <a:latin typeface="Calibri Light" panose="020F0302020204030204" pitchFamily="34" charset="0"/>
                <a:ea typeface="Calibri"/>
                <a:cs typeface="Calibri Light" panose="020F0302020204030204" pitchFamily="34" charset="0"/>
                <a:sym typeface="Calibri"/>
              </a:rPr>
              <a:t>: Get lock Access</a:t>
            </a:r>
            <a:endParaRPr i="1" dirty="0">
              <a:latin typeface="Calibri Light" panose="020F0302020204030204" pitchFamily="34" charset="0"/>
              <a:ea typeface="Calibri"/>
              <a:cs typeface="Calibri Light" panose="020F0302020204030204" pitchFamily="34" charset="0"/>
              <a:sym typeface="Calibri"/>
            </a:endParaRPr>
          </a:p>
          <a:p>
            <a:pPr marL="0" lvl="0" indent="0" algn="l" rtl="0">
              <a:spcBef>
                <a:spcPts val="0"/>
              </a:spcBef>
              <a:spcAft>
                <a:spcPts val="0"/>
              </a:spcAft>
              <a:buNone/>
            </a:pPr>
            <a:r>
              <a:rPr lang="en" dirty="0">
                <a:latin typeface="Calibri Light" panose="020F0302020204030204" pitchFamily="34" charset="0"/>
                <a:ea typeface="Calibri"/>
                <a:cs typeface="Calibri Light" panose="020F0302020204030204" pitchFamily="34" charset="0"/>
                <a:sym typeface="Calibri"/>
              </a:rPr>
              <a:t>[S]</a:t>
            </a:r>
            <a:r>
              <a:rPr lang="en" i="1" dirty="0">
                <a:latin typeface="Calibri Light" panose="020F0302020204030204" pitchFamily="34" charset="0"/>
                <a:ea typeface="Calibri"/>
                <a:cs typeface="Calibri Light" panose="020F0302020204030204" pitchFamily="34" charset="0"/>
                <a:sym typeface="Calibri"/>
              </a:rPr>
              <a:t>: Routine Scheduled</a:t>
            </a:r>
            <a:endParaRPr i="1" dirty="0">
              <a:latin typeface="Calibri Light" panose="020F0302020204030204" pitchFamily="34" charset="0"/>
              <a:ea typeface="Calibri"/>
              <a:cs typeface="Calibri Light" panose="020F0302020204030204" pitchFamily="34" charset="0"/>
              <a:sym typeface="Calibri"/>
            </a:endParaRPr>
          </a:p>
          <a:p>
            <a:pPr marL="0" lvl="0" indent="0" algn="l" rtl="0">
              <a:spcBef>
                <a:spcPts val="0"/>
              </a:spcBef>
              <a:spcAft>
                <a:spcPts val="0"/>
              </a:spcAft>
              <a:buNone/>
            </a:pPr>
            <a:r>
              <a:rPr lang="en" dirty="0">
                <a:latin typeface="Calibri Light" panose="020F0302020204030204" pitchFamily="34" charset="0"/>
                <a:ea typeface="Calibri"/>
                <a:cs typeface="Calibri Light" panose="020F0302020204030204" pitchFamily="34" charset="0"/>
                <a:sym typeface="Calibri"/>
              </a:rPr>
              <a:t>[L]</a:t>
            </a:r>
            <a:r>
              <a:rPr lang="en" i="1" dirty="0">
                <a:latin typeface="Calibri Light" panose="020F0302020204030204" pitchFamily="34" charset="0"/>
                <a:ea typeface="Calibri"/>
                <a:cs typeface="Calibri Light" panose="020F0302020204030204" pitchFamily="34" charset="0"/>
                <a:sym typeface="Calibri"/>
              </a:rPr>
              <a:t>: Lock Leased out</a:t>
            </a:r>
            <a:endParaRPr i="1" dirty="0">
              <a:latin typeface="Calibri Light" panose="020F0302020204030204" pitchFamily="34" charset="0"/>
              <a:ea typeface="Calibri"/>
              <a:cs typeface="Calibri Light" panose="020F0302020204030204" pitchFamily="34" charset="0"/>
              <a:sym typeface="Calibri"/>
            </a:endParaRPr>
          </a:p>
          <a:p>
            <a:pPr marL="0" lvl="0" indent="0" algn="l" rtl="0">
              <a:spcBef>
                <a:spcPts val="0"/>
              </a:spcBef>
              <a:spcAft>
                <a:spcPts val="0"/>
              </a:spcAft>
              <a:buNone/>
            </a:pPr>
            <a:r>
              <a:rPr lang="en" dirty="0">
                <a:latin typeface="Calibri Light" panose="020F0302020204030204" pitchFamily="34" charset="0"/>
                <a:ea typeface="Calibri"/>
                <a:cs typeface="Calibri Light" panose="020F0302020204030204" pitchFamily="34" charset="0"/>
                <a:sym typeface="Calibri"/>
              </a:rPr>
              <a:t>[R]</a:t>
            </a:r>
            <a:r>
              <a:rPr lang="en" i="1" dirty="0">
                <a:latin typeface="Calibri Light" panose="020F0302020204030204" pitchFamily="34" charset="0"/>
                <a:ea typeface="Calibri"/>
                <a:cs typeface="Calibri Light" panose="020F0302020204030204" pitchFamily="34" charset="0"/>
                <a:sym typeface="Calibri"/>
              </a:rPr>
              <a:t>: Lock Released</a:t>
            </a:r>
            <a:endParaRPr i="1" dirty="0">
              <a:latin typeface="Calibri Light" panose="020F0302020204030204" pitchFamily="34" charset="0"/>
              <a:ea typeface="Calibri"/>
              <a:cs typeface="Calibri Light" panose="020F0302020204030204" pitchFamily="34" charset="0"/>
              <a:sym typeface="Calibri"/>
            </a:endParaRPr>
          </a:p>
        </p:txBody>
      </p:sp>
      <p:sp>
        <p:nvSpPr>
          <p:cNvPr id="3" name="Rounded Rectangle 2">
            <a:extLst>
              <a:ext uri="{FF2B5EF4-FFF2-40B4-BE49-F238E27FC236}">
                <a16:creationId xmlns:a16="http://schemas.microsoft.com/office/drawing/2014/main" id="{86CC8F2B-8AE7-234E-B491-C193B237EDB5}"/>
              </a:ext>
            </a:extLst>
          </p:cNvPr>
          <p:cNvSpPr/>
          <p:nvPr/>
        </p:nvSpPr>
        <p:spPr>
          <a:xfrm>
            <a:off x="4950022" y="2841826"/>
            <a:ext cx="3411657" cy="1189814"/>
          </a:xfrm>
          <a:prstGeom prst="roundRect">
            <a:avLst>
              <a:gd name="adj" fmla="val 9849"/>
            </a:avLst>
          </a:prstGeom>
          <a:solidFill>
            <a:srgbClr val="F7EDD7"/>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i="1" dirty="0">
                <a:solidFill>
                  <a:schemeClr val="tx1"/>
                </a:solidFill>
                <a:latin typeface="Calibri" panose="020F0502020204030204" pitchFamily="34" charset="0"/>
                <a:cs typeface="Calibri" panose="020F0502020204030204" pitchFamily="34" charset="0"/>
              </a:rPr>
              <a:t>Scheduling</a:t>
            </a:r>
            <a:r>
              <a:rPr lang="zh-CN" altLang="en-US" sz="1600" i="1" dirty="0">
                <a:solidFill>
                  <a:schemeClr val="tx1"/>
                </a:solidFill>
                <a:latin typeface="Calibri" panose="020F0502020204030204" pitchFamily="34" charset="0"/>
                <a:cs typeface="Calibri" panose="020F0502020204030204" pitchFamily="34" charset="0"/>
              </a:rPr>
              <a:t> </a:t>
            </a:r>
            <a:r>
              <a:rPr lang="en-US" altLang="zh-CN" sz="1600" i="1" dirty="0">
                <a:solidFill>
                  <a:schemeClr val="tx1"/>
                </a:solidFill>
                <a:latin typeface="Calibri" panose="020F0502020204030204" pitchFamily="34" charset="0"/>
                <a:cs typeface="Calibri" panose="020F0502020204030204" pitchFamily="34" charset="0"/>
              </a:rPr>
              <a:t>plan</a:t>
            </a:r>
            <a:r>
              <a:rPr lang="zh-CN" altLang="en-US" sz="1600" i="1" dirty="0">
                <a:solidFill>
                  <a:schemeClr val="tx1"/>
                </a:solidFill>
                <a:latin typeface="Calibri" panose="020F0502020204030204" pitchFamily="34" charset="0"/>
                <a:cs typeface="Calibri" panose="020F0502020204030204" pitchFamily="34" charset="0"/>
              </a:rPr>
              <a:t> </a:t>
            </a:r>
            <a:r>
              <a:rPr lang="en-US" altLang="zh-CN" sz="1600" i="1" dirty="0">
                <a:solidFill>
                  <a:schemeClr val="tx1"/>
                </a:solidFill>
                <a:latin typeface="Calibri" panose="020F0502020204030204" pitchFamily="34" charset="0"/>
                <a:cs typeface="Calibri" panose="020F0502020204030204" pitchFamily="34" charset="0"/>
              </a:rPr>
              <a:t>placement:</a:t>
            </a:r>
          </a:p>
          <a:p>
            <a:pPr marL="285750" indent="-285750">
              <a:buFont typeface="System Font Regular"/>
              <a:buChar char="-"/>
            </a:pPr>
            <a:r>
              <a:rPr lang="en-US" altLang="zh-CN" dirty="0">
                <a:solidFill>
                  <a:schemeClr val="tx1"/>
                </a:solidFill>
                <a:latin typeface="Calibri" panose="020F0502020204030204" pitchFamily="34" charset="0"/>
                <a:cs typeface="Calibri" panose="020F0502020204030204" pitchFamily="34" charset="0"/>
              </a:rPr>
              <a:t>Placed</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when</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routine</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is</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triggered</a:t>
            </a:r>
          </a:p>
          <a:p>
            <a:pPr marL="285750" indent="-285750">
              <a:buFont typeface="System Font Regular"/>
              <a:buChar char="-"/>
            </a:pPr>
            <a:r>
              <a:rPr lang="en-US" altLang="zh-CN" dirty="0">
                <a:solidFill>
                  <a:schemeClr val="tx1"/>
                </a:solidFill>
                <a:latin typeface="Calibri" panose="020F0502020204030204" pitchFamily="34" charset="0"/>
                <a:cs typeface="Calibri" panose="020F0502020204030204" pitchFamily="34" charset="0"/>
              </a:rPr>
              <a:t>Use</a:t>
            </a:r>
            <a:r>
              <a:rPr lang="zh-CN" altLang="en-US" dirty="0">
                <a:solidFill>
                  <a:schemeClr val="tx1"/>
                </a:solidFill>
                <a:latin typeface="Calibri" panose="020F0502020204030204" pitchFamily="34" charset="0"/>
                <a:cs typeface="Calibri" panose="020F0502020204030204" pitchFamily="34" charset="0"/>
              </a:rPr>
              <a:t> </a:t>
            </a:r>
            <a:r>
              <a:rPr lang="en-US" altLang="zh-CN" i="1" dirty="0">
                <a:solidFill>
                  <a:srgbClr val="2008FF"/>
                </a:solidFill>
                <a:latin typeface="Calibri" panose="020F0502020204030204" pitchFamily="34" charset="0"/>
                <a:cs typeface="Calibri" panose="020F0502020204030204" pitchFamily="34" charset="0"/>
              </a:rPr>
              <a:t>backtracking</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for</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valid</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placement</a:t>
            </a:r>
          </a:p>
          <a:p>
            <a:pPr marL="285750" indent="-285750">
              <a:buFont typeface="System Font Regular"/>
              <a:buChar char="-"/>
            </a:pPr>
            <a:r>
              <a:rPr lang="en-US" altLang="zh-CN" dirty="0">
                <a:solidFill>
                  <a:schemeClr val="tx1"/>
                </a:solidFill>
                <a:latin typeface="Calibri" panose="020F0502020204030204" pitchFamily="34" charset="0"/>
                <a:cs typeface="Calibri" panose="020F0502020204030204" pitchFamily="34" charset="0"/>
              </a:rPr>
              <a:t>Explore two other policies (FCFS, </a:t>
            </a:r>
            <a:r>
              <a:rPr lang="en-US" altLang="zh-CN" dirty="0" err="1">
                <a:solidFill>
                  <a:schemeClr val="tx1"/>
                </a:solidFill>
                <a:latin typeface="Calibri" panose="020F0502020204030204" pitchFamily="34" charset="0"/>
                <a:cs typeface="Calibri" panose="020F0502020204030204" pitchFamily="34" charset="0"/>
              </a:rPr>
              <a:t>JiT</a:t>
            </a:r>
            <a:r>
              <a:rPr lang="en-US" altLang="zh-CN" dirty="0">
                <a:solidFill>
                  <a:schemeClr val="tx1"/>
                </a:solidFill>
                <a:latin typeface="Calibri" panose="020F0502020204030204" pitchFamily="34" charset="0"/>
                <a:cs typeface="Calibri" panose="020F0502020204030204" pitchFamily="34"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8"/>
                                        </p:tgtEl>
                                        <p:attrNameLst>
                                          <p:attrName>style.visibility</p:attrName>
                                        </p:attrNameLst>
                                      </p:cBhvr>
                                      <p:to>
                                        <p:strVal val="visible"/>
                                      </p:to>
                                    </p:set>
                                  </p:childTnLst>
                                </p:cTn>
                              </p:par>
                              <p:par>
                                <p:cTn id="9" presetID="1" presetClass="entr" presetSubtype="0" fill="hold" grpId="0" nodeType="withEffect">
                                  <p:stCondLst>
                                    <p:cond delay="0"/>
                                  </p:stCondLst>
                                  <p:iterate type="lt">
                                    <p:tmAbs val="0"/>
                                  </p:iterate>
                                  <p:childTnLst>
                                    <p:set>
                                      <p:cBhvr>
                                        <p:cTn id="10" dur="1" fill="hold">
                                          <p:stCondLst>
                                            <p:cond delay="0"/>
                                          </p:stCondLst>
                                        </p:cTn>
                                        <p:tgtEl>
                                          <p:spTgt spid="712"/>
                                        </p:tgtEl>
                                        <p:attrNameLst>
                                          <p:attrName>style.visibility</p:attrName>
                                        </p:attrNameLst>
                                      </p:cBhvr>
                                      <p:to>
                                        <p:strVal val="visible"/>
                                      </p:to>
                                    </p:set>
                                  </p:childTnLst>
                                </p:cTn>
                              </p:par>
                              <p:par>
                                <p:cTn id="11" presetID="1" presetClass="entr" presetSubtype="0" fill="hold" grpId="0" nodeType="withEffect">
                                  <p:stCondLst>
                                    <p:cond delay="0"/>
                                  </p:stCondLst>
                                  <p:iterate type="lt">
                                    <p:tmAbs val="0"/>
                                  </p:iterate>
                                  <p:childTnLst>
                                    <p:set>
                                      <p:cBhvr>
                                        <p:cTn id="12" dur="1" fill="hold">
                                          <p:stCondLst>
                                            <p:cond delay="0"/>
                                          </p:stCondLst>
                                        </p:cTn>
                                        <p:tgtEl>
                                          <p:spTgt spid="709"/>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0"/>
                                  </p:iterate>
                                  <p:childTnLst>
                                    <p:set>
                                      <p:cBhvr>
                                        <p:cTn id="14" dur="1" fill="hold">
                                          <p:stCondLst>
                                            <p:cond delay="0"/>
                                          </p:stCondLst>
                                        </p:cTn>
                                        <p:tgtEl>
                                          <p:spTgt spid="7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1"/>
                                        </p:tgtEl>
                                        <p:attrNameLst>
                                          <p:attrName>style.visibility</p:attrName>
                                        </p:attrNameLst>
                                      </p:cBhvr>
                                      <p:to>
                                        <p:strVal val="visible"/>
                                      </p:to>
                                    </p:set>
                                  </p:childTnLst>
                                </p:cTn>
                              </p:par>
                              <p:par>
                                <p:cTn id="17" presetID="1" presetClass="entr" presetSubtype="0" fill="hold" grpId="0" nodeType="withEffect">
                                  <p:stCondLst>
                                    <p:cond delay="0"/>
                                  </p:stCondLst>
                                  <p:iterate type="lt">
                                    <p:tmAbs val="0"/>
                                  </p:iterate>
                                  <p:childTnLst>
                                    <p:set>
                                      <p:cBhvr>
                                        <p:cTn id="18" dur="1" fill="hold">
                                          <p:stCondLst>
                                            <p:cond delay="0"/>
                                          </p:stCondLst>
                                        </p:cTn>
                                        <p:tgtEl>
                                          <p:spTgt spid="7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500" fill="hold"/>
                                        <p:tgtEl>
                                          <p:spTgt spid="29">
                                            <p:txEl>
                                              <p:pRg st="0" end="0"/>
                                            </p:txEl>
                                          </p:spTgt>
                                        </p:tgtEl>
                                        <p:attrNameLst>
                                          <p:attrName>style.color</p:attrName>
                                        </p:attrNameLst>
                                      </p:cBhvr>
                                      <p:to>
                                        <a:srgbClr val="0432FF"/>
                                      </p:to>
                                    </p:animClr>
                                  </p:childTnLst>
                                  <p:subTnLst>
                                    <p:animClr clrSpc="rgb" dir="cw">
                                      <p:cBhvr override="childStyle">
                                        <p:cTn dur="1" fill="hold" display="0" masterRel="nextClick" afterEffect="1"/>
                                        <p:tgtEl>
                                          <p:spTgt spid="29">
                                            <p:txEl>
                                              <p:pRg st="0" end="0"/>
                                            </p:txEl>
                                          </p:spTgt>
                                        </p:tgtEl>
                                        <p:attrNameLst>
                                          <p:attrName>ppt_c</p:attrName>
                                        </p:attrNameLst>
                                      </p:cBhvr>
                                      <p:to>
                                        <a:schemeClr val="tx1"/>
                                      </p:to>
                                    </p:animClr>
                                  </p:subTnLst>
                                </p:cTn>
                              </p:par>
                              <p:par>
                                <p:cTn id="27" presetID="24" presetClass="emph" presetSubtype="0" fill="hold" grpId="1" nodeType="withEffect">
                                  <p:stCondLst>
                                    <p:cond delay="0"/>
                                  </p:stCondLst>
                                  <p:childTnLst>
                                    <p:animClr clrSpc="hsl" dir="cw">
                                      <p:cBhvr override="childStyle">
                                        <p:cTn id="28" dur="500" fill="hold"/>
                                        <p:tgtEl>
                                          <p:spTgt spid="711"/>
                                        </p:tgtEl>
                                        <p:attrNameLst>
                                          <p:attrName>style.color</p:attrName>
                                        </p:attrNameLst>
                                      </p:cBhvr>
                                      <p:by>
                                        <p:hsl h="0" s="-12549" l="-25098"/>
                                      </p:by>
                                    </p:animClr>
                                    <p:animClr clrSpc="hsl" dir="cw">
                                      <p:cBhvr>
                                        <p:cTn id="29" dur="500" fill="hold"/>
                                        <p:tgtEl>
                                          <p:spTgt spid="711"/>
                                        </p:tgtEl>
                                        <p:attrNameLst>
                                          <p:attrName>fillcolor</p:attrName>
                                        </p:attrNameLst>
                                      </p:cBhvr>
                                      <p:by>
                                        <p:hsl h="0" s="-12549" l="-25098"/>
                                      </p:by>
                                    </p:animClr>
                                    <p:animClr clrSpc="hsl" dir="cw">
                                      <p:cBhvr>
                                        <p:cTn id="30" dur="500" fill="hold"/>
                                        <p:tgtEl>
                                          <p:spTgt spid="711"/>
                                        </p:tgtEl>
                                        <p:attrNameLst>
                                          <p:attrName>stroke.color</p:attrName>
                                        </p:attrNameLst>
                                      </p:cBhvr>
                                      <p:by>
                                        <p:hsl h="0" s="-12549" l="-25098"/>
                                      </p:by>
                                    </p:animClr>
                                    <p:set>
                                      <p:cBhvr>
                                        <p:cTn id="31" dur="500" fill="hold"/>
                                        <p:tgtEl>
                                          <p:spTgt spid="711"/>
                                        </p:tgtEl>
                                        <p:attrNameLst>
                                          <p:attrName>fill.type</p:attrName>
                                        </p:attrNameLst>
                                      </p:cBhvr>
                                      <p:to>
                                        <p:strVal val="solid"/>
                                      </p:to>
                                    </p:set>
                                  </p:childTnLst>
                                </p:cTn>
                              </p:par>
                              <p:par>
                                <p:cTn id="32" presetID="24" presetClass="emph" presetSubtype="0" fill="hold" grpId="1" nodeType="withEffect">
                                  <p:stCondLst>
                                    <p:cond delay="0"/>
                                  </p:stCondLst>
                                  <p:childTnLst>
                                    <p:animClr clrSpc="hsl" dir="cw">
                                      <p:cBhvr override="childStyle">
                                        <p:cTn id="33" dur="500" fill="hold"/>
                                        <p:tgtEl>
                                          <p:spTgt spid="708"/>
                                        </p:tgtEl>
                                        <p:attrNameLst>
                                          <p:attrName>style.color</p:attrName>
                                        </p:attrNameLst>
                                      </p:cBhvr>
                                      <p:by>
                                        <p:hsl h="0" s="-12549" l="-25098"/>
                                      </p:by>
                                    </p:animClr>
                                    <p:animClr clrSpc="hsl" dir="cw">
                                      <p:cBhvr>
                                        <p:cTn id="34" dur="500" fill="hold"/>
                                        <p:tgtEl>
                                          <p:spTgt spid="708"/>
                                        </p:tgtEl>
                                        <p:attrNameLst>
                                          <p:attrName>fillcolor</p:attrName>
                                        </p:attrNameLst>
                                      </p:cBhvr>
                                      <p:by>
                                        <p:hsl h="0" s="-12549" l="-25098"/>
                                      </p:by>
                                    </p:animClr>
                                    <p:animClr clrSpc="hsl" dir="cw">
                                      <p:cBhvr>
                                        <p:cTn id="35" dur="500" fill="hold"/>
                                        <p:tgtEl>
                                          <p:spTgt spid="708"/>
                                        </p:tgtEl>
                                        <p:attrNameLst>
                                          <p:attrName>stroke.color</p:attrName>
                                        </p:attrNameLst>
                                      </p:cBhvr>
                                      <p:by>
                                        <p:hsl h="0" s="-12549" l="-25098"/>
                                      </p:by>
                                    </p:animClr>
                                    <p:set>
                                      <p:cBhvr>
                                        <p:cTn id="36" dur="500" fill="hold"/>
                                        <p:tgtEl>
                                          <p:spTgt spid="708"/>
                                        </p:tgtEl>
                                        <p:attrNameLst>
                                          <p:attrName>fill.type</p:attrName>
                                        </p:attrNameLst>
                                      </p:cBhvr>
                                      <p:to>
                                        <p:strVal val="solid"/>
                                      </p:to>
                                    </p:set>
                                  </p:childTnLst>
                                </p:cTn>
                              </p:par>
                              <p:par>
                                <p:cTn id="37" presetID="24" presetClass="emph" presetSubtype="0" fill="hold" grpId="1" nodeType="withEffect">
                                  <p:stCondLst>
                                    <p:cond delay="0"/>
                                  </p:stCondLst>
                                  <p:childTnLst>
                                    <p:animClr clrSpc="hsl" dir="cw">
                                      <p:cBhvr override="childStyle">
                                        <p:cTn id="38" dur="500" fill="hold"/>
                                        <p:tgtEl>
                                          <p:spTgt spid="715"/>
                                        </p:tgtEl>
                                        <p:attrNameLst>
                                          <p:attrName>style.color</p:attrName>
                                        </p:attrNameLst>
                                      </p:cBhvr>
                                      <p:by>
                                        <p:hsl h="0" s="-12549" l="-25098"/>
                                      </p:by>
                                    </p:animClr>
                                    <p:animClr clrSpc="hsl" dir="cw">
                                      <p:cBhvr>
                                        <p:cTn id="39" dur="500" fill="hold"/>
                                        <p:tgtEl>
                                          <p:spTgt spid="715"/>
                                        </p:tgtEl>
                                        <p:attrNameLst>
                                          <p:attrName>fillcolor</p:attrName>
                                        </p:attrNameLst>
                                      </p:cBhvr>
                                      <p:by>
                                        <p:hsl h="0" s="-12549" l="-25098"/>
                                      </p:by>
                                    </p:animClr>
                                    <p:animClr clrSpc="hsl" dir="cw">
                                      <p:cBhvr>
                                        <p:cTn id="40" dur="500" fill="hold"/>
                                        <p:tgtEl>
                                          <p:spTgt spid="715"/>
                                        </p:tgtEl>
                                        <p:attrNameLst>
                                          <p:attrName>stroke.color</p:attrName>
                                        </p:attrNameLst>
                                      </p:cBhvr>
                                      <p:by>
                                        <p:hsl h="0" s="-12549" l="-25098"/>
                                      </p:by>
                                    </p:animClr>
                                    <p:set>
                                      <p:cBhvr>
                                        <p:cTn id="41" dur="500" fill="hold"/>
                                        <p:tgtEl>
                                          <p:spTgt spid="715"/>
                                        </p:tgtEl>
                                        <p:attrNameLst>
                                          <p:attrName>fill.type</p:attrName>
                                        </p:attrNameLst>
                                      </p:cBhvr>
                                      <p:to>
                                        <p:strVal val="solid"/>
                                      </p:to>
                                    </p:set>
                                  </p:childTnLst>
                                </p:cTn>
                              </p:par>
                              <p:par>
                                <p:cTn id="42" presetID="24" presetClass="emph" presetSubtype="0" fill="hold" grpId="1" nodeType="withEffect">
                                  <p:stCondLst>
                                    <p:cond delay="0"/>
                                  </p:stCondLst>
                                  <p:childTnLst>
                                    <p:animClr clrSpc="hsl" dir="cw">
                                      <p:cBhvr override="childStyle">
                                        <p:cTn id="43" dur="500" fill="hold"/>
                                        <p:tgtEl>
                                          <p:spTgt spid="718"/>
                                        </p:tgtEl>
                                        <p:attrNameLst>
                                          <p:attrName>style.color</p:attrName>
                                        </p:attrNameLst>
                                      </p:cBhvr>
                                      <p:by>
                                        <p:hsl h="0" s="-12549" l="-25098"/>
                                      </p:by>
                                    </p:animClr>
                                    <p:animClr clrSpc="hsl" dir="cw">
                                      <p:cBhvr>
                                        <p:cTn id="44" dur="500" fill="hold"/>
                                        <p:tgtEl>
                                          <p:spTgt spid="718"/>
                                        </p:tgtEl>
                                        <p:attrNameLst>
                                          <p:attrName>fillcolor</p:attrName>
                                        </p:attrNameLst>
                                      </p:cBhvr>
                                      <p:by>
                                        <p:hsl h="0" s="-12549" l="-25098"/>
                                      </p:by>
                                    </p:animClr>
                                    <p:animClr clrSpc="hsl" dir="cw">
                                      <p:cBhvr>
                                        <p:cTn id="45" dur="500" fill="hold"/>
                                        <p:tgtEl>
                                          <p:spTgt spid="718"/>
                                        </p:tgtEl>
                                        <p:attrNameLst>
                                          <p:attrName>stroke.color</p:attrName>
                                        </p:attrNameLst>
                                      </p:cBhvr>
                                      <p:by>
                                        <p:hsl h="0" s="-12549" l="-25098"/>
                                      </p:by>
                                    </p:animClr>
                                    <p:set>
                                      <p:cBhvr>
                                        <p:cTn id="46" dur="500" fill="hold"/>
                                        <p:tgtEl>
                                          <p:spTgt spid="718"/>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nodeType="clickEffect">
                                  <p:stCondLst>
                                    <p:cond delay="0"/>
                                  </p:stCondLst>
                                  <p:childTnLst>
                                    <p:animClr clrSpc="rgb" dir="cw">
                                      <p:cBhvr override="childStyle">
                                        <p:cTn id="50" dur="500" fill="hold"/>
                                        <p:tgtEl>
                                          <p:spTgt spid="29">
                                            <p:txEl>
                                              <p:pRg st="1" end="1"/>
                                            </p:txEl>
                                          </p:spTgt>
                                        </p:tgtEl>
                                        <p:attrNameLst>
                                          <p:attrName>style.color</p:attrName>
                                        </p:attrNameLst>
                                      </p:cBhvr>
                                      <p:to>
                                        <a:srgbClr val="0432FF"/>
                                      </p:to>
                                    </p:animClr>
                                  </p:childTnLst>
                                  <p:subTnLst>
                                    <p:animClr clrSpc="rgb" dir="cw">
                                      <p:cBhvr override="childStyle">
                                        <p:cTn dur="1" fill="hold" display="0" masterRel="nextClick" afterEffect="1"/>
                                        <p:tgtEl>
                                          <p:spTgt spid="29">
                                            <p:txEl>
                                              <p:pRg st="1" end="1"/>
                                            </p:txEl>
                                          </p:spTgt>
                                        </p:tgtEl>
                                        <p:attrNameLst>
                                          <p:attrName>ppt_c</p:attrName>
                                        </p:attrNameLst>
                                      </p:cBhvr>
                                      <p:to>
                                        <a:schemeClr val="tx1"/>
                                      </p:to>
                                    </p:animClr>
                                  </p:subTnLst>
                                </p:cTn>
                              </p:par>
                              <p:par>
                                <p:cTn id="51" presetID="30" presetClass="emph" presetSubtype="0" fill="hold" grpId="2" nodeType="withEffect">
                                  <p:stCondLst>
                                    <p:cond delay="0"/>
                                  </p:stCondLst>
                                  <p:childTnLst>
                                    <p:animClr clrSpc="hsl" dir="cw">
                                      <p:cBhvr override="childStyle">
                                        <p:cTn id="52" dur="500" fill="hold"/>
                                        <p:tgtEl>
                                          <p:spTgt spid="708"/>
                                        </p:tgtEl>
                                        <p:attrNameLst>
                                          <p:attrName>style.color</p:attrName>
                                        </p:attrNameLst>
                                      </p:cBhvr>
                                      <p:by>
                                        <p:hsl h="0" s="12549" l="25098"/>
                                      </p:by>
                                    </p:animClr>
                                    <p:animClr clrSpc="hsl" dir="cw">
                                      <p:cBhvr>
                                        <p:cTn id="53" dur="500" fill="hold"/>
                                        <p:tgtEl>
                                          <p:spTgt spid="708"/>
                                        </p:tgtEl>
                                        <p:attrNameLst>
                                          <p:attrName>fillcolor</p:attrName>
                                        </p:attrNameLst>
                                      </p:cBhvr>
                                      <p:by>
                                        <p:hsl h="0" s="12549" l="25098"/>
                                      </p:by>
                                    </p:animClr>
                                    <p:animClr clrSpc="hsl" dir="cw">
                                      <p:cBhvr>
                                        <p:cTn id="54" dur="500" fill="hold"/>
                                        <p:tgtEl>
                                          <p:spTgt spid="708"/>
                                        </p:tgtEl>
                                        <p:attrNameLst>
                                          <p:attrName>stroke.color</p:attrName>
                                        </p:attrNameLst>
                                      </p:cBhvr>
                                      <p:by>
                                        <p:hsl h="0" s="12549" l="25098"/>
                                      </p:by>
                                    </p:animClr>
                                    <p:set>
                                      <p:cBhvr>
                                        <p:cTn id="55" dur="500" fill="hold"/>
                                        <p:tgtEl>
                                          <p:spTgt spid="708"/>
                                        </p:tgtEl>
                                        <p:attrNameLst>
                                          <p:attrName>fill.type</p:attrName>
                                        </p:attrNameLst>
                                      </p:cBhvr>
                                      <p:to>
                                        <p:strVal val="solid"/>
                                      </p:to>
                                    </p:set>
                                  </p:childTnLst>
                                </p:cTn>
                              </p:par>
                              <p:par>
                                <p:cTn id="56" presetID="30" presetClass="emph" presetSubtype="0" fill="hold" grpId="2" nodeType="withEffect">
                                  <p:stCondLst>
                                    <p:cond delay="0"/>
                                  </p:stCondLst>
                                  <p:childTnLst>
                                    <p:animClr clrSpc="hsl" dir="cw">
                                      <p:cBhvr override="childStyle">
                                        <p:cTn id="57" dur="500" fill="hold"/>
                                        <p:tgtEl>
                                          <p:spTgt spid="711"/>
                                        </p:tgtEl>
                                        <p:attrNameLst>
                                          <p:attrName>style.color</p:attrName>
                                        </p:attrNameLst>
                                      </p:cBhvr>
                                      <p:by>
                                        <p:hsl h="0" s="12549" l="25098"/>
                                      </p:by>
                                    </p:animClr>
                                    <p:animClr clrSpc="hsl" dir="cw">
                                      <p:cBhvr>
                                        <p:cTn id="58" dur="500" fill="hold"/>
                                        <p:tgtEl>
                                          <p:spTgt spid="711"/>
                                        </p:tgtEl>
                                        <p:attrNameLst>
                                          <p:attrName>fillcolor</p:attrName>
                                        </p:attrNameLst>
                                      </p:cBhvr>
                                      <p:by>
                                        <p:hsl h="0" s="12549" l="25098"/>
                                      </p:by>
                                    </p:animClr>
                                    <p:animClr clrSpc="hsl" dir="cw">
                                      <p:cBhvr>
                                        <p:cTn id="59" dur="500" fill="hold"/>
                                        <p:tgtEl>
                                          <p:spTgt spid="711"/>
                                        </p:tgtEl>
                                        <p:attrNameLst>
                                          <p:attrName>stroke.color</p:attrName>
                                        </p:attrNameLst>
                                      </p:cBhvr>
                                      <p:by>
                                        <p:hsl h="0" s="12549" l="25098"/>
                                      </p:by>
                                    </p:animClr>
                                    <p:set>
                                      <p:cBhvr>
                                        <p:cTn id="60" dur="500" fill="hold"/>
                                        <p:tgtEl>
                                          <p:spTgt spid="711"/>
                                        </p:tgtEl>
                                        <p:attrNameLst>
                                          <p:attrName>fill.type</p:attrName>
                                        </p:attrNameLst>
                                      </p:cBhvr>
                                      <p:to>
                                        <p:strVal val="solid"/>
                                      </p:to>
                                    </p:set>
                                  </p:childTnLst>
                                </p:cTn>
                              </p:par>
                              <p:par>
                                <p:cTn id="61" presetID="30" presetClass="emph" presetSubtype="0" fill="hold" grpId="2" nodeType="withEffect">
                                  <p:stCondLst>
                                    <p:cond delay="0"/>
                                  </p:stCondLst>
                                  <p:childTnLst>
                                    <p:animClr clrSpc="hsl" dir="cw">
                                      <p:cBhvr override="childStyle">
                                        <p:cTn id="62" dur="500" fill="hold"/>
                                        <p:tgtEl>
                                          <p:spTgt spid="715"/>
                                        </p:tgtEl>
                                        <p:attrNameLst>
                                          <p:attrName>style.color</p:attrName>
                                        </p:attrNameLst>
                                      </p:cBhvr>
                                      <p:by>
                                        <p:hsl h="0" s="12549" l="25098"/>
                                      </p:by>
                                    </p:animClr>
                                    <p:animClr clrSpc="hsl" dir="cw">
                                      <p:cBhvr>
                                        <p:cTn id="63" dur="500" fill="hold"/>
                                        <p:tgtEl>
                                          <p:spTgt spid="715"/>
                                        </p:tgtEl>
                                        <p:attrNameLst>
                                          <p:attrName>fillcolor</p:attrName>
                                        </p:attrNameLst>
                                      </p:cBhvr>
                                      <p:by>
                                        <p:hsl h="0" s="12549" l="25098"/>
                                      </p:by>
                                    </p:animClr>
                                    <p:animClr clrSpc="hsl" dir="cw">
                                      <p:cBhvr>
                                        <p:cTn id="64" dur="500" fill="hold"/>
                                        <p:tgtEl>
                                          <p:spTgt spid="715"/>
                                        </p:tgtEl>
                                        <p:attrNameLst>
                                          <p:attrName>stroke.color</p:attrName>
                                        </p:attrNameLst>
                                      </p:cBhvr>
                                      <p:by>
                                        <p:hsl h="0" s="12549" l="25098"/>
                                      </p:by>
                                    </p:animClr>
                                    <p:set>
                                      <p:cBhvr>
                                        <p:cTn id="65" dur="500" fill="hold"/>
                                        <p:tgtEl>
                                          <p:spTgt spid="715"/>
                                        </p:tgtEl>
                                        <p:attrNameLst>
                                          <p:attrName>fill.type</p:attrName>
                                        </p:attrNameLst>
                                      </p:cBhvr>
                                      <p:to>
                                        <p:strVal val="solid"/>
                                      </p:to>
                                    </p:set>
                                  </p:childTnLst>
                                </p:cTn>
                              </p:par>
                              <p:par>
                                <p:cTn id="66" presetID="30" presetClass="emph" presetSubtype="0" fill="hold" grpId="2" nodeType="withEffect">
                                  <p:stCondLst>
                                    <p:cond delay="0"/>
                                  </p:stCondLst>
                                  <p:childTnLst>
                                    <p:animClr clrSpc="hsl" dir="cw">
                                      <p:cBhvr override="childStyle">
                                        <p:cTn id="67" dur="500" fill="hold"/>
                                        <p:tgtEl>
                                          <p:spTgt spid="718"/>
                                        </p:tgtEl>
                                        <p:attrNameLst>
                                          <p:attrName>style.color</p:attrName>
                                        </p:attrNameLst>
                                      </p:cBhvr>
                                      <p:by>
                                        <p:hsl h="0" s="12549" l="25098"/>
                                      </p:by>
                                    </p:animClr>
                                    <p:animClr clrSpc="hsl" dir="cw">
                                      <p:cBhvr>
                                        <p:cTn id="68" dur="500" fill="hold"/>
                                        <p:tgtEl>
                                          <p:spTgt spid="718"/>
                                        </p:tgtEl>
                                        <p:attrNameLst>
                                          <p:attrName>fillcolor</p:attrName>
                                        </p:attrNameLst>
                                      </p:cBhvr>
                                      <p:by>
                                        <p:hsl h="0" s="12549" l="25098"/>
                                      </p:by>
                                    </p:animClr>
                                    <p:animClr clrSpc="hsl" dir="cw">
                                      <p:cBhvr>
                                        <p:cTn id="69" dur="500" fill="hold"/>
                                        <p:tgtEl>
                                          <p:spTgt spid="718"/>
                                        </p:tgtEl>
                                        <p:attrNameLst>
                                          <p:attrName>stroke.color</p:attrName>
                                        </p:attrNameLst>
                                      </p:cBhvr>
                                      <p:by>
                                        <p:hsl h="0" s="12549" l="25098"/>
                                      </p:by>
                                    </p:animClr>
                                    <p:set>
                                      <p:cBhvr>
                                        <p:cTn id="70" dur="500" fill="hold"/>
                                        <p:tgtEl>
                                          <p:spTgt spid="718"/>
                                        </p:tgtEl>
                                        <p:attrNameLst>
                                          <p:attrName>fill.type</p:attrName>
                                        </p:attrNameLst>
                                      </p:cBhvr>
                                      <p:to>
                                        <p:strVal val="solid"/>
                                      </p:to>
                                    </p:set>
                                  </p:childTnLst>
                                </p:cTn>
                              </p:par>
                              <p:par>
                                <p:cTn id="71" presetID="24" presetClass="emph" presetSubtype="0" fill="hold" grpId="1" nodeType="withEffect">
                                  <p:stCondLst>
                                    <p:cond delay="0"/>
                                  </p:stCondLst>
                                  <p:iterate type="lt">
                                    <p:tmPct val="0"/>
                                  </p:iterate>
                                  <p:childTnLst>
                                    <p:animClr clrSpc="hsl" dir="cw">
                                      <p:cBhvr override="childStyle">
                                        <p:cTn id="72" dur="500" fill="hold"/>
                                        <p:tgtEl>
                                          <p:spTgt spid="709"/>
                                        </p:tgtEl>
                                        <p:attrNameLst>
                                          <p:attrName>style.color</p:attrName>
                                        </p:attrNameLst>
                                      </p:cBhvr>
                                      <p:by>
                                        <p:hsl h="0" s="-12549" l="-25098"/>
                                      </p:by>
                                    </p:animClr>
                                    <p:animClr clrSpc="hsl" dir="cw">
                                      <p:cBhvr>
                                        <p:cTn id="73" dur="500" fill="hold"/>
                                        <p:tgtEl>
                                          <p:spTgt spid="709"/>
                                        </p:tgtEl>
                                        <p:attrNameLst>
                                          <p:attrName>fillcolor</p:attrName>
                                        </p:attrNameLst>
                                      </p:cBhvr>
                                      <p:by>
                                        <p:hsl h="0" s="-12549" l="-25098"/>
                                      </p:by>
                                    </p:animClr>
                                    <p:animClr clrSpc="hsl" dir="cw">
                                      <p:cBhvr>
                                        <p:cTn id="74" dur="500" fill="hold"/>
                                        <p:tgtEl>
                                          <p:spTgt spid="709"/>
                                        </p:tgtEl>
                                        <p:attrNameLst>
                                          <p:attrName>stroke.color</p:attrName>
                                        </p:attrNameLst>
                                      </p:cBhvr>
                                      <p:by>
                                        <p:hsl h="0" s="-12549" l="-25098"/>
                                      </p:by>
                                    </p:animClr>
                                    <p:set>
                                      <p:cBhvr>
                                        <p:cTn id="75" dur="500" fill="hold"/>
                                        <p:tgtEl>
                                          <p:spTgt spid="709"/>
                                        </p:tgtEl>
                                        <p:attrNameLst>
                                          <p:attrName>fill.type</p:attrName>
                                        </p:attrNameLst>
                                      </p:cBhvr>
                                      <p:to>
                                        <p:strVal val="solid"/>
                                      </p:to>
                                    </p:set>
                                  </p:childTnLst>
                                </p:cTn>
                              </p:par>
                              <p:par>
                                <p:cTn id="76" presetID="24" presetClass="emph" presetSubtype="0" fill="hold" grpId="1" nodeType="withEffect">
                                  <p:stCondLst>
                                    <p:cond delay="0"/>
                                  </p:stCondLst>
                                  <p:iterate type="lt">
                                    <p:tmPct val="0"/>
                                  </p:iterate>
                                  <p:childTnLst>
                                    <p:animClr clrSpc="hsl" dir="cw">
                                      <p:cBhvr override="childStyle">
                                        <p:cTn id="77" dur="500" fill="hold"/>
                                        <p:tgtEl>
                                          <p:spTgt spid="713"/>
                                        </p:tgtEl>
                                        <p:attrNameLst>
                                          <p:attrName>style.color</p:attrName>
                                        </p:attrNameLst>
                                      </p:cBhvr>
                                      <p:by>
                                        <p:hsl h="0" s="-12549" l="-25098"/>
                                      </p:by>
                                    </p:animClr>
                                    <p:animClr clrSpc="hsl" dir="cw">
                                      <p:cBhvr>
                                        <p:cTn id="78" dur="500" fill="hold"/>
                                        <p:tgtEl>
                                          <p:spTgt spid="713"/>
                                        </p:tgtEl>
                                        <p:attrNameLst>
                                          <p:attrName>fillcolor</p:attrName>
                                        </p:attrNameLst>
                                      </p:cBhvr>
                                      <p:by>
                                        <p:hsl h="0" s="-12549" l="-25098"/>
                                      </p:by>
                                    </p:animClr>
                                    <p:animClr clrSpc="hsl" dir="cw">
                                      <p:cBhvr>
                                        <p:cTn id="79" dur="500" fill="hold"/>
                                        <p:tgtEl>
                                          <p:spTgt spid="713"/>
                                        </p:tgtEl>
                                        <p:attrNameLst>
                                          <p:attrName>stroke.color</p:attrName>
                                        </p:attrNameLst>
                                      </p:cBhvr>
                                      <p:by>
                                        <p:hsl h="0" s="-12549" l="-25098"/>
                                      </p:by>
                                    </p:animClr>
                                    <p:set>
                                      <p:cBhvr>
                                        <p:cTn id="80" dur="500" fill="hold"/>
                                        <p:tgtEl>
                                          <p:spTgt spid="713"/>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3" presetClass="emph" presetSubtype="2" fill="hold" nodeType="clickEffect">
                                  <p:stCondLst>
                                    <p:cond delay="0"/>
                                  </p:stCondLst>
                                  <p:childTnLst>
                                    <p:animClr clrSpc="rgb" dir="cw">
                                      <p:cBhvr override="childStyle">
                                        <p:cTn id="84" dur="500" fill="hold"/>
                                        <p:tgtEl>
                                          <p:spTgt spid="29">
                                            <p:txEl>
                                              <p:pRg st="2" end="2"/>
                                            </p:txEl>
                                          </p:spTgt>
                                        </p:tgtEl>
                                        <p:attrNameLst>
                                          <p:attrName>style.color</p:attrName>
                                        </p:attrNameLst>
                                      </p:cBhvr>
                                      <p:to>
                                        <a:srgbClr val="0432FF"/>
                                      </p:to>
                                    </p:animClr>
                                  </p:childTnLst>
                                  <p:subTnLst>
                                    <p:animClr clrSpc="rgb" dir="cw">
                                      <p:cBhvr override="childStyle">
                                        <p:cTn dur="1" fill="hold" display="0" masterRel="nextClick" afterEffect="1"/>
                                        <p:tgtEl>
                                          <p:spTgt spid="29">
                                            <p:txEl>
                                              <p:pRg st="2" end="2"/>
                                            </p:txEl>
                                          </p:spTgt>
                                        </p:tgtEl>
                                        <p:attrNameLst>
                                          <p:attrName>ppt_c</p:attrName>
                                        </p:attrNameLst>
                                      </p:cBhvr>
                                      <p:to>
                                        <a:schemeClr val="tx1"/>
                                      </p:to>
                                    </p:animClr>
                                  </p:subTnLst>
                                </p:cTn>
                              </p:par>
                              <p:par>
                                <p:cTn id="85" presetID="30" presetClass="emph" presetSubtype="0" fill="hold" grpId="2" nodeType="withEffect">
                                  <p:stCondLst>
                                    <p:cond delay="0"/>
                                  </p:stCondLst>
                                  <p:iterate type="lt">
                                    <p:tmPct val="0"/>
                                  </p:iterate>
                                  <p:childTnLst>
                                    <p:animClr clrSpc="hsl" dir="cw">
                                      <p:cBhvr override="childStyle">
                                        <p:cTn id="86" dur="500" fill="hold"/>
                                        <p:tgtEl>
                                          <p:spTgt spid="709"/>
                                        </p:tgtEl>
                                        <p:attrNameLst>
                                          <p:attrName>style.color</p:attrName>
                                        </p:attrNameLst>
                                      </p:cBhvr>
                                      <p:by>
                                        <p:hsl h="0" s="12549" l="25098"/>
                                      </p:by>
                                    </p:animClr>
                                    <p:animClr clrSpc="hsl" dir="cw">
                                      <p:cBhvr>
                                        <p:cTn id="87" dur="500" fill="hold"/>
                                        <p:tgtEl>
                                          <p:spTgt spid="709"/>
                                        </p:tgtEl>
                                        <p:attrNameLst>
                                          <p:attrName>fillcolor</p:attrName>
                                        </p:attrNameLst>
                                      </p:cBhvr>
                                      <p:by>
                                        <p:hsl h="0" s="12549" l="25098"/>
                                      </p:by>
                                    </p:animClr>
                                    <p:animClr clrSpc="hsl" dir="cw">
                                      <p:cBhvr>
                                        <p:cTn id="88" dur="500" fill="hold"/>
                                        <p:tgtEl>
                                          <p:spTgt spid="709"/>
                                        </p:tgtEl>
                                        <p:attrNameLst>
                                          <p:attrName>stroke.color</p:attrName>
                                        </p:attrNameLst>
                                      </p:cBhvr>
                                      <p:by>
                                        <p:hsl h="0" s="12549" l="25098"/>
                                      </p:by>
                                    </p:animClr>
                                    <p:set>
                                      <p:cBhvr>
                                        <p:cTn id="89" dur="500" fill="hold"/>
                                        <p:tgtEl>
                                          <p:spTgt spid="709"/>
                                        </p:tgtEl>
                                        <p:attrNameLst>
                                          <p:attrName>fill.type</p:attrName>
                                        </p:attrNameLst>
                                      </p:cBhvr>
                                      <p:to>
                                        <p:strVal val="solid"/>
                                      </p:to>
                                    </p:set>
                                  </p:childTnLst>
                                </p:cTn>
                              </p:par>
                              <p:par>
                                <p:cTn id="90" presetID="30" presetClass="emph" presetSubtype="0" fill="hold" grpId="2" nodeType="withEffect">
                                  <p:stCondLst>
                                    <p:cond delay="0"/>
                                  </p:stCondLst>
                                  <p:iterate type="lt">
                                    <p:tmPct val="0"/>
                                  </p:iterate>
                                  <p:childTnLst>
                                    <p:animClr clrSpc="hsl" dir="cw">
                                      <p:cBhvr override="childStyle">
                                        <p:cTn id="91" dur="500" fill="hold"/>
                                        <p:tgtEl>
                                          <p:spTgt spid="713"/>
                                        </p:tgtEl>
                                        <p:attrNameLst>
                                          <p:attrName>style.color</p:attrName>
                                        </p:attrNameLst>
                                      </p:cBhvr>
                                      <p:by>
                                        <p:hsl h="0" s="12549" l="25098"/>
                                      </p:by>
                                    </p:animClr>
                                    <p:animClr clrSpc="hsl" dir="cw">
                                      <p:cBhvr>
                                        <p:cTn id="92" dur="500" fill="hold"/>
                                        <p:tgtEl>
                                          <p:spTgt spid="713"/>
                                        </p:tgtEl>
                                        <p:attrNameLst>
                                          <p:attrName>fillcolor</p:attrName>
                                        </p:attrNameLst>
                                      </p:cBhvr>
                                      <p:by>
                                        <p:hsl h="0" s="12549" l="25098"/>
                                      </p:by>
                                    </p:animClr>
                                    <p:animClr clrSpc="hsl" dir="cw">
                                      <p:cBhvr>
                                        <p:cTn id="93" dur="500" fill="hold"/>
                                        <p:tgtEl>
                                          <p:spTgt spid="713"/>
                                        </p:tgtEl>
                                        <p:attrNameLst>
                                          <p:attrName>stroke.color</p:attrName>
                                        </p:attrNameLst>
                                      </p:cBhvr>
                                      <p:by>
                                        <p:hsl h="0" s="12549" l="25098"/>
                                      </p:by>
                                    </p:animClr>
                                    <p:set>
                                      <p:cBhvr>
                                        <p:cTn id="94" dur="500" fill="hold"/>
                                        <p:tgtEl>
                                          <p:spTgt spid="713"/>
                                        </p:tgtEl>
                                        <p:attrNameLst>
                                          <p:attrName>fill.type</p:attrName>
                                        </p:attrNameLst>
                                      </p:cBhvr>
                                      <p:to>
                                        <p:strVal val="solid"/>
                                      </p:to>
                                    </p:set>
                                  </p:childTnLst>
                                </p:cTn>
                              </p:par>
                              <p:par>
                                <p:cTn id="95" presetID="24" presetClass="emph" presetSubtype="0" fill="hold" grpId="1" nodeType="withEffect">
                                  <p:stCondLst>
                                    <p:cond delay="0"/>
                                  </p:stCondLst>
                                  <p:iterate type="lt">
                                    <p:tmPct val="0"/>
                                  </p:iterate>
                                  <p:childTnLst>
                                    <p:animClr clrSpc="hsl" dir="cw">
                                      <p:cBhvr override="childStyle">
                                        <p:cTn id="96" dur="500" fill="hold"/>
                                        <p:tgtEl>
                                          <p:spTgt spid="712"/>
                                        </p:tgtEl>
                                        <p:attrNameLst>
                                          <p:attrName>style.color</p:attrName>
                                        </p:attrNameLst>
                                      </p:cBhvr>
                                      <p:by>
                                        <p:hsl h="0" s="-12549" l="-25098"/>
                                      </p:by>
                                    </p:animClr>
                                    <p:animClr clrSpc="hsl" dir="cw">
                                      <p:cBhvr>
                                        <p:cTn id="97" dur="500" fill="hold"/>
                                        <p:tgtEl>
                                          <p:spTgt spid="712"/>
                                        </p:tgtEl>
                                        <p:attrNameLst>
                                          <p:attrName>fillcolor</p:attrName>
                                        </p:attrNameLst>
                                      </p:cBhvr>
                                      <p:by>
                                        <p:hsl h="0" s="-12549" l="-25098"/>
                                      </p:by>
                                    </p:animClr>
                                    <p:animClr clrSpc="hsl" dir="cw">
                                      <p:cBhvr>
                                        <p:cTn id="98" dur="500" fill="hold"/>
                                        <p:tgtEl>
                                          <p:spTgt spid="712"/>
                                        </p:tgtEl>
                                        <p:attrNameLst>
                                          <p:attrName>stroke.color</p:attrName>
                                        </p:attrNameLst>
                                      </p:cBhvr>
                                      <p:by>
                                        <p:hsl h="0" s="-12549" l="-25098"/>
                                      </p:by>
                                    </p:animClr>
                                    <p:set>
                                      <p:cBhvr>
                                        <p:cTn id="99" dur="500" fill="hold"/>
                                        <p:tgtEl>
                                          <p:spTgt spid="712"/>
                                        </p:tgtEl>
                                        <p:attrNameLst>
                                          <p:attrName>fill.type</p:attrName>
                                        </p:attrNameLst>
                                      </p:cBhvr>
                                      <p:to>
                                        <p:strVal val="solid"/>
                                      </p:to>
                                    </p:set>
                                  </p:childTnLst>
                                </p:cTn>
                              </p:par>
                            </p:childTnLst>
                          </p:cTn>
                        </p:par>
                      </p:childTnLst>
                    </p:cTn>
                  </p:par>
                  <p:par>
                    <p:cTn id="100" fill="hold">
                      <p:stCondLst>
                        <p:cond delay="indefinite"/>
                      </p:stCondLst>
                      <p:childTnLst>
                        <p:par>
                          <p:cTn id="101" fill="hold">
                            <p:stCondLst>
                              <p:cond delay="0"/>
                            </p:stCondLst>
                            <p:childTnLst>
                              <p:par>
                                <p:cTn id="102" presetID="3" presetClass="emph" presetSubtype="2" fill="hold" nodeType="clickEffect">
                                  <p:stCondLst>
                                    <p:cond delay="0"/>
                                  </p:stCondLst>
                                  <p:childTnLst>
                                    <p:animClr clrSpc="rgb" dir="cw">
                                      <p:cBhvr override="childStyle">
                                        <p:cTn id="103" dur="500" fill="hold"/>
                                        <p:tgtEl>
                                          <p:spTgt spid="29">
                                            <p:txEl>
                                              <p:pRg st="3" end="3"/>
                                            </p:txEl>
                                          </p:spTgt>
                                        </p:tgtEl>
                                        <p:attrNameLst>
                                          <p:attrName>style.color</p:attrName>
                                        </p:attrNameLst>
                                      </p:cBhvr>
                                      <p:to>
                                        <a:srgbClr val="0432FF"/>
                                      </p:to>
                                    </p:animClr>
                                  </p:childTnLst>
                                  <p:subTnLst>
                                    <p:animClr clrSpc="rgb" dir="cw">
                                      <p:cBhvr override="childStyle">
                                        <p:cTn dur="1" fill="hold" display="0" masterRel="nextClick" afterEffect="1"/>
                                        <p:tgtEl>
                                          <p:spTgt spid="29">
                                            <p:txEl>
                                              <p:pRg st="3" end="3"/>
                                            </p:txEl>
                                          </p:spTgt>
                                        </p:tgtEl>
                                        <p:attrNameLst>
                                          <p:attrName>ppt_c</p:attrName>
                                        </p:attrNameLst>
                                      </p:cBhvr>
                                      <p:to>
                                        <a:schemeClr val="tx1"/>
                                      </p:to>
                                    </p:animClr>
                                  </p:subTnLst>
                                </p:cTn>
                              </p:par>
                              <p:par>
                                <p:cTn id="104" presetID="30" presetClass="emph" presetSubtype="0" fill="hold" grpId="2" nodeType="withEffect">
                                  <p:stCondLst>
                                    <p:cond delay="0"/>
                                  </p:stCondLst>
                                  <p:iterate type="lt">
                                    <p:tmPct val="0"/>
                                  </p:iterate>
                                  <p:childTnLst>
                                    <p:animClr clrSpc="hsl" dir="cw">
                                      <p:cBhvr override="childStyle">
                                        <p:cTn id="105" dur="500" fill="hold"/>
                                        <p:tgtEl>
                                          <p:spTgt spid="712"/>
                                        </p:tgtEl>
                                        <p:attrNameLst>
                                          <p:attrName>style.color</p:attrName>
                                        </p:attrNameLst>
                                      </p:cBhvr>
                                      <p:by>
                                        <p:hsl h="0" s="12549" l="25098"/>
                                      </p:by>
                                    </p:animClr>
                                    <p:animClr clrSpc="hsl" dir="cw">
                                      <p:cBhvr>
                                        <p:cTn id="106" dur="500" fill="hold"/>
                                        <p:tgtEl>
                                          <p:spTgt spid="712"/>
                                        </p:tgtEl>
                                        <p:attrNameLst>
                                          <p:attrName>fillcolor</p:attrName>
                                        </p:attrNameLst>
                                      </p:cBhvr>
                                      <p:by>
                                        <p:hsl h="0" s="12549" l="25098"/>
                                      </p:by>
                                    </p:animClr>
                                    <p:animClr clrSpc="hsl" dir="cw">
                                      <p:cBhvr>
                                        <p:cTn id="107" dur="500" fill="hold"/>
                                        <p:tgtEl>
                                          <p:spTgt spid="712"/>
                                        </p:tgtEl>
                                        <p:attrNameLst>
                                          <p:attrName>stroke.color</p:attrName>
                                        </p:attrNameLst>
                                      </p:cBhvr>
                                      <p:by>
                                        <p:hsl h="0" s="12549" l="25098"/>
                                      </p:by>
                                    </p:animClr>
                                    <p:set>
                                      <p:cBhvr>
                                        <p:cTn id="108" dur="500" fill="hold"/>
                                        <p:tgtEl>
                                          <p:spTgt spid="712"/>
                                        </p:tgtEl>
                                        <p:attrNameLst>
                                          <p:attrName>fill.type</p:attrName>
                                        </p:attrNameLst>
                                      </p:cBhvr>
                                      <p:to>
                                        <p:strVal val="solid"/>
                                      </p:to>
                                    </p:set>
                                  </p:childTnLst>
                                </p:cTn>
                              </p:par>
                              <p:par>
                                <p:cTn id="109" presetID="24" presetClass="emph" presetSubtype="0" fill="hold" grpId="1" nodeType="withEffect">
                                  <p:stCondLst>
                                    <p:cond delay="0"/>
                                  </p:stCondLst>
                                  <p:iterate type="lt">
                                    <p:tmPct val="0"/>
                                  </p:iterate>
                                  <p:childTnLst>
                                    <p:animClr clrSpc="hsl" dir="cw">
                                      <p:cBhvr override="childStyle">
                                        <p:cTn id="110" dur="500" fill="hold"/>
                                        <p:tgtEl>
                                          <p:spTgt spid="717"/>
                                        </p:tgtEl>
                                        <p:attrNameLst>
                                          <p:attrName>style.color</p:attrName>
                                        </p:attrNameLst>
                                      </p:cBhvr>
                                      <p:by>
                                        <p:hsl h="0" s="-12549" l="-25098"/>
                                      </p:by>
                                    </p:animClr>
                                    <p:animClr clrSpc="hsl" dir="cw">
                                      <p:cBhvr>
                                        <p:cTn id="111" dur="500" fill="hold"/>
                                        <p:tgtEl>
                                          <p:spTgt spid="717"/>
                                        </p:tgtEl>
                                        <p:attrNameLst>
                                          <p:attrName>fillcolor</p:attrName>
                                        </p:attrNameLst>
                                      </p:cBhvr>
                                      <p:by>
                                        <p:hsl h="0" s="-12549" l="-25098"/>
                                      </p:by>
                                    </p:animClr>
                                    <p:animClr clrSpc="hsl" dir="cw">
                                      <p:cBhvr>
                                        <p:cTn id="112" dur="500" fill="hold"/>
                                        <p:tgtEl>
                                          <p:spTgt spid="717"/>
                                        </p:tgtEl>
                                        <p:attrNameLst>
                                          <p:attrName>stroke.color</p:attrName>
                                        </p:attrNameLst>
                                      </p:cBhvr>
                                      <p:by>
                                        <p:hsl h="0" s="-12549" l="-25098"/>
                                      </p:by>
                                    </p:animClr>
                                    <p:set>
                                      <p:cBhvr>
                                        <p:cTn id="113" dur="500" fill="hold"/>
                                        <p:tgtEl>
                                          <p:spTgt spid="717"/>
                                        </p:tgtEl>
                                        <p:attrNameLst>
                                          <p:attrName>fill.type</p:attrName>
                                        </p:attrNameLst>
                                      </p:cBhvr>
                                      <p:to>
                                        <p:strVal val="solid"/>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 grpId="0" animBg="1"/>
      <p:bldP spid="708" grpId="1" animBg="1"/>
      <p:bldP spid="708" grpId="2" animBg="1"/>
      <p:bldP spid="709" grpId="0" animBg="1"/>
      <p:bldP spid="709" grpId="1" animBg="1"/>
      <p:bldP spid="709" grpId="2" animBg="1"/>
      <p:bldP spid="711" grpId="0" animBg="1"/>
      <p:bldP spid="711" grpId="1" animBg="1"/>
      <p:bldP spid="711" grpId="2" animBg="1"/>
      <p:bldP spid="712" grpId="0" animBg="1"/>
      <p:bldP spid="712" grpId="1" animBg="1"/>
      <p:bldP spid="712" grpId="2" animBg="1"/>
      <p:bldP spid="713" grpId="0" animBg="1"/>
      <p:bldP spid="713" grpId="1" animBg="1"/>
      <p:bldP spid="713" grpId="2" animBg="1"/>
      <p:bldP spid="715" grpId="0" animBg="1"/>
      <p:bldP spid="715" grpId="1" animBg="1"/>
      <p:bldP spid="715" grpId="2" animBg="1"/>
      <p:bldP spid="717" grpId="0" animBg="1"/>
      <p:bldP spid="717" grpId="1" animBg="1"/>
      <p:bldP spid="718" grpId="0" animBg="1"/>
      <p:bldP spid="718" grpId="1" animBg="1"/>
      <p:bldP spid="718" grpId="2" animBg="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D0B9C-4412-3843-971C-A05AC0E4AD0C}"/>
              </a:ext>
            </a:extLst>
          </p:cNvPr>
          <p:cNvSpPr>
            <a:spLocks noGrp="1"/>
          </p:cNvSpPr>
          <p:nvPr>
            <p:ph type="title"/>
          </p:nvPr>
        </p:nvSpPr>
        <p:spPr/>
        <p:txBody>
          <a:bodyPr>
            <a:normAutofit fontScale="90000"/>
          </a:bodyPr>
          <a:lstStyle/>
          <a:p>
            <a:r>
              <a:rPr lang="en-US" dirty="0"/>
              <a:t>Failure Serialization and Rollback</a:t>
            </a:r>
          </a:p>
        </p:txBody>
      </p:sp>
      <p:sp>
        <p:nvSpPr>
          <p:cNvPr id="3" name="Text Placeholder 2">
            <a:extLst>
              <a:ext uri="{FF2B5EF4-FFF2-40B4-BE49-F238E27FC236}">
                <a16:creationId xmlns:a16="http://schemas.microsoft.com/office/drawing/2014/main" id="{F2ED5B44-FB04-D249-8BD7-F054E8F62606}"/>
              </a:ext>
            </a:extLst>
          </p:cNvPr>
          <p:cNvSpPr>
            <a:spLocks noGrp="1"/>
          </p:cNvSpPr>
          <p:nvPr>
            <p:ph type="body" idx="1"/>
          </p:nvPr>
        </p:nvSpPr>
        <p:spPr>
          <a:xfrm>
            <a:off x="311700" y="923874"/>
            <a:ext cx="8520600" cy="3597326"/>
          </a:xfrm>
        </p:spPr>
        <p:txBody>
          <a:bodyPr>
            <a:normAutofit lnSpcReduction="10000"/>
          </a:bodyPr>
          <a:lstStyle/>
          <a:p>
            <a:pPr marL="114300" indent="0">
              <a:buNone/>
            </a:pPr>
            <a:r>
              <a:rPr lang="en-US" altLang="zh-CN" sz="2000" dirty="0">
                <a:latin typeface="Calibri" panose="020F0502020204030204" pitchFamily="34" charset="0"/>
                <a:cs typeface="Calibri" panose="020F0502020204030204" pitchFamily="34" charset="0"/>
              </a:rPr>
              <a:t>Device might </a:t>
            </a:r>
            <a:r>
              <a:rPr lang="en-US" altLang="zh-CN" sz="2000" i="1" dirty="0">
                <a:solidFill>
                  <a:srgbClr val="CE5538"/>
                </a:solidFill>
                <a:latin typeface="Calibri" panose="020F0502020204030204" pitchFamily="34" charset="0"/>
                <a:cs typeface="Calibri" panose="020F0502020204030204" pitchFamily="34" charset="0"/>
              </a:rPr>
              <a:t>fail</a:t>
            </a:r>
            <a:r>
              <a:rPr lang="en-US" altLang="zh-CN" sz="2000" dirty="0">
                <a:latin typeface="Calibri" panose="020F0502020204030204" pitchFamily="34" charset="0"/>
                <a:cs typeface="Calibri" panose="020F0502020204030204" pitchFamily="34" charset="0"/>
              </a:rPr>
              <a:t>:</a:t>
            </a:r>
          </a:p>
          <a:p>
            <a:pPr>
              <a:buFont typeface="System Font Regular"/>
              <a:buChar char="-"/>
            </a:pPr>
            <a:r>
              <a:rPr lang="en-US" altLang="zh-CN" sz="2000" i="1" dirty="0">
                <a:latin typeface="Calibri" panose="020F0502020204030204" pitchFamily="34" charset="0"/>
                <a:cs typeface="Calibri" panose="020F0502020204030204" pitchFamily="34" charset="0"/>
              </a:rPr>
              <a:t>Rollback</a:t>
            </a:r>
            <a:r>
              <a:rPr lang="en-US" altLang="zh-CN" sz="2000" dirty="0">
                <a:latin typeface="Calibri" panose="020F0502020204030204" pitchFamily="34" charset="0"/>
                <a:cs typeface="Calibri" panose="020F0502020204030204" pitchFamily="34" charset="0"/>
              </a:rPr>
              <a:t>? Try to </a:t>
            </a:r>
            <a:r>
              <a:rPr lang="en-US" altLang="zh-CN" sz="2000" i="1" dirty="0">
                <a:latin typeface="Calibri" panose="020F0502020204030204" pitchFamily="34" charset="0"/>
                <a:cs typeface="Calibri" panose="020F0502020204030204" pitchFamily="34" charset="0"/>
              </a:rPr>
              <a:t>serialize</a:t>
            </a:r>
            <a:r>
              <a:rPr lang="en-US" altLang="zh-CN" sz="2000" dirty="0">
                <a:latin typeface="Calibri" panose="020F0502020204030204" pitchFamily="34" charset="0"/>
                <a:cs typeface="Calibri" panose="020F0502020204030204" pitchFamily="34" charset="0"/>
              </a:rPr>
              <a:t> the failure/restart event!</a:t>
            </a:r>
          </a:p>
          <a:p>
            <a:pPr>
              <a:buFont typeface="System Font Regular"/>
              <a:buChar char="-"/>
            </a:pPr>
            <a:r>
              <a:rPr lang="en-US" altLang="zh-CN" sz="2000" dirty="0">
                <a:latin typeface="Calibri" panose="020F0502020204030204" pitchFamily="34" charset="0"/>
                <a:cs typeface="Calibri" panose="020F0502020204030204" pitchFamily="34" charset="0"/>
              </a:rPr>
              <a:t>If the failed device is not touched by the routine:</a:t>
            </a:r>
          </a:p>
          <a:p>
            <a:pPr lvl="1">
              <a:spcAft>
                <a:spcPts val="1200"/>
              </a:spcAft>
              <a:buFont typeface="System Font Regular"/>
              <a:buChar char="-"/>
            </a:pPr>
            <a:r>
              <a:rPr lang="en-US" altLang="zh-CN" sz="1600" i="1" dirty="0">
                <a:solidFill>
                  <a:srgbClr val="2008FF"/>
                </a:solidFill>
                <a:latin typeface="Calibri Light" panose="020F0302020204030204" pitchFamily="34" charset="0"/>
                <a:cs typeface="Calibri Light" panose="020F0302020204030204" pitchFamily="34" charset="0"/>
              </a:rPr>
              <a:t>Arbitrary </a:t>
            </a:r>
            <a:r>
              <a:rPr lang="en-US" altLang="zh-CN" sz="1600" dirty="0">
                <a:latin typeface="Calibri" panose="020F0502020204030204" pitchFamily="34" charset="0"/>
                <a:cs typeface="Calibri" panose="020F0502020204030204" pitchFamily="34" charset="0"/>
              </a:rPr>
              <a:t>Serial Equivalence order</a:t>
            </a:r>
          </a:p>
          <a:p>
            <a:pPr>
              <a:buFont typeface="System Font Regular"/>
              <a:buChar char="-"/>
            </a:pPr>
            <a:r>
              <a:rPr lang="en-US" altLang="zh-CN" sz="2000" dirty="0">
                <a:latin typeface="Calibri" panose="020F0502020204030204" pitchFamily="34" charset="0"/>
                <a:cs typeface="Calibri" panose="020F0502020204030204" pitchFamily="34" charset="0"/>
              </a:rPr>
              <a:t>If device fails/restarts after the last touch: </a:t>
            </a:r>
          </a:p>
          <a:p>
            <a:pPr lvl="1">
              <a:spcAft>
                <a:spcPts val="1200"/>
              </a:spcAft>
              <a:buFont typeface="System Font Regular"/>
              <a:buChar char="-"/>
            </a:pPr>
            <a:r>
              <a:rPr lang="en-US" altLang="zh-CN" sz="1600" i="1" dirty="0">
                <a:solidFill>
                  <a:srgbClr val="2008FF"/>
                </a:solidFill>
                <a:latin typeface="Calibri Light" panose="020F0302020204030204" pitchFamily="34" charset="0"/>
                <a:cs typeface="Calibri Light" panose="020F0302020204030204" pitchFamily="34" charset="0"/>
              </a:rPr>
              <a:t>Routine –&gt; Fail/Restart </a:t>
            </a:r>
            <a:r>
              <a:rPr lang="en-US" altLang="zh-CN" sz="1600" dirty="0">
                <a:latin typeface="Calibri" panose="020F0502020204030204" pitchFamily="34" charset="0"/>
                <a:cs typeface="Calibri" panose="020F0502020204030204" pitchFamily="34" charset="0"/>
              </a:rPr>
              <a:t>Serial Equivalence order</a:t>
            </a:r>
            <a:endParaRPr lang="en-US" altLang="zh-CN" sz="2000" dirty="0">
              <a:latin typeface="Calibri" panose="020F0502020204030204" pitchFamily="34" charset="0"/>
              <a:cs typeface="Calibri" panose="020F0502020204030204" pitchFamily="34" charset="0"/>
            </a:endParaRPr>
          </a:p>
          <a:p>
            <a:pPr>
              <a:buFont typeface="System Font Regular"/>
              <a:buChar char="-"/>
            </a:pPr>
            <a:r>
              <a:rPr lang="en-US" altLang="zh-CN" sz="2000" dirty="0">
                <a:latin typeface="Calibri" panose="020F0502020204030204" pitchFamily="34" charset="0"/>
                <a:cs typeface="Calibri" panose="020F0502020204030204" pitchFamily="34" charset="0"/>
              </a:rPr>
              <a:t>If device fails/restarts before the first touch: </a:t>
            </a:r>
          </a:p>
          <a:p>
            <a:pPr lvl="1">
              <a:spcAft>
                <a:spcPts val="1200"/>
              </a:spcAft>
              <a:buFont typeface="System Font Regular"/>
              <a:buChar char="-"/>
            </a:pPr>
            <a:r>
              <a:rPr lang="en-US" altLang="zh-CN" sz="1600" i="1" dirty="0">
                <a:solidFill>
                  <a:srgbClr val="2008FF"/>
                </a:solidFill>
                <a:latin typeface="Calibri Light" panose="020F0302020204030204" pitchFamily="34" charset="0"/>
                <a:cs typeface="Calibri Light" panose="020F0302020204030204" pitchFamily="34" charset="0"/>
              </a:rPr>
              <a:t>Fail/Restart –&gt; Routine </a:t>
            </a:r>
            <a:r>
              <a:rPr lang="en-US" altLang="zh-CN" sz="1600" dirty="0">
                <a:latin typeface="Calibri" panose="020F0502020204030204" pitchFamily="34" charset="0"/>
                <a:cs typeface="Calibri" panose="020F0502020204030204" pitchFamily="34" charset="0"/>
              </a:rPr>
              <a:t>Serial Equivalence order</a:t>
            </a:r>
          </a:p>
          <a:p>
            <a:pPr>
              <a:buFont typeface="System Font Regular"/>
              <a:buChar char="-"/>
            </a:pPr>
            <a:r>
              <a:rPr lang="en-US" altLang="zh-CN" sz="2000" dirty="0">
                <a:latin typeface="Calibri" panose="020F0502020204030204" pitchFamily="34" charset="0"/>
                <a:cs typeface="Calibri" panose="020F0502020204030204" pitchFamily="34" charset="0"/>
              </a:rPr>
              <a:t>If device fails/restarts during the touch:</a:t>
            </a:r>
          </a:p>
          <a:p>
            <a:pPr lvl="1">
              <a:buFont typeface="System Font Regular"/>
              <a:buChar char="-"/>
            </a:pPr>
            <a:r>
              <a:rPr lang="en-US" altLang="zh-CN" sz="1600" i="1" dirty="0">
                <a:solidFill>
                  <a:srgbClr val="2008FF"/>
                </a:solidFill>
                <a:latin typeface="Calibri Light" panose="020F0302020204030204" pitchFamily="34" charset="0"/>
                <a:cs typeface="Calibri Light" panose="020F0302020204030204" pitchFamily="34" charset="0"/>
              </a:rPr>
              <a:t>Rollback </a:t>
            </a:r>
            <a:r>
              <a:rPr lang="en-US" altLang="zh-CN" sz="1600" dirty="0">
                <a:latin typeface="Calibri" panose="020F0502020204030204" pitchFamily="34" charset="0"/>
                <a:cs typeface="Calibri" panose="020F0502020204030204" pitchFamily="34" charset="0"/>
              </a:rPr>
              <a:t>routine</a:t>
            </a:r>
          </a:p>
        </p:txBody>
      </p:sp>
      <p:sp>
        <p:nvSpPr>
          <p:cNvPr id="4" name="Slide Number Placeholder 3">
            <a:extLst>
              <a:ext uri="{FF2B5EF4-FFF2-40B4-BE49-F238E27FC236}">
                <a16:creationId xmlns:a16="http://schemas.microsoft.com/office/drawing/2014/main" id="{2298EAB4-C181-5F47-A09E-7F97B30732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pSp>
        <p:nvGrpSpPr>
          <p:cNvPr id="5" name="Google Shape;333;p24">
            <a:extLst>
              <a:ext uri="{FF2B5EF4-FFF2-40B4-BE49-F238E27FC236}">
                <a16:creationId xmlns:a16="http://schemas.microsoft.com/office/drawing/2014/main" id="{15FBB749-D4FE-A845-82E0-69DAFE516121}"/>
              </a:ext>
            </a:extLst>
          </p:cNvPr>
          <p:cNvGrpSpPr/>
          <p:nvPr/>
        </p:nvGrpSpPr>
        <p:grpSpPr>
          <a:xfrm>
            <a:off x="6192399" y="2429601"/>
            <a:ext cx="720045" cy="504861"/>
            <a:chOff x="1405025" y="2035363"/>
            <a:chExt cx="720045" cy="504861"/>
          </a:xfrm>
        </p:grpSpPr>
        <p:grpSp>
          <p:nvGrpSpPr>
            <p:cNvPr id="6" name="Google Shape;334;p24">
              <a:extLst>
                <a:ext uri="{FF2B5EF4-FFF2-40B4-BE49-F238E27FC236}">
                  <a16:creationId xmlns:a16="http://schemas.microsoft.com/office/drawing/2014/main" id="{EB461048-D0CB-3145-8C34-0A56D785458D}"/>
                </a:ext>
              </a:extLst>
            </p:cNvPr>
            <p:cNvGrpSpPr/>
            <p:nvPr/>
          </p:nvGrpSpPr>
          <p:grpSpPr>
            <a:xfrm>
              <a:off x="1485067" y="2142980"/>
              <a:ext cx="640003" cy="397243"/>
              <a:chOff x="3743750" y="1462575"/>
              <a:chExt cx="1148400" cy="712800"/>
            </a:xfrm>
          </p:grpSpPr>
          <p:sp>
            <p:nvSpPr>
              <p:cNvPr id="8" name="Google Shape;335;p24">
                <a:extLst>
                  <a:ext uri="{FF2B5EF4-FFF2-40B4-BE49-F238E27FC236}">
                    <a16:creationId xmlns:a16="http://schemas.microsoft.com/office/drawing/2014/main" id="{018F6A40-7641-A340-9EB2-65BC7D7372D2}"/>
                  </a:ext>
                </a:extLst>
              </p:cNvPr>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9" name="Google Shape;336;p24">
                <a:extLst>
                  <a:ext uri="{FF2B5EF4-FFF2-40B4-BE49-F238E27FC236}">
                    <a16:creationId xmlns:a16="http://schemas.microsoft.com/office/drawing/2014/main" id="{4917F801-A922-504E-BD84-5ED26F96A31B}"/>
                  </a:ext>
                </a:extLst>
              </p:cNvPr>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7" name="Google Shape;337;p24">
              <a:extLst>
                <a:ext uri="{FF2B5EF4-FFF2-40B4-BE49-F238E27FC236}">
                  <a16:creationId xmlns:a16="http://schemas.microsoft.com/office/drawing/2014/main" id="{E46B12A2-1E58-4446-BDCC-99325855AED5}"/>
                </a:ext>
              </a:extLst>
            </p:cNvPr>
            <p:cNvSpPr txBox="1"/>
            <p:nvPr/>
          </p:nvSpPr>
          <p:spPr>
            <a:xfrm>
              <a:off x="1405025"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dirty="0">
                  <a:latin typeface="Calibri" panose="020F0502020204030204" pitchFamily="34" charset="0"/>
                  <a:ea typeface="Calibri"/>
                  <a:cs typeface="Calibri" panose="020F0502020204030204" pitchFamily="34" charset="0"/>
                  <a:sym typeface="Calibri"/>
                </a:rPr>
                <a:t>R1</a:t>
              </a:r>
              <a:endParaRPr sz="1300" i="1" dirty="0">
                <a:latin typeface="Calibri" panose="020F0502020204030204" pitchFamily="34" charset="0"/>
                <a:ea typeface="Calibri"/>
                <a:cs typeface="Calibri" panose="020F0502020204030204" pitchFamily="34" charset="0"/>
                <a:sym typeface="Calibri"/>
              </a:endParaRPr>
            </a:p>
          </p:txBody>
        </p:sp>
      </p:grpSp>
      <p:grpSp>
        <p:nvGrpSpPr>
          <p:cNvPr id="10" name="Google Shape;338;p24">
            <a:extLst>
              <a:ext uri="{FF2B5EF4-FFF2-40B4-BE49-F238E27FC236}">
                <a16:creationId xmlns:a16="http://schemas.microsoft.com/office/drawing/2014/main" id="{78D36653-9EB1-0D44-8F60-FBB8560FEEA9}"/>
              </a:ext>
            </a:extLst>
          </p:cNvPr>
          <p:cNvGrpSpPr/>
          <p:nvPr/>
        </p:nvGrpSpPr>
        <p:grpSpPr>
          <a:xfrm>
            <a:off x="6833724" y="2429601"/>
            <a:ext cx="718733" cy="504986"/>
            <a:chOff x="2046350" y="2035363"/>
            <a:chExt cx="718733" cy="504986"/>
          </a:xfrm>
        </p:grpSpPr>
        <p:grpSp>
          <p:nvGrpSpPr>
            <p:cNvPr id="11" name="Google Shape;339;p24">
              <a:extLst>
                <a:ext uri="{FF2B5EF4-FFF2-40B4-BE49-F238E27FC236}">
                  <a16:creationId xmlns:a16="http://schemas.microsoft.com/office/drawing/2014/main" id="{F60A9839-96D9-8F47-ADBF-3F999147CFBF}"/>
                </a:ext>
              </a:extLst>
            </p:cNvPr>
            <p:cNvGrpSpPr/>
            <p:nvPr/>
          </p:nvGrpSpPr>
          <p:grpSpPr>
            <a:xfrm>
              <a:off x="2125080" y="2121733"/>
              <a:ext cx="640003" cy="418616"/>
              <a:chOff x="5362625" y="1424225"/>
              <a:chExt cx="1148400" cy="751150"/>
            </a:xfrm>
          </p:grpSpPr>
          <p:sp>
            <p:nvSpPr>
              <p:cNvPr id="13" name="Google Shape;340;p24">
                <a:extLst>
                  <a:ext uri="{FF2B5EF4-FFF2-40B4-BE49-F238E27FC236}">
                    <a16:creationId xmlns:a16="http://schemas.microsoft.com/office/drawing/2014/main" id="{D9929561-9AFB-7C49-A35B-0A4A917BA09F}"/>
                  </a:ext>
                </a:extLst>
              </p:cNvPr>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pic>
            <p:nvPicPr>
              <p:cNvPr id="14" name="Google Shape;341;p24">
                <a:extLst>
                  <a:ext uri="{FF2B5EF4-FFF2-40B4-BE49-F238E27FC236}">
                    <a16:creationId xmlns:a16="http://schemas.microsoft.com/office/drawing/2014/main" id="{27B84ABF-7E16-614A-B384-2CC00D0B1F80}"/>
                  </a:ext>
                </a:extLst>
              </p:cNvPr>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12" name="Google Shape;342;p24">
              <a:extLst>
                <a:ext uri="{FF2B5EF4-FFF2-40B4-BE49-F238E27FC236}">
                  <a16:creationId xmlns:a16="http://schemas.microsoft.com/office/drawing/2014/main" id="{86B31AB9-847A-F340-9F75-1943712A4230}"/>
                </a:ext>
              </a:extLst>
            </p:cNvPr>
            <p:cNvSpPr txBox="1"/>
            <p:nvPr/>
          </p:nvSpPr>
          <p:spPr>
            <a:xfrm>
              <a:off x="2046350"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dirty="0">
                  <a:latin typeface="Calibri" panose="020F0502020204030204" pitchFamily="34" charset="0"/>
                  <a:ea typeface="Calibri"/>
                  <a:cs typeface="Calibri" panose="020F0502020204030204" pitchFamily="34" charset="0"/>
                  <a:sym typeface="Calibri"/>
                </a:rPr>
                <a:t>R1</a:t>
              </a:r>
              <a:endParaRPr sz="1300" i="1" dirty="0">
                <a:latin typeface="Calibri" panose="020F0502020204030204" pitchFamily="34" charset="0"/>
                <a:ea typeface="Calibri"/>
                <a:cs typeface="Calibri" panose="020F0502020204030204" pitchFamily="34" charset="0"/>
                <a:sym typeface="Calibri"/>
              </a:endParaRPr>
            </a:p>
          </p:txBody>
        </p:sp>
      </p:grpSp>
      <p:cxnSp>
        <p:nvCxnSpPr>
          <p:cNvPr id="15" name="Google Shape;279;p23">
            <a:extLst>
              <a:ext uri="{FF2B5EF4-FFF2-40B4-BE49-F238E27FC236}">
                <a16:creationId xmlns:a16="http://schemas.microsoft.com/office/drawing/2014/main" id="{26053001-E13D-F949-BB66-9A37D05E6862}"/>
              </a:ext>
            </a:extLst>
          </p:cNvPr>
          <p:cNvCxnSpPr/>
          <p:nvPr/>
        </p:nvCxnSpPr>
        <p:spPr>
          <a:xfrm>
            <a:off x="6258319" y="2315462"/>
            <a:ext cx="8400" cy="1503900"/>
          </a:xfrm>
          <a:prstGeom prst="straightConnector1">
            <a:avLst/>
          </a:prstGeom>
          <a:noFill/>
          <a:ln w="28575" cap="flat" cmpd="sng">
            <a:solidFill>
              <a:srgbClr val="38761D"/>
            </a:solidFill>
            <a:prstDash val="lgDashDot"/>
            <a:round/>
            <a:headEnd type="none" w="med" len="med"/>
            <a:tailEnd type="none" w="med" len="med"/>
          </a:ln>
        </p:spPr>
      </p:cxnSp>
      <p:sp>
        <p:nvSpPr>
          <p:cNvPr id="16" name="Google Shape;320;p23">
            <a:extLst>
              <a:ext uri="{FF2B5EF4-FFF2-40B4-BE49-F238E27FC236}">
                <a16:creationId xmlns:a16="http://schemas.microsoft.com/office/drawing/2014/main" id="{713A5C2B-6D12-C647-9E04-B331AB813943}"/>
              </a:ext>
            </a:extLst>
          </p:cNvPr>
          <p:cNvSpPr txBox="1"/>
          <p:nvPr/>
        </p:nvSpPr>
        <p:spPr>
          <a:xfrm>
            <a:off x="5476944" y="1985812"/>
            <a:ext cx="14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rgbClr val="38761D"/>
                </a:solidFill>
                <a:latin typeface="Calibri" panose="020F0502020204030204" pitchFamily="34" charset="0"/>
                <a:ea typeface="Calibri"/>
                <a:cs typeface="Calibri" panose="020F0502020204030204" pitchFamily="34" charset="0"/>
                <a:sym typeface="Calibri"/>
              </a:rPr>
              <a:t>Start</a:t>
            </a:r>
            <a:r>
              <a:rPr lang="zh-CN" altLang="en-US" b="1" dirty="0">
                <a:solidFill>
                  <a:srgbClr val="38761D"/>
                </a:solidFill>
                <a:latin typeface="Calibri" panose="020F0502020204030204" pitchFamily="34" charset="0"/>
                <a:ea typeface="Calibri"/>
                <a:cs typeface="Calibri" panose="020F0502020204030204" pitchFamily="34" charset="0"/>
                <a:sym typeface="Calibri"/>
              </a:rPr>
              <a:t> </a:t>
            </a:r>
            <a:r>
              <a:rPr lang="en-US" altLang="zh-CN" b="1" dirty="0">
                <a:solidFill>
                  <a:srgbClr val="38761D"/>
                </a:solidFill>
                <a:latin typeface="Calibri" panose="020F0502020204030204" pitchFamily="34" charset="0"/>
                <a:ea typeface="Calibri"/>
                <a:cs typeface="Calibri" panose="020F0502020204030204" pitchFamily="34" charset="0"/>
                <a:sym typeface="Calibri"/>
              </a:rPr>
              <a:t>Execution</a:t>
            </a:r>
            <a:endParaRPr b="1" dirty="0">
              <a:solidFill>
                <a:srgbClr val="38761D"/>
              </a:solidFill>
              <a:latin typeface="Calibri" panose="020F0502020204030204" pitchFamily="34" charset="0"/>
              <a:ea typeface="Calibri"/>
              <a:cs typeface="Calibri" panose="020F0502020204030204" pitchFamily="34" charset="0"/>
              <a:sym typeface="Calibri"/>
            </a:endParaRPr>
          </a:p>
        </p:txBody>
      </p:sp>
      <p:cxnSp>
        <p:nvCxnSpPr>
          <p:cNvPr id="17" name="Google Shape;321;p23">
            <a:extLst>
              <a:ext uri="{FF2B5EF4-FFF2-40B4-BE49-F238E27FC236}">
                <a16:creationId xmlns:a16="http://schemas.microsoft.com/office/drawing/2014/main" id="{5AA5664F-2DF7-6E48-90CA-9034DEDC7848}"/>
              </a:ext>
            </a:extLst>
          </p:cNvPr>
          <p:cNvCxnSpPr>
            <a:cxnSpLocks/>
          </p:cNvCxnSpPr>
          <p:nvPr/>
        </p:nvCxnSpPr>
        <p:spPr>
          <a:xfrm flipV="1">
            <a:off x="6272441" y="3035693"/>
            <a:ext cx="1664645" cy="4868"/>
          </a:xfrm>
          <a:prstGeom prst="straightConnector1">
            <a:avLst/>
          </a:prstGeom>
          <a:noFill/>
          <a:ln w="19050" cap="flat" cmpd="sng">
            <a:solidFill>
              <a:schemeClr val="dk2"/>
            </a:solidFill>
            <a:prstDash val="solid"/>
            <a:round/>
            <a:headEnd type="none" w="med" len="med"/>
            <a:tailEnd type="triangle" w="med" len="med"/>
          </a:ln>
        </p:spPr>
      </p:cxnSp>
      <p:sp>
        <p:nvSpPr>
          <p:cNvPr id="18" name="Google Shape;322;p23">
            <a:extLst>
              <a:ext uri="{FF2B5EF4-FFF2-40B4-BE49-F238E27FC236}">
                <a16:creationId xmlns:a16="http://schemas.microsoft.com/office/drawing/2014/main" id="{CB16042A-EC80-0B40-9EB7-0D3CDFD53BA6}"/>
              </a:ext>
            </a:extLst>
          </p:cNvPr>
          <p:cNvSpPr txBox="1"/>
          <p:nvPr/>
        </p:nvSpPr>
        <p:spPr>
          <a:xfrm>
            <a:off x="7530001" y="2991926"/>
            <a:ext cx="59274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panose="020F0502020204030204" pitchFamily="34" charset="0"/>
                <a:ea typeface="Calibri"/>
                <a:cs typeface="Calibri" panose="020F0502020204030204" pitchFamily="34" charset="0"/>
                <a:sym typeface="Calibri"/>
              </a:rPr>
              <a:t>time</a:t>
            </a:r>
            <a:endParaRPr dirty="0">
              <a:latin typeface="Calibri" panose="020F0502020204030204" pitchFamily="34" charset="0"/>
              <a:ea typeface="Calibri"/>
              <a:cs typeface="Calibri" panose="020F0502020204030204" pitchFamily="34" charset="0"/>
              <a:sym typeface="Calibri"/>
            </a:endParaRPr>
          </a:p>
        </p:txBody>
      </p:sp>
      <p:grpSp>
        <p:nvGrpSpPr>
          <p:cNvPr id="19" name="Group 18">
            <a:extLst>
              <a:ext uri="{FF2B5EF4-FFF2-40B4-BE49-F238E27FC236}">
                <a16:creationId xmlns:a16="http://schemas.microsoft.com/office/drawing/2014/main" id="{881F4FE3-4630-154D-AE4B-49D1985AACE0}"/>
              </a:ext>
            </a:extLst>
          </p:cNvPr>
          <p:cNvGrpSpPr/>
          <p:nvPr/>
        </p:nvGrpSpPr>
        <p:grpSpPr>
          <a:xfrm>
            <a:off x="6196761" y="3051185"/>
            <a:ext cx="811321" cy="884677"/>
            <a:chOff x="5886969" y="2450696"/>
            <a:chExt cx="811321" cy="884677"/>
          </a:xfrm>
        </p:grpSpPr>
        <p:grpSp>
          <p:nvGrpSpPr>
            <p:cNvPr id="20" name="Group 19">
              <a:extLst>
                <a:ext uri="{FF2B5EF4-FFF2-40B4-BE49-F238E27FC236}">
                  <a16:creationId xmlns:a16="http://schemas.microsoft.com/office/drawing/2014/main" id="{50434B4E-37D2-F146-9251-C5601AF7FF06}"/>
                </a:ext>
              </a:extLst>
            </p:cNvPr>
            <p:cNvGrpSpPr/>
            <p:nvPr/>
          </p:nvGrpSpPr>
          <p:grpSpPr>
            <a:xfrm>
              <a:off x="5886969" y="2450696"/>
              <a:ext cx="811321" cy="884677"/>
              <a:chOff x="1946321" y="2677009"/>
              <a:chExt cx="811321" cy="884677"/>
            </a:xfrm>
          </p:grpSpPr>
          <p:cxnSp>
            <p:nvCxnSpPr>
              <p:cNvPr id="24" name="Straight Arrow Connector 23">
                <a:extLst>
                  <a:ext uri="{FF2B5EF4-FFF2-40B4-BE49-F238E27FC236}">
                    <a16:creationId xmlns:a16="http://schemas.microsoft.com/office/drawing/2014/main" id="{A39FB732-0EFF-B446-B138-AFED3FB10524}"/>
                  </a:ext>
                </a:extLst>
              </p:cNvPr>
              <p:cNvCxnSpPr>
                <a:cxnSpLocks/>
              </p:cNvCxnSpPr>
              <p:nvPr/>
            </p:nvCxnSpPr>
            <p:spPr>
              <a:xfrm flipV="1">
                <a:off x="2149970" y="2677009"/>
                <a:ext cx="0" cy="29481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69AF42F-C7CC-0C4A-848C-2A0759FDEC41}"/>
                  </a:ext>
                </a:extLst>
              </p:cNvPr>
              <p:cNvCxnSpPr>
                <a:cxnSpLocks/>
              </p:cNvCxnSpPr>
              <p:nvPr/>
            </p:nvCxnSpPr>
            <p:spPr>
              <a:xfrm flipV="1">
                <a:off x="2530583" y="2677009"/>
                <a:ext cx="0" cy="294814"/>
              </a:xfrm>
              <a:prstGeom prst="straightConnector1">
                <a:avLst/>
              </a:prstGeom>
              <a:ln>
                <a:solidFill>
                  <a:srgbClr val="6D9940"/>
                </a:solidFill>
                <a:tailEnd type="triangle"/>
              </a:ln>
            </p:spPr>
            <p:style>
              <a:lnRef idx="1">
                <a:schemeClr val="accent1"/>
              </a:lnRef>
              <a:fillRef idx="0">
                <a:schemeClr val="accent1"/>
              </a:fillRef>
              <a:effectRef idx="0">
                <a:schemeClr val="accent1"/>
              </a:effectRef>
              <a:fontRef idx="minor">
                <a:schemeClr val="tx1"/>
              </a:fontRef>
            </p:style>
          </p:cxnSp>
          <p:pic>
            <p:nvPicPr>
              <p:cNvPr id="26" name="Google Shape;341;p24">
                <a:extLst>
                  <a:ext uri="{FF2B5EF4-FFF2-40B4-BE49-F238E27FC236}">
                    <a16:creationId xmlns:a16="http://schemas.microsoft.com/office/drawing/2014/main" id="{69D5F095-D22C-074A-BBD2-4AAAFC5916F2}"/>
                  </a:ext>
                </a:extLst>
              </p:cNvPr>
              <p:cNvPicPr preferRelativeResize="0"/>
              <p:nvPr/>
            </p:nvPicPr>
            <p:blipFill>
              <a:blip r:embed="rId5">
                <a:alphaModFix/>
              </a:blip>
              <a:stretch>
                <a:fillRect/>
              </a:stretch>
            </p:blipFill>
            <p:spPr>
              <a:xfrm>
                <a:off x="1946321" y="2890737"/>
                <a:ext cx="397243" cy="397244"/>
              </a:xfrm>
              <a:prstGeom prst="rect">
                <a:avLst/>
              </a:prstGeom>
              <a:solidFill>
                <a:srgbClr val="F9F4C1"/>
              </a:solidFill>
              <a:ln>
                <a:noFill/>
              </a:ln>
            </p:spPr>
          </p:pic>
          <p:pic>
            <p:nvPicPr>
              <p:cNvPr id="27" name="Google Shape;341;p24">
                <a:extLst>
                  <a:ext uri="{FF2B5EF4-FFF2-40B4-BE49-F238E27FC236}">
                    <a16:creationId xmlns:a16="http://schemas.microsoft.com/office/drawing/2014/main" id="{B0F56EAF-5F22-5E47-B051-A806C6A9FBB4}"/>
                  </a:ext>
                </a:extLst>
              </p:cNvPr>
              <p:cNvPicPr preferRelativeResize="0"/>
              <p:nvPr/>
            </p:nvPicPr>
            <p:blipFill>
              <a:blip r:embed="rId5">
                <a:alphaModFix/>
              </a:blip>
              <a:stretch>
                <a:fillRect/>
              </a:stretch>
            </p:blipFill>
            <p:spPr>
              <a:xfrm>
                <a:off x="2360399" y="2893233"/>
                <a:ext cx="397243" cy="397244"/>
              </a:xfrm>
              <a:prstGeom prst="rect">
                <a:avLst/>
              </a:prstGeom>
              <a:solidFill>
                <a:srgbClr val="F9F4C1"/>
              </a:solidFill>
              <a:ln>
                <a:noFill/>
              </a:ln>
            </p:spPr>
          </p:pic>
          <p:pic>
            <p:nvPicPr>
              <p:cNvPr id="22" name="Picture 2">
                <a:extLst>
                  <a:ext uri="{FF2B5EF4-FFF2-40B4-BE49-F238E27FC236}">
                    <a16:creationId xmlns:a16="http://schemas.microsoft.com/office/drawing/2014/main" id="{477EA81A-7488-DA41-A877-21B3A30F2BA8}"/>
                  </a:ext>
                </a:extLst>
              </p:cNvPr>
              <p:cNvPicPr>
                <a:picLocks noChangeAspect="1" noChangeArrowheads="1"/>
              </p:cNvPicPr>
              <p:nvPr/>
            </p:nvPicPr>
            <p:blipFill>
              <a:blip r:embed="rId6"/>
              <a:srcRect l="2841" r="2841"/>
              <a:stretch/>
            </p:blipFill>
            <p:spPr bwMode="auto">
              <a:xfrm>
                <a:off x="2354451" y="3171284"/>
                <a:ext cx="368221" cy="3904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Disconnect, plug, socket icon - Download on Iconfinder">
                <a:extLst>
                  <a:ext uri="{FF2B5EF4-FFF2-40B4-BE49-F238E27FC236}">
                    <a16:creationId xmlns:a16="http://schemas.microsoft.com/office/drawing/2014/main" id="{2C10CF0A-AA81-BF43-B63A-B62EB5E34C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0021" y="3184837"/>
                <a:ext cx="360580" cy="360580"/>
              </a:xfrm>
              <a:prstGeom prst="rect">
                <a:avLst/>
              </a:prstGeom>
              <a:noFill/>
            </p:spPr>
          </p:pic>
        </p:grpSp>
        <p:sp>
          <p:nvSpPr>
            <p:cNvPr id="21" name="TextBox 20">
              <a:extLst>
                <a:ext uri="{FF2B5EF4-FFF2-40B4-BE49-F238E27FC236}">
                  <a16:creationId xmlns:a16="http://schemas.microsoft.com/office/drawing/2014/main" id="{B7B2717E-4798-8C41-8026-EFABCB94045A}"/>
                </a:ext>
              </a:extLst>
            </p:cNvPr>
            <p:cNvSpPr txBox="1"/>
            <p:nvPr/>
          </p:nvSpPr>
          <p:spPr>
            <a:xfrm>
              <a:off x="5999880" y="2467298"/>
              <a:ext cx="567784" cy="253916"/>
            </a:xfrm>
            <a:prstGeom prst="rect">
              <a:avLst/>
            </a:prstGeom>
            <a:noFill/>
          </p:spPr>
          <p:txBody>
            <a:bodyPr wrap="none" rtlCol="0">
              <a:spAutoFit/>
            </a:bodyPr>
            <a:lstStyle/>
            <a:p>
              <a:pPr algn="ctr"/>
              <a:r>
                <a:rPr lang="en-US" altLang="zh-CN" sz="1050" dirty="0">
                  <a:latin typeface="Calibri" panose="020F0502020204030204" pitchFamily="34" charset="0"/>
                  <a:cs typeface="Calibri" panose="020F0502020204030204" pitchFamily="34" charset="0"/>
                </a:rPr>
                <a:t>and/or</a:t>
              </a:r>
              <a:endParaRPr lang="en-US" sz="1050" dirty="0">
                <a:latin typeface="Calibri" panose="020F0502020204030204" pitchFamily="34" charset="0"/>
                <a:cs typeface="Calibri" panose="020F0502020204030204" pitchFamily="34" charset="0"/>
              </a:endParaRPr>
            </a:p>
          </p:txBody>
        </p:sp>
      </p:grpSp>
      <p:grpSp>
        <p:nvGrpSpPr>
          <p:cNvPr id="28" name="Group 27">
            <a:extLst>
              <a:ext uri="{FF2B5EF4-FFF2-40B4-BE49-F238E27FC236}">
                <a16:creationId xmlns:a16="http://schemas.microsoft.com/office/drawing/2014/main" id="{0DF55CD0-91AD-2A49-93F6-F0324A3C7A76}"/>
              </a:ext>
            </a:extLst>
          </p:cNvPr>
          <p:cNvGrpSpPr/>
          <p:nvPr/>
        </p:nvGrpSpPr>
        <p:grpSpPr>
          <a:xfrm>
            <a:off x="6863354" y="3042302"/>
            <a:ext cx="772651" cy="884677"/>
            <a:chOff x="6563542" y="2450696"/>
            <a:chExt cx="772651" cy="884677"/>
          </a:xfrm>
        </p:grpSpPr>
        <p:cxnSp>
          <p:nvCxnSpPr>
            <p:cNvPr id="31" name="Straight Arrow Connector 30">
              <a:extLst>
                <a:ext uri="{FF2B5EF4-FFF2-40B4-BE49-F238E27FC236}">
                  <a16:creationId xmlns:a16="http://schemas.microsoft.com/office/drawing/2014/main" id="{8ECBEC5C-0E71-6940-A3E4-F725A8CC7E36}"/>
                </a:ext>
              </a:extLst>
            </p:cNvPr>
            <p:cNvCxnSpPr>
              <a:cxnSpLocks/>
            </p:cNvCxnSpPr>
            <p:nvPr/>
          </p:nvCxnSpPr>
          <p:spPr>
            <a:xfrm flipV="1">
              <a:off x="6763491" y="2450696"/>
              <a:ext cx="0" cy="29481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CD49927-4F0C-D641-9267-7EEDC66ECB29}"/>
                </a:ext>
              </a:extLst>
            </p:cNvPr>
            <p:cNvCxnSpPr>
              <a:cxnSpLocks/>
            </p:cNvCxnSpPr>
            <p:nvPr/>
          </p:nvCxnSpPr>
          <p:spPr>
            <a:xfrm flipV="1">
              <a:off x="7144104" y="2450696"/>
              <a:ext cx="0" cy="294814"/>
            </a:xfrm>
            <a:prstGeom prst="straightConnector1">
              <a:avLst/>
            </a:prstGeom>
            <a:ln>
              <a:solidFill>
                <a:srgbClr val="6D994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2F57322-EA60-8F4A-ACA2-9E8FDFACC853}"/>
                </a:ext>
              </a:extLst>
            </p:cNvPr>
            <p:cNvSpPr txBox="1"/>
            <p:nvPr/>
          </p:nvSpPr>
          <p:spPr>
            <a:xfrm>
              <a:off x="6672753" y="2467298"/>
              <a:ext cx="567784" cy="253916"/>
            </a:xfrm>
            <a:prstGeom prst="rect">
              <a:avLst/>
            </a:prstGeom>
            <a:noFill/>
          </p:spPr>
          <p:txBody>
            <a:bodyPr wrap="none" rtlCol="0">
              <a:spAutoFit/>
            </a:bodyPr>
            <a:lstStyle/>
            <a:p>
              <a:pPr algn="ctr"/>
              <a:r>
                <a:rPr lang="en-US" altLang="zh-CN" sz="1050" dirty="0">
                  <a:latin typeface="Calibri" panose="020F0502020204030204" pitchFamily="34" charset="0"/>
                  <a:cs typeface="Calibri" panose="020F0502020204030204" pitchFamily="34" charset="0"/>
                </a:rPr>
                <a:t>and/or</a:t>
              </a:r>
              <a:endParaRPr lang="en-US" sz="1050" dirty="0">
                <a:latin typeface="Calibri" panose="020F0502020204030204" pitchFamily="34" charset="0"/>
                <a:cs typeface="Calibri" panose="020F0502020204030204" pitchFamily="34" charset="0"/>
              </a:endParaRPr>
            </a:p>
          </p:txBody>
        </p:sp>
        <p:pic>
          <p:nvPicPr>
            <p:cNvPr id="34" name="Google Shape;336;p24">
              <a:extLst>
                <a:ext uri="{FF2B5EF4-FFF2-40B4-BE49-F238E27FC236}">
                  <a16:creationId xmlns:a16="http://schemas.microsoft.com/office/drawing/2014/main" id="{6C657757-A044-3D44-9D7C-475D95794918}"/>
                </a:ext>
              </a:extLst>
            </p:cNvPr>
            <p:cNvPicPr preferRelativeResize="0"/>
            <p:nvPr/>
          </p:nvPicPr>
          <p:blipFill>
            <a:blip r:embed="rId4">
              <a:alphaModFix/>
            </a:blip>
            <a:stretch>
              <a:fillRect/>
            </a:stretch>
          </p:blipFill>
          <p:spPr>
            <a:xfrm>
              <a:off x="6586242" y="2724669"/>
              <a:ext cx="354498" cy="354498"/>
            </a:xfrm>
            <a:prstGeom prst="rect">
              <a:avLst/>
            </a:prstGeom>
            <a:solidFill>
              <a:srgbClr val="E6E1D6"/>
            </a:solidFill>
            <a:ln>
              <a:noFill/>
            </a:ln>
          </p:spPr>
        </p:pic>
        <p:pic>
          <p:nvPicPr>
            <p:cNvPr id="35" name="Google Shape;336;p24">
              <a:extLst>
                <a:ext uri="{FF2B5EF4-FFF2-40B4-BE49-F238E27FC236}">
                  <a16:creationId xmlns:a16="http://schemas.microsoft.com/office/drawing/2014/main" id="{5329626A-96A8-AF4F-ACD4-2AF8CFC505C6}"/>
                </a:ext>
              </a:extLst>
            </p:cNvPr>
            <p:cNvPicPr preferRelativeResize="0"/>
            <p:nvPr/>
          </p:nvPicPr>
          <p:blipFill>
            <a:blip r:embed="rId4">
              <a:alphaModFix/>
            </a:blip>
            <a:stretch>
              <a:fillRect/>
            </a:stretch>
          </p:blipFill>
          <p:spPr>
            <a:xfrm>
              <a:off x="6981658" y="2724669"/>
              <a:ext cx="354498" cy="354498"/>
            </a:xfrm>
            <a:prstGeom prst="rect">
              <a:avLst/>
            </a:prstGeom>
            <a:solidFill>
              <a:srgbClr val="E6E1D6"/>
            </a:solidFill>
            <a:ln>
              <a:noFill/>
            </a:ln>
          </p:spPr>
        </p:pic>
        <p:pic>
          <p:nvPicPr>
            <p:cNvPr id="29" name="Picture 2">
              <a:extLst>
                <a:ext uri="{FF2B5EF4-FFF2-40B4-BE49-F238E27FC236}">
                  <a16:creationId xmlns:a16="http://schemas.microsoft.com/office/drawing/2014/main" id="{9CDE0001-2F74-8C45-9E84-4B918A2FD971}"/>
                </a:ext>
              </a:extLst>
            </p:cNvPr>
            <p:cNvPicPr>
              <a:picLocks noChangeAspect="1" noChangeArrowheads="1"/>
            </p:cNvPicPr>
            <p:nvPr/>
          </p:nvPicPr>
          <p:blipFill>
            <a:blip r:embed="rId6"/>
            <a:srcRect l="2841" r="2841"/>
            <a:stretch/>
          </p:blipFill>
          <p:spPr bwMode="auto">
            <a:xfrm>
              <a:off x="6967972" y="2944971"/>
              <a:ext cx="368221" cy="3904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isconnect, plug, socket icon - Download on Iconfinder">
              <a:extLst>
                <a:ext uri="{FF2B5EF4-FFF2-40B4-BE49-F238E27FC236}">
                  <a16:creationId xmlns:a16="http://schemas.microsoft.com/office/drawing/2014/main" id="{F51A6229-0C26-C64C-AC50-6A46168100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3542" y="2958524"/>
              <a:ext cx="360580" cy="360580"/>
            </a:xfrm>
            <a:prstGeom prst="rect">
              <a:avLst/>
            </a:prstGeom>
            <a:noFill/>
          </p:spPr>
        </p:pic>
      </p:grpSp>
      <p:grpSp>
        <p:nvGrpSpPr>
          <p:cNvPr id="36" name="Group 35">
            <a:extLst>
              <a:ext uri="{FF2B5EF4-FFF2-40B4-BE49-F238E27FC236}">
                <a16:creationId xmlns:a16="http://schemas.microsoft.com/office/drawing/2014/main" id="{10131961-ECD9-5642-B685-9549CAC10EA8}"/>
              </a:ext>
            </a:extLst>
          </p:cNvPr>
          <p:cNvGrpSpPr/>
          <p:nvPr/>
        </p:nvGrpSpPr>
        <p:grpSpPr>
          <a:xfrm>
            <a:off x="6861244" y="3042078"/>
            <a:ext cx="811321" cy="884677"/>
            <a:chOff x="5886969" y="2450696"/>
            <a:chExt cx="811321" cy="884677"/>
          </a:xfrm>
        </p:grpSpPr>
        <p:grpSp>
          <p:nvGrpSpPr>
            <p:cNvPr id="37" name="Group 36">
              <a:extLst>
                <a:ext uri="{FF2B5EF4-FFF2-40B4-BE49-F238E27FC236}">
                  <a16:creationId xmlns:a16="http://schemas.microsoft.com/office/drawing/2014/main" id="{3C77CACF-105D-654D-A65A-0C0BF17113E5}"/>
                </a:ext>
              </a:extLst>
            </p:cNvPr>
            <p:cNvGrpSpPr/>
            <p:nvPr/>
          </p:nvGrpSpPr>
          <p:grpSpPr>
            <a:xfrm>
              <a:off x="5886969" y="2450696"/>
              <a:ext cx="811321" cy="884677"/>
              <a:chOff x="1946321" y="2677009"/>
              <a:chExt cx="811321" cy="884677"/>
            </a:xfrm>
          </p:grpSpPr>
          <p:cxnSp>
            <p:nvCxnSpPr>
              <p:cNvPr id="41" name="Straight Arrow Connector 40">
                <a:extLst>
                  <a:ext uri="{FF2B5EF4-FFF2-40B4-BE49-F238E27FC236}">
                    <a16:creationId xmlns:a16="http://schemas.microsoft.com/office/drawing/2014/main" id="{54AB429A-F025-D54D-AD45-7DE3B93026DD}"/>
                  </a:ext>
                </a:extLst>
              </p:cNvPr>
              <p:cNvCxnSpPr>
                <a:cxnSpLocks/>
              </p:cNvCxnSpPr>
              <p:nvPr/>
            </p:nvCxnSpPr>
            <p:spPr>
              <a:xfrm flipV="1">
                <a:off x="2149970" y="2677009"/>
                <a:ext cx="0" cy="29481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F94BBED-3D75-B445-8326-B1616C4F1284}"/>
                  </a:ext>
                </a:extLst>
              </p:cNvPr>
              <p:cNvCxnSpPr>
                <a:cxnSpLocks/>
              </p:cNvCxnSpPr>
              <p:nvPr/>
            </p:nvCxnSpPr>
            <p:spPr>
              <a:xfrm flipV="1">
                <a:off x="2530583" y="2677009"/>
                <a:ext cx="0" cy="294814"/>
              </a:xfrm>
              <a:prstGeom prst="straightConnector1">
                <a:avLst/>
              </a:prstGeom>
              <a:ln>
                <a:solidFill>
                  <a:srgbClr val="6D9940"/>
                </a:solidFill>
                <a:tailEnd type="triangle"/>
              </a:ln>
            </p:spPr>
            <p:style>
              <a:lnRef idx="1">
                <a:schemeClr val="accent1"/>
              </a:lnRef>
              <a:fillRef idx="0">
                <a:schemeClr val="accent1"/>
              </a:fillRef>
              <a:effectRef idx="0">
                <a:schemeClr val="accent1"/>
              </a:effectRef>
              <a:fontRef idx="minor">
                <a:schemeClr val="tx1"/>
              </a:fontRef>
            </p:style>
          </p:cxnSp>
          <p:pic>
            <p:nvPicPr>
              <p:cNvPr id="43" name="Google Shape;341;p24">
                <a:extLst>
                  <a:ext uri="{FF2B5EF4-FFF2-40B4-BE49-F238E27FC236}">
                    <a16:creationId xmlns:a16="http://schemas.microsoft.com/office/drawing/2014/main" id="{F6A05ED1-CEF6-224A-A57C-39AE798F0ECA}"/>
                  </a:ext>
                </a:extLst>
              </p:cNvPr>
              <p:cNvPicPr preferRelativeResize="0"/>
              <p:nvPr/>
            </p:nvPicPr>
            <p:blipFill>
              <a:blip r:embed="rId5">
                <a:alphaModFix/>
              </a:blip>
              <a:stretch>
                <a:fillRect/>
              </a:stretch>
            </p:blipFill>
            <p:spPr>
              <a:xfrm>
                <a:off x="1946321" y="2890737"/>
                <a:ext cx="397243" cy="397244"/>
              </a:xfrm>
              <a:prstGeom prst="rect">
                <a:avLst/>
              </a:prstGeom>
              <a:solidFill>
                <a:srgbClr val="F9F4C1"/>
              </a:solidFill>
              <a:ln>
                <a:noFill/>
              </a:ln>
            </p:spPr>
          </p:pic>
          <p:pic>
            <p:nvPicPr>
              <p:cNvPr id="44" name="Google Shape;341;p24">
                <a:extLst>
                  <a:ext uri="{FF2B5EF4-FFF2-40B4-BE49-F238E27FC236}">
                    <a16:creationId xmlns:a16="http://schemas.microsoft.com/office/drawing/2014/main" id="{4199CFE0-C8A7-B94B-9AF9-982C2E7B6071}"/>
                  </a:ext>
                </a:extLst>
              </p:cNvPr>
              <p:cNvPicPr preferRelativeResize="0"/>
              <p:nvPr/>
            </p:nvPicPr>
            <p:blipFill>
              <a:blip r:embed="rId5">
                <a:alphaModFix/>
              </a:blip>
              <a:stretch>
                <a:fillRect/>
              </a:stretch>
            </p:blipFill>
            <p:spPr>
              <a:xfrm>
                <a:off x="2360399" y="2893233"/>
                <a:ext cx="397243" cy="397244"/>
              </a:xfrm>
              <a:prstGeom prst="rect">
                <a:avLst/>
              </a:prstGeom>
              <a:solidFill>
                <a:srgbClr val="F9F4C1"/>
              </a:solidFill>
              <a:ln>
                <a:noFill/>
              </a:ln>
            </p:spPr>
          </p:pic>
          <p:pic>
            <p:nvPicPr>
              <p:cNvPr id="39" name="Picture 2">
                <a:extLst>
                  <a:ext uri="{FF2B5EF4-FFF2-40B4-BE49-F238E27FC236}">
                    <a16:creationId xmlns:a16="http://schemas.microsoft.com/office/drawing/2014/main" id="{6F115AA1-892D-DA44-9D33-A337D44D3805}"/>
                  </a:ext>
                </a:extLst>
              </p:cNvPr>
              <p:cNvPicPr>
                <a:picLocks noChangeAspect="1" noChangeArrowheads="1"/>
              </p:cNvPicPr>
              <p:nvPr/>
            </p:nvPicPr>
            <p:blipFill>
              <a:blip r:embed="rId6"/>
              <a:srcRect l="2841" r="2841"/>
              <a:stretch/>
            </p:blipFill>
            <p:spPr bwMode="auto">
              <a:xfrm>
                <a:off x="2354451" y="3171284"/>
                <a:ext cx="368221" cy="3904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Disconnect, plug, socket icon - Download on Iconfinder">
                <a:extLst>
                  <a:ext uri="{FF2B5EF4-FFF2-40B4-BE49-F238E27FC236}">
                    <a16:creationId xmlns:a16="http://schemas.microsoft.com/office/drawing/2014/main" id="{AB1FB4CE-CE06-A24C-A6B4-A7301C4426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0021" y="3184837"/>
                <a:ext cx="360580" cy="360580"/>
              </a:xfrm>
              <a:prstGeom prst="rect">
                <a:avLst/>
              </a:prstGeom>
              <a:noFill/>
            </p:spPr>
          </p:pic>
        </p:grpSp>
        <p:sp>
          <p:nvSpPr>
            <p:cNvPr id="38" name="TextBox 37">
              <a:extLst>
                <a:ext uri="{FF2B5EF4-FFF2-40B4-BE49-F238E27FC236}">
                  <a16:creationId xmlns:a16="http://schemas.microsoft.com/office/drawing/2014/main" id="{CB3FC810-2E37-644F-A485-53FCFC04B273}"/>
                </a:ext>
              </a:extLst>
            </p:cNvPr>
            <p:cNvSpPr txBox="1"/>
            <p:nvPr/>
          </p:nvSpPr>
          <p:spPr>
            <a:xfrm>
              <a:off x="5999880" y="2467298"/>
              <a:ext cx="567784" cy="253916"/>
            </a:xfrm>
            <a:prstGeom prst="rect">
              <a:avLst/>
            </a:prstGeom>
            <a:noFill/>
          </p:spPr>
          <p:txBody>
            <a:bodyPr wrap="none" rtlCol="0">
              <a:spAutoFit/>
            </a:bodyPr>
            <a:lstStyle/>
            <a:p>
              <a:pPr algn="ctr"/>
              <a:r>
                <a:rPr lang="en-US" altLang="zh-CN" sz="1050" dirty="0">
                  <a:latin typeface="Calibri" panose="020F0502020204030204" pitchFamily="34" charset="0"/>
                  <a:cs typeface="Calibri" panose="020F0502020204030204" pitchFamily="34" charset="0"/>
                </a:rPr>
                <a:t>and/or</a:t>
              </a:r>
              <a:endParaRPr lang="en-US" sz="1050" dirty="0">
                <a:latin typeface="Calibri" panose="020F0502020204030204" pitchFamily="34" charset="0"/>
                <a:cs typeface="Calibri" panose="020F0502020204030204" pitchFamily="34" charset="0"/>
              </a:endParaRPr>
            </a:p>
          </p:txBody>
        </p:sp>
      </p:grpSp>
      <p:grpSp>
        <p:nvGrpSpPr>
          <p:cNvPr id="45" name="Group 44">
            <a:extLst>
              <a:ext uri="{FF2B5EF4-FFF2-40B4-BE49-F238E27FC236}">
                <a16:creationId xmlns:a16="http://schemas.microsoft.com/office/drawing/2014/main" id="{2D00E060-8EFB-0A4D-B510-0B0B9A1929F1}"/>
              </a:ext>
            </a:extLst>
          </p:cNvPr>
          <p:cNvGrpSpPr/>
          <p:nvPr/>
        </p:nvGrpSpPr>
        <p:grpSpPr>
          <a:xfrm>
            <a:off x="6196840" y="3047840"/>
            <a:ext cx="772651" cy="884676"/>
            <a:chOff x="6609307" y="3604361"/>
            <a:chExt cx="772651" cy="884676"/>
          </a:xfrm>
        </p:grpSpPr>
        <p:cxnSp>
          <p:nvCxnSpPr>
            <p:cNvPr id="49" name="Straight Arrow Connector 48">
              <a:extLst>
                <a:ext uri="{FF2B5EF4-FFF2-40B4-BE49-F238E27FC236}">
                  <a16:creationId xmlns:a16="http://schemas.microsoft.com/office/drawing/2014/main" id="{9FDAC907-3F9D-FA43-9C78-8358F4A28BEF}"/>
                </a:ext>
              </a:extLst>
            </p:cNvPr>
            <p:cNvCxnSpPr>
              <a:cxnSpLocks/>
            </p:cNvCxnSpPr>
            <p:nvPr/>
          </p:nvCxnSpPr>
          <p:spPr>
            <a:xfrm flipV="1">
              <a:off x="6809256" y="3604361"/>
              <a:ext cx="0" cy="29481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7" name="Google Shape;704;p32">
              <a:extLst>
                <a:ext uri="{FF2B5EF4-FFF2-40B4-BE49-F238E27FC236}">
                  <a16:creationId xmlns:a16="http://schemas.microsoft.com/office/drawing/2014/main" id="{8BC17C81-1BAA-F544-A0BD-CC919E6B83FC}"/>
                </a:ext>
              </a:extLst>
            </p:cNvPr>
            <p:cNvPicPr preferRelativeResize="0"/>
            <p:nvPr/>
          </p:nvPicPr>
          <p:blipFill>
            <a:blip r:embed="rId8">
              <a:alphaModFix/>
            </a:blip>
            <a:stretch>
              <a:fillRect/>
            </a:stretch>
          </p:blipFill>
          <p:spPr>
            <a:xfrm>
              <a:off x="6617710" y="3839414"/>
              <a:ext cx="356833" cy="356833"/>
            </a:xfrm>
            <a:prstGeom prst="rect">
              <a:avLst/>
            </a:prstGeom>
            <a:solidFill>
              <a:srgbClr val="D9D1E7"/>
            </a:solidFill>
            <a:ln>
              <a:noFill/>
            </a:ln>
          </p:spPr>
        </p:pic>
        <p:pic>
          <p:nvPicPr>
            <p:cNvPr id="46" name="Picture 10" descr="Disconnect, plug, socket icon - Download on Iconfinder">
              <a:extLst>
                <a:ext uri="{FF2B5EF4-FFF2-40B4-BE49-F238E27FC236}">
                  <a16:creationId xmlns:a16="http://schemas.microsoft.com/office/drawing/2014/main" id="{4FBCB392-AE50-D145-8A2E-F1B534D135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9307" y="4112189"/>
              <a:ext cx="360580" cy="360580"/>
            </a:xfrm>
            <a:prstGeom prst="rect">
              <a:avLst/>
            </a:prstGeom>
            <a:noFill/>
          </p:spPr>
        </p:pic>
        <p:cxnSp>
          <p:nvCxnSpPr>
            <p:cNvPr id="50" name="Straight Arrow Connector 49">
              <a:extLst>
                <a:ext uri="{FF2B5EF4-FFF2-40B4-BE49-F238E27FC236}">
                  <a16:creationId xmlns:a16="http://schemas.microsoft.com/office/drawing/2014/main" id="{09CE04BC-C1F6-D644-85C8-224F4217DC13}"/>
                </a:ext>
              </a:extLst>
            </p:cNvPr>
            <p:cNvCxnSpPr>
              <a:cxnSpLocks/>
            </p:cNvCxnSpPr>
            <p:nvPr/>
          </p:nvCxnSpPr>
          <p:spPr>
            <a:xfrm flipV="1">
              <a:off x="7189869" y="3604361"/>
              <a:ext cx="0" cy="294814"/>
            </a:xfrm>
            <a:prstGeom prst="straightConnector1">
              <a:avLst/>
            </a:prstGeom>
            <a:ln>
              <a:solidFill>
                <a:srgbClr val="6D9940"/>
              </a:solidFill>
              <a:tailEnd type="triangle"/>
            </a:ln>
          </p:spPr>
          <p:style>
            <a:lnRef idx="1">
              <a:schemeClr val="accent1"/>
            </a:lnRef>
            <a:fillRef idx="0">
              <a:schemeClr val="accent1"/>
            </a:fillRef>
            <a:effectRef idx="0">
              <a:schemeClr val="accent1"/>
            </a:effectRef>
            <a:fontRef idx="minor">
              <a:schemeClr val="tx1"/>
            </a:fontRef>
          </p:style>
        </p:cxnSp>
        <p:pic>
          <p:nvPicPr>
            <p:cNvPr id="52" name="Google Shape;704;p32">
              <a:extLst>
                <a:ext uri="{FF2B5EF4-FFF2-40B4-BE49-F238E27FC236}">
                  <a16:creationId xmlns:a16="http://schemas.microsoft.com/office/drawing/2014/main" id="{9048C205-B755-E843-8912-3515583F2343}"/>
                </a:ext>
              </a:extLst>
            </p:cNvPr>
            <p:cNvPicPr preferRelativeResize="0"/>
            <p:nvPr/>
          </p:nvPicPr>
          <p:blipFill>
            <a:blip r:embed="rId8">
              <a:alphaModFix/>
            </a:blip>
            <a:stretch>
              <a:fillRect/>
            </a:stretch>
          </p:blipFill>
          <p:spPr>
            <a:xfrm>
              <a:off x="7009784" y="3842755"/>
              <a:ext cx="356833" cy="356833"/>
            </a:xfrm>
            <a:prstGeom prst="rect">
              <a:avLst/>
            </a:prstGeom>
            <a:solidFill>
              <a:srgbClr val="D9D1E7"/>
            </a:solidFill>
            <a:ln>
              <a:noFill/>
            </a:ln>
          </p:spPr>
        </p:pic>
        <p:sp>
          <p:nvSpPr>
            <p:cNvPr id="51" name="TextBox 50">
              <a:extLst>
                <a:ext uri="{FF2B5EF4-FFF2-40B4-BE49-F238E27FC236}">
                  <a16:creationId xmlns:a16="http://schemas.microsoft.com/office/drawing/2014/main" id="{A1C63C82-BE7F-7644-91F7-9333BA45B1F9}"/>
                </a:ext>
              </a:extLst>
            </p:cNvPr>
            <p:cNvSpPr txBox="1"/>
            <p:nvPr/>
          </p:nvSpPr>
          <p:spPr>
            <a:xfrm>
              <a:off x="6721281" y="3630132"/>
              <a:ext cx="567784" cy="253916"/>
            </a:xfrm>
            <a:prstGeom prst="rect">
              <a:avLst/>
            </a:prstGeom>
            <a:noFill/>
          </p:spPr>
          <p:txBody>
            <a:bodyPr wrap="none" rtlCol="0">
              <a:spAutoFit/>
            </a:bodyPr>
            <a:lstStyle/>
            <a:p>
              <a:pPr algn="ctr"/>
              <a:r>
                <a:rPr lang="en-US" altLang="zh-CN" sz="1050" dirty="0">
                  <a:latin typeface="Calibri" panose="020F0502020204030204" pitchFamily="34" charset="0"/>
                  <a:cs typeface="Calibri" panose="020F0502020204030204" pitchFamily="34" charset="0"/>
                </a:rPr>
                <a:t>and/or</a:t>
              </a:r>
              <a:endParaRPr lang="en-US" sz="1050" dirty="0">
                <a:latin typeface="Calibri" panose="020F0502020204030204" pitchFamily="34" charset="0"/>
                <a:cs typeface="Calibri" panose="020F0502020204030204" pitchFamily="34" charset="0"/>
              </a:endParaRPr>
            </a:p>
          </p:txBody>
        </p:sp>
        <p:pic>
          <p:nvPicPr>
            <p:cNvPr id="48" name="Picture 2">
              <a:extLst>
                <a:ext uri="{FF2B5EF4-FFF2-40B4-BE49-F238E27FC236}">
                  <a16:creationId xmlns:a16="http://schemas.microsoft.com/office/drawing/2014/main" id="{5E0896CC-198E-DD42-983C-5FC32AFEF40C}"/>
                </a:ext>
              </a:extLst>
            </p:cNvPr>
            <p:cNvPicPr>
              <a:picLocks noChangeAspect="1" noChangeArrowheads="1"/>
            </p:cNvPicPr>
            <p:nvPr/>
          </p:nvPicPr>
          <p:blipFill>
            <a:blip r:embed="rId6"/>
            <a:srcRect l="1018" r="1018"/>
            <a:stretch/>
          </p:blipFill>
          <p:spPr bwMode="auto">
            <a:xfrm>
              <a:off x="7021378" y="4120966"/>
              <a:ext cx="360580" cy="368071"/>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Rounded Rectangle 52">
            <a:extLst>
              <a:ext uri="{FF2B5EF4-FFF2-40B4-BE49-F238E27FC236}">
                <a16:creationId xmlns:a16="http://schemas.microsoft.com/office/drawing/2014/main" id="{1AD4EFF5-D7D2-C34D-996D-9929474FDB94}"/>
              </a:ext>
            </a:extLst>
          </p:cNvPr>
          <p:cNvSpPr/>
          <p:nvPr/>
        </p:nvSpPr>
        <p:spPr>
          <a:xfrm>
            <a:off x="5927892" y="4034167"/>
            <a:ext cx="2194849" cy="384900"/>
          </a:xfrm>
          <a:prstGeom prst="roundRect">
            <a:avLst>
              <a:gd name="adj" fmla="val 9849"/>
            </a:avLst>
          </a:prstGeom>
          <a:solidFill>
            <a:srgbClr val="F7EDD7"/>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rgbClr val="2008FF"/>
                </a:solidFill>
                <a:latin typeface="Calibri" panose="020F0502020204030204" pitchFamily="34" charset="0"/>
                <a:cs typeface="Calibri" panose="020F0502020204030204" pitchFamily="34" charset="0"/>
              </a:rPr>
              <a:t>R1</a:t>
            </a:r>
            <a:r>
              <a:rPr lang="zh-CN" altLang="en-US" i="1" dirty="0">
                <a:solidFill>
                  <a:srgbClr val="2008FF"/>
                </a:solidFill>
                <a:latin typeface="Calibri" panose="020F0502020204030204" pitchFamily="34" charset="0"/>
                <a:cs typeface="Calibri" panose="020F0502020204030204" pitchFamily="34" charset="0"/>
              </a:rPr>
              <a:t> </a:t>
            </a:r>
            <a:r>
              <a:rPr lang="en-US" altLang="zh-CN" i="1" dirty="0">
                <a:solidFill>
                  <a:srgbClr val="2008FF"/>
                </a:solidFill>
                <a:latin typeface="Calibri" panose="020F0502020204030204" pitchFamily="34" charset="0"/>
                <a:cs typeface="Calibri" panose="020F0502020204030204" pitchFamily="34" charset="0"/>
              </a:rPr>
              <a:t>–&gt;</a:t>
            </a:r>
            <a:r>
              <a:rPr lang="zh-CN" altLang="en-US" i="1" dirty="0">
                <a:solidFill>
                  <a:srgbClr val="2008FF"/>
                </a:solidFill>
                <a:latin typeface="Calibri" panose="020F0502020204030204" pitchFamily="34" charset="0"/>
                <a:cs typeface="Calibri" panose="020F0502020204030204" pitchFamily="34" charset="0"/>
              </a:rPr>
              <a:t> </a:t>
            </a:r>
            <a:r>
              <a:rPr lang="en-US" altLang="zh-CN" i="1" dirty="0">
                <a:solidFill>
                  <a:srgbClr val="2008FF"/>
                </a:solidFill>
                <a:latin typeface="Calibri" panose="020F0502020204030204" pitchFamily="34" charset="0"/>
                <a:cs typeface="Calibri" panose="020F0502020204030204" pitchFamily="34" charset="0"/>
              </a:rPr>
              <a:t>Failure</a:t>
            </a:r>
            <a:r>
              <a:rPr lang="zh-CN" altLang="en-US" i="1" dirty="0">
                <a:solidFill>
                  <a:srgbClr val="2008FF"/>
                </a:solidFill>
                <a:latin typeface="Calibri" panose="020F0502020204030204" pitchFamily="34" charset="0"/>
                <a:cs typeface="Calibri" panose="020F0502020204030204" pitchFamily="34" charset="0"/>
              </a:rPr>
              <a:t> </a:t>
            </a:r>
            <a:r>
              <a:rPr lang="en-US" altLang="zh-CN" i="1" dirty="0">
                <a:solidFill>
                  <a:srgbClr val="2008FF"/>
                </a:solidFill>
                <a:latin typeface="Calibri" panose="020F0502020204030204" pitchFamily="34" charset="0"/>
                <a:cs typeface="Calibri" panose="020F0502020204030204" pitchFamily="34" charset="0"/>
              </a:rPr>
              <a:t>–&gt;</a:t>
            </a:r>
            <a:r>
              <a:rPr lang="zh-CN" altLang="en-US" i="1" dirty="0">
                <a:solidFill>
                  <a:srgbClr val="2008FF"/>
                </a:solidFill>
                <a:latin typeface="Calibri" panose="020F0502020204030204" pitchFamily="34" charset="0"/>
                <a:cs typeface="Calibri" panose="020F0502020204030204" pitchFamily="34" charset="0"/>
              </a:rPr>
              <a:t> </a:t>
            </a:r>
            <a:r>
              <a:rPr lang="en-US" altLang="zh-CN" i="1" dirty="0">
                <a:solidFill>
                  <a:srgbClr val="2008FF"/>
                </a:solidFill>
                <a:latin typeface="Calibri" panose="020F0502020204030204" pitchFamily="34" charset="0"/>
                <a:cs typeface="Calibri" panose="020F0502020204030204" pitchFamily="34" charset="0"/>
              </a:rPr>
              <a:t>Restart</a:t>
            </a:r>
          </a:p>
        </p:txBody>
      </p:sp>
      <p:sp>
        <p:nvSpPr>
          <p:cNvPr id="54" name="Rounded Rectangle 53">
            <a:extLst>
              <a:ext uri="{FF2B5EF4-FFF2-40B4-BE49-F238E27FC236}">
                <a16:creationId xmlns:a16="http://schemas.microsoft.com/office/drawing/2014/main" id="{047F9C3A-DB25-A64B-95E3-CBE6CD49E4A6}"/>
              </a:ext>
            </a:extLst>
          </p:cNvPr>
          <p:cNvSpPr/>
          <p:nvPr/>
        </p:nvSpPr>
        <p:spPr>
          <a:xfrm>
            <a:off x="5927892" y="4027556"/>
            <a:ext cx="2194849" cy="384900"/>
          </a:xfrm>
          <a:prstGeom prst="roundRect">
            <a:avLst>
              <a:gd name="adj" fmla="val 9849"/>
            </a:avLst>
          </a:prstGeom>
          <a:solidFill>
            <a:srgbClr val="F7EDD7"/>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rgbClr val="2008FF"/>
                </a:solidFill>
                <a:latin typeface="Calibri" panose="020F0502020204030204" pitchFamily="34" charset="0"/>
                <a:cs typeface="Calibri" panose="020F0502020204030204" pitchFamily="34" charset="0"/>
              </a:rPr>
              <a:t>Failure</a:t>
            </a:r>
            <a:r>
              <a:rPr lang="zh-CN" altLang="en-US" i="1" dirty="0">
                <a:solidFill>
                  <a:srgbClr val="2008FF"/>
                </a:solidFill>
                <a:latin typeface="Calibri" panose="020F0502020204030204" pitchFamily="34" charset="0"/>
                <a:cs typeface="Calibri" panose="020F0502020204030204" pitchFamily="34" charset="0"/>
              </a:rPr>
              <a:t> </a:t>
            </a:r>
            <a:r>
              <a:rPr lang="en-US" altLang="zh-CN" i="1" dirty="0">
                <a:solidFill>
                  <a:srgbClr val="2008FF"/>
                </a:solidFill>
                <a:latin typeface="Calibri" panose="020F0502020204030204" pitchFamily="34" charset="0"/>
                <a:cs typeface="Calibri" panose="020F0502020204030204" pitchFamily="34" charset="0"/>
              </a:rPr>
              <a:t>–&gt;</a:t>
            </a:r>
            <a:r>
              <a:rPr lang="zh-CN" altLang="en-US" i="1" dirty="0">
                <a:solidFill>
                  <a:srgbClr val="2008FF"/>
                </a:solidFill>
                <a:latin typeface="Calibri" panose="020F0502020204030204" pitchFamily="34" charset="0"/>
                <a:cs typeface="Calibri" panose="020F0502020204030204" pitchFamily="34" charset="0"/>
              </a:rPr>
              <a:t> </a:t>
            </a:r>
            <a:r>
              <a:rPr lang="en-US" altLang="zh-CN" i="1" dirty="0">
                <a:solidFill>
                  <a:srgbClr val="2008FF"/>
                </a:solidFill>
                <a:latin typeface="Calibri" panose="020F0502020204030204" pitchFamily="34" charset="0"/>
                <a:cs typeface="Calibri" panose="020F0502020204030204" pitchFamily="34" charset="0"/>
              </a:rPr>
              <a:t>Restart</a:t>
            </a:r>
            <a:r>
              <a:rPr lang="zh-CN" altLang="en-US" i="1" dirty="0">
                <a:solidFill>
                  <a:srgbClr val="2008FF"/>
                </a:solidFill>
                <a:latin typeface="Calibri" panose="020F0502020204030204" pitchFamily="34" charset="0"/>
                <a:cs typeface="Calibri" panose="020F0502020204030204" pitchFamily="34" charset="0"/>
              </a:rPr>
              <a:t> </a:t>
            </a:r>
            <a:r>
              <a:rPr lang="en-US" altLang="zh-CN" i="1" dirty="0">
                <a:solidFill>
                  <a:srgbClr val="2008FF"/>
                </a:solidFill>
                <a:latin typeface="Calibri" panose="020F0502020204030204" pitchFamily="34" charset="0"/>
                <a:cs typeface="Calibri" panose="020F0502020204030204" pitchFamily="34" charset="0"/>
              </a:rPr>
              <a:t>–&gt;</a:t>
            </a:r>
            <a:r>
              <a:rPr lang="zh-CN" altLang="en-US" i="1" dirty="0">
                <a:solidFill>
                  <a:srgbClr val="2008FF"/>
                </a:solidFill>
                <a:latin typeface="Calibri" panose="020F0502020204030204" pitchFamily="34" charset="0"/>
                <a:cs typeface="Calibri" panose="020F0502020204030204" pitchFamily="34" charset="0"/>
              </a:rPr>
              <a:t> </a:t>
            </a:r>
            <a:r>
              <a:rPr lang="en-US" altLang="zh-CN" i="1" dirty="0">
                <a:solidFill>
                  <a:srgbClr val="2008FF"/>
                </a:solidFill>
                <a:latin typeface="Calibri" panose="020F0502020204030204" pitchFamily="34" charset="0"/>
                <a:cs typeface="Calibri" panose="020F0502020204030204" pitchFamily="34" charset="0"/>
              </a:rPr>
              <a:t>R1</a:t>
            </a:r>
          </a:p>
        </p:txBody>
      </p:sp>
    </p:spTree>
    <p:custDataLst>
      <p:tags r:id="rId1"/>
    </p:custDataLst>
    <p:extLst>
      <p:ext uri="{BB962C8B-B14F-4D97-AF65-F5344CB8AC3E}">
        <p14:creationId xmlns:p14="http://schemas.microsoft.com/office/powerpoint/2010/main" val="291383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4"/>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4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ltLang="zh-CN" dirty="0" err="1"/>
              <a:t>SafeHome</a:t>
            </a:r>
            <a:r>
              <a:rPr lang="zh-CN" altLang="en-US" dirty="0"/>
              <a:t> </a:t>
            </a:r>
            <a:r>
              <a:rPr lang="en-US" altLang="zh-CN" dirty="0"/>
              <a:t>Implementation</a:t>
            </a:r>
            <a:r>
              <a:rPr lang="zh-CN" altLang="en-US" dirty="0"/>
              <a:t> </a:t>
            </a:r>
            <a:endParaRPr dirty="0"/>
          </a:p>
        </p:txBody>
      </p:sp>
      <p:sp>
        <p:nvSpPr>
          <p:cNvPr id="974" name="Google Shape;974;p42"/>
          <p:cNvSpPr txBox="1">
            <a:spLocks noGrp="1"/>
          </p:cNvSpPr>
          <p:nvPr>
            <p:ph type="body" idx="1"/>
          </p:nvPr>
        </p:nvSpPr>
        <p:spPr>
          <a:xfrm>
            <a:off x="311700" y="923875"/>
            <a:ext cx="8520600" cy="3815700"/>
          </a:xfrm>
          <a:prstGeom prst="rect">
            <a:avLst/>
          </a:prstGeom>
        </p:spPr>
        <p:txBody>
          <a:bodyPr spcFirstLastPara="1" wrap="square" lIns="91425" tIns="91425" rIns="91425" bIns="91425" anchor="t" anchorCtr="0">
            <a:noAutofit/>
          </a:bodyPr>
          <a:lstStyle/>
          <a:p>
            <a:pPr marL="114300" lvl="0" indent="0">
              <a:buNone/>
            </a:pPr>
            <a:r>
              <a:rPr lang="en" sz="2000" dirty="0"/>
              <a:t>Implementation </a:t>
            </a:r>
          </a:p>
          <a:p>
            <a:pPr lvl="0">
              <a:buFontTx/>
              <a:buChar char="-"/>
            </a:pPr>
            <a:r>
              <a:rPr lang="en-US" sz="1600" dirty="0"/>
              <a:t>~2k line of </a:t>
            </a:r>
            <a:r>
              <a:rPr lang="en-US" sz="1600" i="1" dirty="0">
                <a:solidFill>
                  <a:srgbClr val="2008FF"/>
                </a:solidFill>
                <a:latin typeface="Calibri Light" panose="020F0302020204030204" pitchFamily="34" charset="0"/>
                <a:cs typeface="Calibri Light" panose="020F0302020204030204" pitchFamily="34" charset="0"/>
              </a:rPr>
              <a:t>Java</a:t>
            </a:r>
            <a:r>
              <a:rPr lang="en-US" sz="1600" dirty="0"/>
              <a:t> code</a:t>
            </a:r>
          </a:p>
          <a:p>
            <a:pPr>
              <a:buFontTx/>
              <a:buChar char="-"/>
            </a:pPr>
            <a:r>
              <a:rPr lang="en-US" sz="1600" dirty="0"/>
              <a:t>Support </a:t>
            </a:r>
            <a:r>
              <a:rPr lang="en-US" sz="1600" i="1" dirty="0">
                <a:solidFill>
                  <a:srgbClr val="2008FF"/>
                </a:solidFill>
                <a:latin typeface="Calibri Light" panose="020F0302020204030204" pitchFamily="34" charset="0"/>
                <a:cs typeface="Calibri Light" panose="020F0302020204030204" pitchFamily="34" charset="0"/>
              </a:rPr>
              <a:t>long running routine</a:t>
            </a:r>
            <a:r>
              <a:rPr lang="en-US" sz="1600" dirty="0"/>
              <a:t> expression (JSON)</a:t>
            </a:r>
          </a:p>
          <a:p>
            <a:pPr lvl="0">
              <a:buChar char="-"/>
            </a:pPr>
            <a:r>
              <a:rPr lang="en-US" sz="1600" dirty="0"/>
              <a:t>Popular Smart Device </a:t>
            </a:r>
            <a:r>
              <a:rPr lang="en-US" sz="1600" i="1" dirty="0">
                <a:solidFill>
                  <a:srgbClr val="2008FF"/>
                </a:solidFill>
                <a:latin typeface="Calibri Light" panose="020F0302020204030204" pitchFamily="34" charset="0"/>
                <a:cs typeface="Calibri Light" panose="020F0302020204030204" pitchFamily="34" charset="0"/>
              </a:rPr>
              <a:t>integration</a:t>
            </a:r>
            <a:r>
              <a:rPr lang="en-US" sz="1600" dirty="0"/>
              <a:t> (TP-link, </a:t>
            </a:r>
            <a:r>
              <a:rPr lang="en-US" sz="1600" dirty="0" err="1"/>
              <a:t>Wemo</a:t>
            </a:r>
            <a:r>
              <a:rPr lang="en-US" sz="1600" dirty="0"/>
              <a:t>)</a:t>
            </a:r>
          </a:p>
          <a:p>
            <a:pPr marL="114300" lvl="0" indent="0">
              <a:buNone/>
            </a:pPr>
            <a:endParaRPr lang="en-US" altLang="zh-CN" dirty="0"/>
          </a:p>
          <a:p>
            <a:pPr marL="114300" lvl="0" indent="0">
              <a:buNone/>
            </a:pPr>
            <a:r>
              <a:rPr lang="en-US" altLang="zh-CN" sz="2000" dirty="0"/>
              <a:t>Experiment</a:t>
            </a:r>
            <a:r>
              <a:rPr lang="zh-CN" altLang="en-US" sz="2000" dirty="0"/>
              <a:t> </a:t>
            </a:r>
            <a:r>
              <a:rPr lang="en-US" altLang="zh-CN" sz="2000" dirty="0"/>
              <a:t>Setup</a:t>
            </a:r>
            <a:endParaRPr lang="en" sz="2000" dirty="0"/>
          </a:p>
          <a:p>
            <a:pPr indent="-317500">
              <a:buSzPts val="1400"/>
              <a:buChar char="-"/>
            </a:pPr>
            <a:r>
              <a:rPr lang="en-US" altLang="zh-CN" sz="1600" dirty="0"/>
              <a:t>Deployment &amp; Simulation</a:t>
            </a:r>
            <a:endParaRPr lang="en" sz="1600" dirty="0"/>
          </a:p>
          <a:p>
            <a:pPr indent="-317500">
              <a:buSzPts val="1400"/>
              <a:buChar char="-"/>
            </a:pPr>
            <a:r>
              <a:rPr lang="en" sz="1600" dirty="0"/>
              <a:t>Real-world Benchmark </a:t>
            </a:r>
            <a:endParaRPr sz="1600" dirty="0"/>
          </a:p>
          <a:p>
            <a:pPr lvl="1">
              <a:buChar char="-"/>
            </a:pPr>
            <a:r>
              <a:rPr lang="en" sz="1600" dirty="0"/>
              <a:t>Derived from </a:t>
            </a:r>
            <a:r>
              <a:rPr lang="en" sz="1600" i="1" dirty="0" err="1">
                <a:solidFill>
                  <a:srgbClr val="6D9940"/>
                </a:solidFill>
                <a:latin typeface="Calibri Light" panose="020F0302020204030204" pitchFamily="34" charset="0"/>
                <a:cs typeface="Calibri Light" panose="020F0302020204030204" pitchFamily="34" charset="0"/>
              </a:rPr>
              <a:t>IoTBench</a:t>
            </a:r>
            <a:r>
              <a:rPr lang="en" sz="1600" i="1" dirty="0">
                <a:solidFill>
                  <a:srgbClr val="6D9940"/>
                </a:solidFill>
                <a:latin typeface="Calibri Light" panose="020F0302020204030204" pitchFamily="34" charset="0"/>
                <a:cs typeface="Calibri Light" panose="020F0302020204030204" pitchFamily="34" charset="0"/>
              </a:rPr>
              <a:t> Test Suite</a:t>
            </a:r>
          </a:p>
          <a:p>
            <a:pPr lvl="1">
              <a:buChar char="-"/>
            </a:pPr>
            <a:r>
              <a:rPr lang="en" sz="1600" i="1" dirty="0">
                <a:solidFill>
                  <a:srgbClr val="6D9940"/>
                </a:solidFill>
                <a:latin typeface="Calibri Light" panose="020F0302020204030204" pitchFamily="34" charset="0"/>
                <a:cs typeface="Calibri Light" panose="020F0302020204030204" pitchFamily="34" charset="0"/>
              </a:rPr>
              <a:t>Morning</a:t>
            </a:r>
            <a:r>
              <a:rPr lang="en-US" altLang="zh-CN" sz="1600" i="1" dirty="0">
                <a:solidFill>
                  <a:srgbClr val="6D9940"/>
                </a:solidFill>
                <a:latin typeface="Calibri Light" panose="020F0302020204030204" pitchFamily="34" charset="0"/>
                <a:cs typeface="Calibri Light" panose="020F0302020204030204" pitchFamily="34" charset="0"/>
              </a:rPr>
              <a:t>,</a:t>
            </a:r>
            <a:r>
              <a:rPr lang="zh-CN" altLang="en-US" sz="1600" i="1" dirty="0">
                <a:solidFill>
                  <a:srgbClr val="6D9940"/>
                </a:solidFill>
                <a:latin typeface="Calibri Light" panose="020F0302020204030204" pitchFamily="34" charset="0"/>
                <a:cs typeface="Calibri Light" panose="020F0302020204030204" pitchFamily="34" charset="0"/>
              </a:rPr>
              <a:t> </a:t>
            </a:r>
            <a:r>
              <a:rPr lang="en" sz="1600" i="1" dirty="0">
                <a:solidFill>
                  <a:srgbClr val="6D9940"/>
                </a:solidFill>
                <a:latin typeface="Calibri Light" panose="020F0302020204030204" pitchFamily="34" charset="0"/>
                <a:cs typeface="Calibri Light" panose="020F0302020204030204" pitchFamily="34" charset="0"/>
              </a:rPr>
              <a:t>Party</a:t>
            </a:r>
            <a:r>
              <a:rPr lang="en-US" altLang="zh-CN" sz="1600" i="1" dirty="0">
                <a:solidFill>
                  <a:srgbClr val="6D9940"/>
                </a:solidFill>
                <a:latin typeface="Calibri Light" panose="020F0302020204030204" pitchFamily="34" charset="0"/>
                <a:cs typeface="Calibri Light" panose="020F0302020204030204" pitchFamily="34" charset="0"/>
              </a:rPr>
              <a:t>,</a:t>
            </a:r>
            <a:r>
              <a:rPr lang="zh-CN" altLang="en-US" sz="1600" i="1" dirty="0">
                <a:solidFill>
                  <a:srgbClr val="6D9940"/>
                </a:solidFill>
                <a:latin typeface="Calibri Light" panose="020F0302020204030204" pitchFamily="34" charset="0"/>
                <a:cs typeface="Calibri Light" panose="020F0302020204030204" pitchFamily="34" charset="0"/>
              </a:rPr>
              <a:t> </a:t>
            </a:r>
            <a:r>
              <a:rPr lang="en" sz="1600" i="1" dirty="0">
                <a:solidFill>
                  <a:srgbClr val="6D9940"/>
                </a:solidFill>
                <a:latin typeface="Calibri Light" panose="020F0302020204030204" pitchFamily="34" charset="0"/>
                <a:cs typeface="Calibri Light" panose="020F0302020204030204" pitchFamily="34" charset="0"/>
              </a:rPr>
              <a:t>Factory</a:t>
            </a:r>
            <a:r>
              <a:rPr lang="en" sz="1600" i="1" dirty="0">
                <a:solidFill>
                  <a:srgbClr val="CE5538"/>
                </a:solidFill>
                <a:latin typeface="Calibri Light" panose="020F0302020204030204" pitchFamily="34" charset="0"/>
                <a:cs typeface="Calibri Light" panose="020F0302020204030204" pitchFamily="34" charset="0"/>
              </a:rPr>
              <a:t> </a:t>
            </a:r>
            <a:r>
              <a:rPr lang="en" sz="1600" dirty="0"/>
              <a:t>Scenario</a:t>
            </a:r>
            <a:endParaRPr sz="1600" dirty="0"/>
          </a:p>
          <a:p>
            <a:pPr indent="-317500">
              <a:buSzPts val="1400"/>
              <a:buChar char="-"/>
            </a:pPr>
            <a:r>
              <a:rPr lang="en" sz="1600" dirty="0"/>
              <a:t>Workload-Driven</a:t>
            </a:r>
            <a:endParaRPr sz="1600" dirty="0"/>
          </a:p>
          <a:p>
            <a:pPr lvl="1">
              <a:buChar char="-"/>
            </a:pPr>
            <a:r>
              <a:rPr lang="en" sz="1600" dirty="0"/>
              <a:t>Average of </a:t>
            </a:r>
            <a:r>
              <a:rPr lang="en" sz="1600" i="1" dirty="0">
                <a:solidFill>
                  <a:srgbClr val="6D9940"/>
                </a:solidFill>
                <a:latin typeface="Calibri Light" panose="020F0302020204030204" pitchFamily="34" charset="0"/>
                <a:cs typeface="Calibri Light" panose="020F0302020204030204" pitchFamily="34" charset="0"/>
              </a:rPr>
              <a:t>500k</a:t>
            </a:r>
            <a:r>
              <a:rPr lang="en" sz="1600" dirty="0"/>
              <a:t> run</a:t>
            </a:r>
            <a:r>
              <a:rPr lang="en-US" altLang="zh-CN" sz="1600" dirty="0"/>
              <a:t>s</a:t>
            </a:r>
            <a:endParaRPr sz="1800" dirty="0"/>
          </a:p>
        </p:txBody>
      </p:sp>
      <p:sp>
        <p:nvSpPr>
          <p:cNvPr id="975" name="Google Shape;975;p42"/>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4">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7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43"/>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Real-World Benchmark</a:t>
            </a:r>
            <a:endParaRPr/>
          </a:p>
        </p:txBody>
      </p:sp>
      <p:pic>
        <p:nvPicPr>
          <p:cNvPr id="982" name="Google Shape;982;p43"/>
          <p:cNvPicPr preferRelativeResize="0"/>
          <p:nvPr/>
        </p:nvPicPr>
        <p:blipFill>
          <a:blip r:embed="rId4">
            <a:alphaModFix/>
          </a:blip>
          <a:stretch>
            <a:fillRect/>
          </a:stretch>
        </p:blipFill>
        <p:spPr>
          <a:xfrm>
            <a:off x="311700" y="996903"/>
            <a:ext cx="5370471" cy="3019878"/>
          </a:xfrm>
          <a:prstGeom prst="rect">
            <a:avLst/>
          </a:prstGeom>
          <a:noFill/>
          <a:ln>
            <a:noFill/>
          </a:ln>
        </p:spPr>
      </p:pic>
      <p:pic>
        <p:nvPicPr>
          <p:cNvPr id="983" name="Google Shape;983;p43"/>
          <p:cNvPicPr preferRelativeResize="0"/>
          <p:nvPr/>
        </p:nvPicPr>
        <p:blipFill>
          <a:blip r:embed="rId5">
            <a:alphaModFix/>
          </a:blip>
          <a:stretch>
            <a:fillRect/>
          </a:stretch>
        </p:blipFill>
        <p:spPr>
          <a:xfrm>
            <a:off x="5953120" y="1188267"/>
            <a:ext cx="2548179" cy="1724788"/>
          </a:xfrm>
          <a:prstGeom prst="rect">
            <a:avLst/>
          </a:prstGeom>
          <a:noFill/>
          <a:ln>
            <a:noFill/>
          </a:ln>
        </p:spPr>
      </p:pic>
      <p:sp>
        <p:nvSpPr>
          <p:cNvPr id="984" name="Google Shape;984;p43"/>
          <p:cNvSpPr/>
          <p:nvPr/>
        </p:nvSpPr>
        <p:spPr>
          <a:xfrm>
            <a:off x="6173387" y="2982431"/>
            <a:ext cx="2334074" cy="797398"/>
          </a:xfrm>
          <a:prstGeom prst="roundRect">
            <a:avLst>
              <a:gd name="adj" fmla="val 9870"/>
            </a:avLst>
          </a:prstGeom>
          <a:solidFill>
            <a:srgbClr val="F1CB00">
              <a:alpha val="17420"/>
            </a:srgbClr>
          </a:solidFill>
          <a:ln w="9525" cap="flat" cmpd="sng">
            <a:solidFill>
              <a:srgbClr val="6D9940"/>
            </a:solidFill>
            <a:prstDash val="solid"/>
            <a:round/>
            <a:headEnd type="none" w="sm" len="sm"/>
            <a:tailEnd type="none" w="sm" len="sm"/>
          </a:ln>
        </p:spPr>
        <p:txBody>
          <a:bodyPr spcFirstLastPara="1" wrap="square" lIns="91425" tIns="91425" rIns="91425" bIns="91425" anchor="ctr" anchorCtr="0">
            <a:noAutofit/>
          </a:bodyPr>
          <a:lstStyle/>
          <a:p>
            <a:pPr marR="45720" lvl="0" algn="ctr" rtl="0">
              <a:lnSpc>
                <a:spcPct val="115000"/>
              </a:lnSpc>
              <a:spcBef>
                <a:spcPts val="0"/>
              </a:spcBef>
              <a:spcAft>
                <a:spcPts val="0"/>
              </a:spcAft>
              <a:buClr>
                <a:srgbClr val="70AD47"/>
              </a:buClr>
              <a:buSzPts val="1300"/>
            </a:pPr>
            <a:r>
              <a:rPr lang="en" sz="1800" dirty="0">
                <a:solidFill>
                  <a:srgbClr val="CE5538"/>
                </a:solidFill>
                <a:latin typeface="Calibri"/>
                <a:ea typeface="Calibri"/>
                <a:cs typeface="Calibri"/>
                <a:sym typeface="Calibri"/>
              </a:rPr>
              <a:t>EV is serially </a:t>
            </a:r>
            <a:r>
              <a:rPr lang="en" sz="1800" dirty="0" err="1">
                <a:solidFill>
                  <a:srgbClr val="CE5538"/>
                </a:solidFill>
                <a:latin typeface="Calibri"/>
                <a:ea typeface="Calibri"/>
                <a:cs typeface="Calibri"/>
                <a:sym typeface="Calibri"/>
              </a:rPr>
              <a:t>equiva</a:t>
            </a:r>
            <a:r>
              <a:rPr lang="en-US" altLang="zh-CN" sz="1800" dirty="0">
                <a:solidFill>
                  <a:srgbClr val="CE5538"/>
                </a:solidFill>
                <a:latin typeface="Calibri"/>
                <a:ea typeface="Calibri"/>
                <a:cs typeface="Calibri"/>
                <a:sym typeface="Calibri"/>
              </a:rPr>
              <a:t>-</a:t>
            </a:r>
            <a:r>
              <a:rPr lang="en" sz="1800" dirty="0">
                <a:solidFill>
                  <a:srgbClr val="CE5538"/>
                </a:solidFill>
                <a:latin typeface="Calibri"/>
                <a:ea typeface="Calibri"/>
                <a:cs typeface="Calibri"/>
                <a:sym typeface="Calibri"/>
              </a:rPr>
              <a:t>lent, but WV not</a:t>
            </a:r>
            <a:endParaRPr sz="1100" dirty="0">
              <a:solidFill>
                <a:srgbClr val="CE5538"/>
              </a:solidFill>
              <a:latin typeface="Calibri"/>
              <a:ea typeface="Calibri"/>
              <a:cs typeface="Calibri"/>
              <a:sym typeface="Calibri"/>
            </a:endParaRPr>
          </a:p>
        </p:txBody>
      </p:sp>
      <p:sp>
        <p:nvSpPr>
          <p:cNvPr id="985" name="Google Shape;985;p43"/>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grpSp>
        <p:nvGrpSpPr>
          <p:cNvPr id="4" name="Group 3">
            <a:extLst>
              <a:ext uri="{FF2B5EF4-FFF2-40B4-BE49-F238E27FC236}">
                <a16:creationId xmlns:a16="http://schemas.microsoft.com/office/drawing/2014/main" id="{E092C29F-5D91-B247-98BF-93C873B1856D}"/>
              </a:ext>
            </a:extLst>
          </p:cNvPr>
          <p:cNvGrpSpPr/>
          <p:nvPr/>
        </p:nvGrpSpPr>
        <p:grpSpPr>
          <a:xfrm>
            <a:off x="2205274" y="1164408"/>
            <a:ext cx="567134" cy="2112786"/>
            <a:chOff x="2205274" y="1164408"/>
            <a:chExt cx="567134" cy="2112786"/>
          </a:xfrm>
        </p:grpSpPr>
        <p:sp>
          <p:nvSpPr>
            <p:cNvPr id="2" name="Oval 1">
              <a:extLst>
                <a:ext uri="{FF2B5EF4-FFF2-40B4-BE49-F238E27FC236}">
                  <a16:creationId xmlns:a16="http://schemas.microsoft.com/office/drawing/2014/main" id="{FAB9FB46-73F9-9149-96EB-DBF79EDC4380}"/>
                </a:ext>
              </a:extLst>
            </p:cNvPr>
            <p:cNvSpPr/>
            <p:nvPr/>
          </p:nvSpPr>
          <p:spPr>
            <a:xfrm>
              <a:off x="2429554" y="1164408"/>
              <a:ext cx="342854" cy="275956"/>
            </a:xfrm>
            <a:prstGeom prst="ellipse">
              <a:avLst/>
            </a:prstGeom>
            <a:noFill/>
            <a:ln w="38100">
              <a:solidFill>
                <a:srgbClr val="6D994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n>
                  <a:solidFill>
                    <a:srgbClr val="C00000"/>
                  </a:solidFill>
                </a:ln>
              </a:endParaRPr>
            </a:p>
          </p:txBody>
        </p:sp>
        <p:sp>
          <p:nvSpPr>
            <p:cNvPr id="12" name="Oval 11">
              <a:extLst>
                <a:ext uri="{FF2B5EF4-FFF2-40B4-BE49-F238E27FC236}">
                  <a16:creationId xmlns:a16="http://schemas.microsoft.com/office/drawing/2014/main" id="{05E643F8-50AC-C14B-B8FF-C3A10D6FDADA}"/>
                </a:ext>
              </a:extLst>
            </p:cNvPr>
            <p:cNvSpPr/>
            <p:nvPr/>
          </p:nvSpPr>
          <p:spPr>
            <a:xfrm>
              <a:off x="2376701" y="2114685"/>
              <a:ext cx="342854" cy="275956"/>
            </a:xfrm>
            <a:prstGeom prst="ellipse">
              <a:avLst/>
            </a:prstGeom>
            <a:noFill/>
            <a:ln w="38100">
              <a:solidFill>
                <a:srgbClr val="6D994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n>
                  <a:solidFill>
                    <a:srgbClr val="C00000"/>
                  </a:solidFill>
                </a:ln>
              </a:endParaRPr>
            </a:p>
          </p:txBody>
        </p:sp>
        <p:sp>
          <p:nvSpPr>
            <p:cNvPr id="13" name="Oval 12">
              <a:extLst>
                <a:ext uri="{FF2B5EF4-FFF2-40B4-BE49-F238E27FC236}">
                  <a16:creationId xmlns:a16="http://schemas.microsoft.com/office/drawing/2014/main" id="{035D669E-89F4-6F40-9730-DC874C07F562}"/>
                </a:ext>
              </a:extLst>
            </p:cNvPr>
            <p:cNvSpPr/>
            <p:nvPr/>
          </p:nvSpPr>
          <p:spPr>
            <a:xfrm>
              <a:off x="2205274" y="3001238"/>
              <a:ext cx="342854" cy="275956"/>
            </a:xfrm>
            <a:prstGeom prst="ellipse">
              <a:avLst/>
            </a:prstGeom>
            <a:noFill/>
            <a:ln w="38100">
              <a:solidFill>
                <a:srgbClr val="6D994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n>
                  <a:solidFill>
                    <a:srgbClr val="C00000"/>
                  </a:solidFill>
                </a:ln>
              </a:endParaRPr>
            </a:p>
          </p:txBody>
        </p:sp>
      </p:grpSp>
      <p:sp>
        <p:nvSpPr>
          <p:cNvPr id="16" name="Google Shape;984;p43">
            <a:extLst>
              <a:ext uri="{FF2B5EF4-FFF2-40B4-BE49-F238E27FC236}">
                <a16:creationId xmlns:a16="http://schemas.microsoft.com/office/drawing/2014/main" id="{F045CDBC-BFE1-2341-82F8-95ED35F70656}"/>
              </a:ext>
            </a:extLst>
          </p:cNvPr>
          <p:cNvSpPr/>
          <p:nvPr/>
        </p:nvSpPr>
        <p:spPr>
          <a:xfrm>
            <a:off x="1074670" y="2195042"/>
            <a:ext cx="2404838" cy="726208"/>
          </a:xfrm>
          <a:prstGeom prst="roundRect">
            <a:avLst>
              <a:gd name="adj" fmla="val 9870"/>
            </a:avLst>
          </a:prstGeom>
          <a:solidFill>
            <a:srgbClr val="F7EDD7">
              <a:alpha val="94902"/>
            </a:srgb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R="45720" lvl="0" algn="ctr" rtl="0">
              <a:lnSpc>
                <a:spcPct val="115000"/>
              </a:lnSpc>
              <a:spcBef>
                <a:spcPts val="0"/>
              </a:spcBef>
              <a:spcAft>
                <a:spcPts val="0"/>
              </a:spcAft>
              <a:buClr>
                <a:srgbClr val="FF0000"/>
              </a:buClr>
              <a:buSzPts val="1300"/>
            </a:pPr>
            <a:r>
              <a:rPr lang="en" sz="1800" dirty="0">
                <a:solidFill>
                  <a:srgbClr val="6D9940"/>
                </a:solidFill>
                <a:latin typeface="Calibri"/>
                <a:ea typeface="Calibri"/>
                <a:cs typeface="Calibri"/>
                <a:sym typeface="Calibri"/>
              </a:rPr>
              <a:t>EV is almost as fast as</a:t>
            </a:r>
            <a:r>
              <a:rPr lang="zh-CN" altLang="en-US" sz="1800" dirty="0">
                <a:solidFill>
                  <a:srgbClr val="6D9940"/>
                </a:solidFill>
                <a:latin typeface="Calibri"/>
                <a:ea typeface="Calibri"/>
                <a:cs typeface="Calibri"/>
                <a:sym typeface="Calibri"/>
              </a:rPr>
              <a:t> </a:t>
            </a:r>
            <a:r>
              <a:rPr lang="en" sz="1800" dirty="0">
                <a:solidFill>
                  <a:srgbClr val="6D9940"/>
                </a:solidFill>
                <a:latin typeface="Calibri"/>
                <a:ea typeface="Calibri"/>
                <a:cs typeface="Calibri"/>
                <a:sym typeface="Calibri"/>
              </a:rPr>
              <a:t>status quo (WV)</a:t>
            </a:r>
            <a:endParaRPr sz="1800" dirty="0">
              <a:solidFill>
                <a:srgbClr val="6D9940"/>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id="{A64A82D9-3F42-A746-A71F-D9AFF2F54621}"/>
              </a:ext>
            </a:extLst>
          </p:cNvPr>
          <p:cNvGrpSpPr/>
          <p:nvPr/>
        </p:nvGrpSpPr>
        <p:grpSpPr>
          <a:xfrm>
            <a:off x="4156481" y="1232327"/>
            <a:ext cx="424358" cy="2245165"/>
            <a:chOff x="4156481" y="1232327"/>
            <a:chExt cx="424358" cy="2245165"/>
          </a:xfrm>
        </p:grpSpPr>
        <p:sp>
          <p:nvSpPr>
            <p:cNvPr id="18" name="Rectangle 17">
              <a:extLst>
                <a:ext uri="{FF2B5EF4-FFF2-40B4-BE49-F238E27FC236}">
                  <a16:creationId xmlns:a16="http://schemas.microsoft.com/office/drawing/2014/main" id="{8B752E9E-26D8-D442-8A92-2408AB5EDF18}"/>
                </a:ext>
              </a:extLst>
            </p:cNvPr>
            <p:cNvSpPr/>
            <p:nvPr/>
          </p:nvSpPr>
          <p:spPr>
            <a:xfrm>
              <a:off x="4156481" y="1232327"/>
              <a:ext cx="374860" cy="33421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8DBE96A-A5AD-B447-B4F7-2ABB6C976597}"/>
                </a:ext>
              </a:extLst>
            </p:cNvPr>
            <p:cNvSpPr/>
            <p:nvPr/>
          </p:nvSpPr>
          <p:spPr>
            <a:xfrm>
              <a:off x="4205979" y="2085554"/>
              <a:ext cx="374860" cy="33421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0BB0413-72E2-2245-96A9-37BDCC103F80}"/>
                </a:ext>
              </a:extLst>
            </p:cNvPr>
            <p:cNvSpPr/>
            <p:nvPr/>
          </p:nvSpPr>
          <p:spPr>
            <a:xfrm>
              <a:off x="4156481" y="3143274"/>
              <a:ext cx="374860" cy="33421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Google Shape;984;p43">
            <a:extLst>
              <a:ext uri="{FF2B5EF4-FFF2-40B4-BE49-F238E27FC236}">
                <a16:creationId xmlns:a16="http://schemas.microsoft.com/office/drawing/2014/main" id="{6731F9E7-E485-174B-8CC8-65E6E546851D}"/>
              </a:ext>
            </a:extLst>
          </p:cNvPr>
          <p:cNvSpPr/>
          <p:nvPr/>
        </p:nvSpPr>
        <p:spPr>
          <a:xfrm>
            <a:off x="3721203" y="1936794"/>
            <a:ext cx="2231917" cy="1103025"/>
          </a:xfrm>
          <a:prstGeom prst="roundRect">
            <a:avLst>
              <a:gd name="adj" fmla="val 9870"/>
            </a:avLst>
          </a:prstGeom>
          <a:solidFill>
            <a:srgbClr val="F7EDD7">
              <a:alpha val="94902"/>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R="45720" lvl="0" algn="ctr" rtl="0">
              <a:lnSpc>
                <a:spcPct val="115000"/>
              </a:lnSpc>
              <a:spcBef>
                <a:spcPts val="0"/>
              </a:spcBef>
              <a:spcAft>
                <a:spcPts val="0"/>
              </a:spcAft>
              <a:buClr>
                <a:srgbClr val="0432FF"/>
              </a:buClr>
              <a:buSzPts val="1300"/>
            </a:pPr>
            <a:r>
              <a:rPr lang="en" sz="1800" dirty="0">
                <a:solidFill>
                  <a:srgbClr val="0432FF"/>
                </a:solidFill>
                <a:latin typeface="Calibri"/>
                <a:ea typeface="Calibri"/>
                <a:cs typeface="Calibri"/>
                <a:sym typeface="Calibri"/>
              </a:rPr>
              <a:t>EV has temporary incongruence comparable to WV</a:t>
            </a:r>
            <a:endParaRPr sz="1800" dirty="0">
              <a:solidFill>
                <a:srgbClr val="0432FF"/>
              </a:solidFill>
              <a:latin typeface="Calibri"/>
              <a:ea typeface="Calibri"/>
              <a:cs typeface="Calibri"/>
              <a:sym typeface="Calibri"/>
            </a:endParaRPr>
          </a:p>
        </p:txBody>
      </p:sp>
      <p:sp>
        <p:nvSpPr>
          <p:cNvPr id="21" name="Rectangle 20">
            <a:extLst>
              <a:ext uri="{FF2B5EF4-FFF2-40B4-BE49-F238E27FC236}">
                <a16:creationId xmlns:a16="http://schemas.microsoft.com/office/drawing/2014/main" id="{517BEC14-94D3-224D-BC8F-2E91659857A3}"/>
              </a:ext>
            </a:extLst>
          </p:cNvPr>
          <p:cNvSpPr/>
          <p:nvPr/>
        </p:nvSpPr>
        <p:spPr>
          <a:xfrm rot="18942807">
            <a:off x="6652196" y="2425644"/>
            <a:ext cx="321621" cy="3064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AFCDD1-05D6-1948-9D64-08DD969E6989}"/>
              </a:ext>
            </a:extLst>
          </p:cNvPr>
          <p:cNvSpPr txBox="1"/>
          <p:nvPr/>
        </p:nvSpPr>
        <p:spPr>
          <a:xfrm>
            <a:off x="964425" y="4096769"/>
            <a:ext cx="6857968" cy="738664"/>
          </a:xfrm>
          <a:prstGeom prst="rect">
            <a:avLst/>
          </a:prstGeom>
          <a:noFill/>
        </p:spPr>
        <p:txBody>
          <a:bodyPr wrap="none" rtlCol="0">
            <a:spAutoFit/>
          </a:bodyPr>
          <a:lstStyle/>
          <a:p>
            <a:r>
              <a:rPr lang="en-US" altLang="zh-CN" b="1" i="1" dirty="0">
                <a:latin typeface="Calibri Light" panose="020F0502020204030204" pitchFamily="34" charset="0"/>
                <a:cs typeface="Calibri Light" panose="020F0502020204030204" pitchFamily="34" charset="0"/>
              </a:rPr>
              <a:t>Temporary</a:t>
            </a:r>
            <a:r>
              <a:rPr lang="zh-CN" altLang="en-US" b="1" i="1" dirty="0">
                <a:latin typeface="Calibri Light" panose="020F0502020204030204" pitchFamily="34" charset="0"/>
                <a:cs typeface="Calibri Light" panose="020F0502020204030204" pitchFamily="34" charset="0"/>
              </a:rPr>
              <a:t> </a:t>
            </a:r>
            <a:r>
              <a:rPr lang="en-US" altLang="zh-CN" b="1" i="1" dirty="0">
                <a:latin typeface="Calibri Light" panose="020F0502020204030204" pitchFamily="34" charset="0"/>
                <a:cs typeface="Calibri Light" panose="020F0502020204030204" pitchFamily="34" charset="0"/>
              </a:rPr>
              <a:t>Incongruence</a:t>
            </a:r>
            <a:r>
              <a:rPr lang="en-US" altLang="zh-CN" i="1" dirty="0">
                <a:latin typeface="Calibri Light" panose="020F0502020204030204" pitchFamily="34" charset="0"/>
                <a:cs typeface="Calibri Light" panose="020F0502020204030204" pitchFamily="34" charset="0"/>
              </a:rPr>
              <a:t>:</a:t>
            </a:r>
            <a:r>
              <a:rPr lang="zh-CN" altLang="en-US" i="1" dirty="0">
                <a:latin typeface="Calibri Light" panose="020F0502020204030204" pitchFamily="34" charset="0"/>
                <a:cs typeface="Calibri Light" panose="020F0502020204030204" pitchFamily="34" charset="0"/>
              </a:rPr>
              <a:t> </a:t>
            </a:r>
            <a:r>
              <a:rPr lang="en-US" altLang="zh-CN" i="1" dirty="0">
                <a:latin typeface="Calibri Light" panose="020F0502020204030204" pitchFamily="34" charset="0"/>
                <a:cs typeface="Calibri Light" panose="020F0502020204030204" pitchFamily="34" charset="0"/>
              </a:rPr>
              <a:t>the</a:t>
            </a:r>
            <a:r>
              <a:rPr lang="zh-CN" altLang="en-US" i="1" dirty="0">
                <a:latin typeface="Calibri Light" panose="020F0502020204030204" pitchFamily="34" charset="0"/>
                <a:cs typeface="Calibri Light" panose="020F0502020204030204" pitchFamily="34" charset="0"/>
              </a:rPr>
              <a:t> </a:t>
            </a:r>
            <a:r>
              <a:rPr lang="en-US" altLang="zh-CN" i="1" dirty="0">
                <a:latin typeface="Calibri Light" panose="020F0502020204030204" pitchFamily="34" charset="0"/>
                <a:cs typeface="Calibri Light" panose="020F0502020204030204" pitchFamily="34" charset="0"/>
              </a:rPr>
              <a:t>ratio</a:t>
            </a:r>
            <a:r>
              <a:rPr lang="zh-CN" altLang="en-US" i="1" dirty="0">
                <a:latin typeface="Calibri Light" panose="020F0502020204030204" pitchFamily="34" charset="0"/>
                <a:cs typeface="Calibri Light" panose="020F0502020204030204" pitchFamily="34" charset="0"/>
              </a:rPr>
              <a:t> </a:t>
            </a:r>
            <a:r>
              <a:rPr lang="en-US" altLang="zh-CN" i="1" dirty="0">
                <a:latin typeface="Calibri Light" panose="020F0502020204030204" pitchFamily="34" charset="0"/>
                <a:cs typeface="Calibri Light" panose="020F0502020204030204" pitchFamily="34" charset="0"/>
              </a:rPr>
              <a:t>of</a:t>
            </a:r>
            <a:r>
              <a:rPr lang="zh-CN" altLang="en-US" i="1" dirty="0">
                <a:latin typeface="Calibri Light" panose="020F0502020204030204" pitchFamily="34" charset="0"/>
                <a:cs typeface="Calibri Light" panose="020F0502020204030204" pitchFamily="34" charset="0"/>
              </a:rPr>
              <a:t> </a:t>
            </a:r>
            <a:r>
              <a:rPr lang="en-US" altLang="zh-CN" i="1" dirty="0">
                <a:latin typeface="Calibri Light" panose="020F0502020204030204" pitchFamily="34" charset="0"/>
                <a:cs typeface="Calibri Light" panose="020F0502020204030204" pitchFamily="34" charset="0"/>
              </a:rPr>
              <a:t>time</a:t>
            </a:r>
            <a:r>
              <a:rPr lang="zh-CN" altLang="en-US" i="1" dirty="0">
                <a:latin typeface="Calibri Light" panose="020F0502020204030204" pitchFamily="34" charset="0"/>
                <a:cs typeface="Calibri Light" panose="020F0502020204030204" pitchFamily="34" charset="0"/>
              </a:rPr>
              <a:t> </a:t>
            </a:r>
            <a:r>
              <a:rPr lang="en-US" altLang="zh-CN" i="1" dirty="0">
                <a:latin typeface="Calibri Light" panose="020F0502020204030204" pitchFamily="34" charset="0"/>
                <a:cs typeface="Calibri Light" panose="020F0502020204030204" pitchFamily="34" charset="0"/>
              </a:rPr>
              <a:t>when</a:t>
            </a:r>
            <a:r>
              <a:rPr lang="zh-CN" altLang="en-US" i="1" dirty="0">
                <a:latin typeface="Calibri Light" panose="020F0502020204030204" pitchFamily="34" charset="0"/>
                <a:cs typeface="Calibri Light" panose="020F0502020204030204" pitchFamily="34" charset="0"/>
              </a:rPr>
              <a:t> </a:t>
            </a:r>
            <a:r>
              <a:rPr lang="en-US" b="1" i="1" dirty="0">
                <a:solidFill>
                  <a:srgbClr val="2008FF"/>
                </a:solidFill>
                <a:latin typeface="Calibri Light" panose="020F0502020204030204" pitchFamily="34" charset="0"/>
                <a:cs typeface="Calibri Light" panose="020F0502020204030204" pitchFamily="34" charset="0"/>
              </a:rPr>
              <a:t>intermediate</a:t>
            </a:r>
            <a:r>
              <a:rPr lang="en-US" i="1" dirty="0">
                <a:solidFill>
                  <a:schemeClr val="tx1"/>
                </a:solidFill>
                <a:latin typeface="Calibri Light" panose="020F0502020204030204" pitchFamily="34" charset="0"/>
                <a:cs typeface="Calibri Light" panose="020F0502020204030204" pitchFamily="34" charset="0"/>
              </a:rPr>
              <a:t> state is not serially equivalent. </a:t>
            </a:r>
          </a:p>
          <a:p>
            <a:r>
              <a:rPr lang="en-US" b="1" i="1" dirty="0">
                <a:latin typeface="Calibri Light" panose="020F0502020204030204" pitchFamily="34" charset="0"/>
                <a:cs typeface="Calibri Light" panose="020F0502020204030204" pitchFamily="34" charset="0"/>
              </a:rPr>
              <a:t>Final Incongruence</a:t>
            </a:r>
            <a:r>
              <a:rPr lang="en-US" i="1" dirty="0">
                <a:latin typeface="Calibri Light" panose="020F0502020204030204" pitchFamily="34" charset="0"/>
                <a:cs typeface="Calibri Light" panose="020F0502020204030204" pitchFamily="34" charset="0"/>
              </a:rPr>
              <a:t>: the ratio of runs that </a:t>
            </a:r>
            <a:r>
              <a:rPr lang="en-US" b="1" i="1" dirty="0">
                <a:solidFill>
                  <a:srgbClr val="CE5538"/>
                </a:solidFill>
                <a:latin typeface="Calibri Light" panose="020F0502020204030204" pitchFamily="34" charset="0"/>
                <a:cs typeface="Calibri Light" panose="020F0502020204030204" pitchFamily="34" charset="0"/>
              </a:rPr>
              <a:t>end up</a:t>
            </a:r>
            <a:r>
              <a:rPr lang="en-US" b="1" i="1" dirty="0">
                <a:latin typeface="Calibri Light" panose="020F0502020204030204" pitchFamily="34" charset="0"/>
                <a:cs typeface="Calibri Light" panose="020F0502020204030204" pitchFamily="34" charset="0"/>
              </a:rPr>
              <a:t> </a:t>
            </a:r>
            <a:r>
              <a:rPr lang="en-US" i="1" dirty="0">
                <a:latin typeface="Calibri Light" panose="020F0502020204030204" pitchFamily="34" charset="0"/>
                <a:cs typeface="Calibri Light" panose="020F0502020204030204" pitchFamily="34" charset="0"/>
              </a:rPr>
              <a:t>in an incongruent state.</a:t>
            </a:r>
          </a:p>
          <a:p>
            <a:endParaRPr lang="en-US" i="1" dirty="0">
              <a:latin typeface="Calibri Light" panose="020F0502020204030204" pitchFamily="34" charset="0"/>
              <a:cs typeface="Calibri Light"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200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000"/>
                                  </p:stCondLst>
                                  <p:childTnLst>
                                    <p:set>
                                      <p:cBhvr>
                                        <p:cTn id="23" dur="1" fill="hold">
                                          <p:stCondLst>
                                            <p:cond delay="0"/>
                                          </p:stCondLst>
                                        </p:cTn>
                                        <p:tgtEl>
                                          <p:spTgt spid="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 grpId="0" animBg="1"/>
      <p:bldP spid="16" grpId="0" animBg="1"/>
      <p:bldP spid="15"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1CE0-1474-144E-A95E-7662185B2B3B}"/>
              </a:ext>
            </a:extLst>
          </p:cNvPr>
          <p:cNvSpPr>
            <a:spLocks noGrp="1"/>
          </p:cNvSpPr>
          <p:nvPr>
            <p:ph type="title"/>
          </p:nvPr>
        </p:nvSpPr>
        <p:spPr/>
        <p:txBody>
          <a:bodyPr>
            <a:normAutofit fontScale="90000"/>
          </a:bodyPr>
          <a:lstStyle/>
          <a:p>
            <a:r>
              <a:rPr lang="en-US" dirty="0"/>
              <a:t>Smart</a:t>
            </a:r>
            <a:r>
              <a:rPr lang="zh-CN" altLang="en-US" dirty="0"/>
              <a:t> </a:t>
            </a:r>
            <a:r>
              <a:rPr lang="en-US" altLang="zh-CN" dirty="0"/>
              <a:t>Home</a:t>
            </a:r>
            <a:r>
              <a:rPr lang="zh-CN" altLang="en-US" dirty="0"/>
              <a:t> </a:t>
            </a:r>
            <a:r>
              <a:rPr lang="en-US" altLang="zh-CN" dirty="0"/>
              <a:t>World</a:t>
            </a:r>
            <a:endParaRPr lang="en-US" dirty="0"/>
          </a:p>
        </p:txBody>
      </p:sp>
      <p:sp>
        <p:nvSpPr>
          <p:cNvPr id="20" name="Text Placeholder 19">
            <a:extLst>
              <a:ext uri="{FF2B5EF4-FFF2-40B4-BE49-F238E27FC236}">
                <a16:creationId xmlns:a16="http://schemas.microsoft.com/office/drawing/2014/main" id="{A71045BC-4E86-D04E-9D06-1D9B8F9CFBD5}"/>
              </a:ext>
            </a:extLst>
          </p:cNvPr>
          <p:cNvSpPr>
            <a:spLocks noGrp="1"/>
          </p:cNvSpPr>
          <p:nvPr>
            <p:ph type="body" idx="1"/>
          </p:nvPr>
        </p:nvSpPr>
        <p:spPr/>
        <p:txBody>
          <a:bodyPr/>
          <a:lstStyle/>
          <a:p>
            <a:pPr marL="114300" indent="0">
              <a:buNone/>
            </a:pPr>
            <a:r>
              <a:rPr lang="en-US" altLang="zh-CN" i="1" dirty="0"/>
              <a:t>Smart</a:t>
            </a:r>
            <a:r>
              <a:rPr lang="zh-CN" altLang="en-US" i="1" dirty="0"/>
              <a:t> </a:t>
            </a:r>
            <a:r>
              <a:rPr lang="en-US" altLang="zh-CN" i="1" dirty="0"/>
              <a:t>Device</a:t>
            </a:r>
            <a:r>
              <a:rPr lang="en-US" altLang="zh-CN" dirty="0"/>
              <a:t>:</a:t>
            </a:r>
            <a:r>
              <a:rPr lang="zh-CN" altLang="en-US" dirty="0"/>
              <a:t> </a:t>
            </a:r>
            <a:r>
              <a:rPr lang="en-US" altLang="zh-CN" dirty="0"/>
              <a:t>1)</a:t>
            </a:r>
            <a:r>
              <a:rPr lang="zh-CN" altLang="en-US" dirty="0"/>
              <a:t> </a:t>
            </a:r>
            <a:r>
              <a:rPr lang="en-US" dirty="0"/>
              <a:t>connected to other devices via wireless protocols</a:t>
            </a:r>
            <a:endParaRPr lang="en-US" altLang="zh-CN" dirty="0"/>
          </a:p>
          <a:p>
            <a:pPr marL="114300" indent="0">
              <a:buNone/>
            </a:pPr>
            <a:r>
              <a:rPr lang="zh-CN" altLang="en-US" dirty="0"/>
              <a:t>                          </a:t>
            </a:r>
            <a:r>
              <a:rPr lang="en-US" altLang="zh-CN" dirty="0"/>
              <a:t>2)</a:t>
            </a:r>
            <a:r>
              <a:rPr lang="zh-CN" altLang="en-US" dirty="0"/>
              <a:t> </a:t>
            </a:r>
            <a:r>
              <a:rPr lang="en-US" altLang="zh-CN" dirty="0"/>
              <a:t>controlled</a:t>
            </a:r>
            <a:r>
              <a:rPr lang="zh-CN" altLang="en-US" dirty="0"/>
              <a:t> </a:t>
            </a:r>
            <a:r>
              <a:rPr lang="en-US" altLang="zh-CN" dirty="0"/>
              <a:t>by</a:t>
            </a:r>
            <a:r>
              <a:rPr lang="zh-CN" altLang="en-US" dirty="0"/>
              <a:t> </a:t>
            </a:r>
            <a:r>
              <a:rPr lang="en-US" altLang="zh-CN" dirty="0"/>
              <a:t>home</a:t>
            </a:r>
            <a:r>
              <a:rPr lang="zh-CN" altLang="en-US" dirty="0"/>
              <a:t> </a:t>
            </a:r>
            <a:r>
              <a:rPr lang="en-US" altLang="zh-CN" dirty="0"/>
              <a:t>automation</a:t>
            </a:r>
            <a:r>
              <a:rPr lang="zh-CN" altLang="en-US" dirty="0"/>
              <a:t> </a:t>
            </a:r>
            <a:r>
              <a:rPr lang="en-US" altLang="zh-CN" dirty="0"/>
              <a:t>systems</a:t>
            </a:r>
            <a:endParaRPr lang="en-US" dirty="0"/>
          </a:p>
        </p:txBody>
      </p:sp>
      <p:sp>
        <p:nvSpPr>
          <p:cNvPr id="3" name="Slide Number Placeholder 2">
            <a:extLst>
              <a:ext uri="{FF2B5EF4-FFF2-40B4-BE49-F238E27FC236}">
                <a16:creationId xmlns:a16="http://schemas.microsoft.com/office/drawing/2014/main" id="{E5B9FF05-E26F-2045-98DD-75B01375AF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grpSp>
        <p:nvGrpSpPr>
          <p:cNvPr id="91" name="Group 90">
            <a:extLst>
              <a:ext uri="{FF2B5EF4-FFF2-40B4-BE49-F238E27FC236}">
                <a16:creationId xmlns:a16="http://schemas.microsoft.com/office/drawing/2014/main" id="{0E726C52-B4D9-A04A-9117-4A8E4898728F}"/>
              </a:ext>
            </a:extLst>
          </p:cNvPr>
          <p:cNvGrpSpPr/>
          <p:nvPr/>
        </p:nvGrpSpPr>
        <p:grpSpPr>
          <a:xfrm>
            <a:off x="2580590" y="1269266"/>
            <a:ext cx="3509911" cy="2725617"/>
            <a:chOff x="2597066" y="1818263"/>
            <a:chExt cx="3509911" cy="2725617"/>
          </a:xfrm>
        </p:grpSpPr>
        <p:pic>
          <p:nvPicPr>
            <p:cNvPr id="1026" name="Picture 2" descr="Smart Home Icons - Download Free Vector Icons | Noun Project">
              <a:extLst>
                <a:ext uri="{FF2B5EF4-FFF2-40B4-BE49-F238E27FC236}">
                  <a16:creationId xmlns:a16="http://schemas.microsoft.com/office/drawing/2014/main" id="{3F8F1124-D33A-5E49-90CE-EE4789FAF4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893" y="2509743"/>
              <a:ext cx="1290234" cy="129023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Fridge, smart, internet, of, things, refrigerator, wifi, logo Free Icon of  Internet Of Things">
              <a:extLst>
                <a:ext uri="{FF2B5EF4-FFF2-40B4-BE49-F238E27FC236}">
                  <a16:creationId xmlns:a16="http://schemas.microsoft.com/office/drawing/2014/main" id="{B418EB4C-DF39-B049-A32C-25681BF01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066" y="2622708"/>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Smart Bulb free icon - wireless, electronics, bulb, electronic device,  technology, smart home, smart bulb, internet of things | Smart bulb, Icon,  Bulb">
              <a:extLst>
                <a:ext uri="{FF2B5EF4-FFF2-40B4-BE49-F238E27FC236}">
                  <a16:creationId xmlns:a16="http://schemas.microsoft.com/office/drawing/2014/main" id="{54AF64B2-58B5-AD44-9796-FFC325BF61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407356" y="1864859"/>
              <a:ext cx="619075" cy="61907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Cloud computing, connected, connectivity, device, television, tv, wifi icon  - Download on Iconfinder">
              <a:extLst>
                <a:ext uri="{FF2B5EF4-FFF2-40B4-BE49-F238E27FC236}">
                  <a16:creationId xmlns:a16="http://schemas.microsoft.com/office/drawing/2014/main" id="{B736DFA9-7734-C342-A3E4-6DAED1551E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818263"/>
              <a:ext cx="753487" cy="753487"/>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 smart trash can free vector eps, cdr, ai, svg vector illustration graphic  art">
              <a:extLst>
                <a:ext uri="{FF2B5EF4-FFF2-40B4-BE49-F238E27FC236}">
                  <a16:creationId xmlns:a16="http://schemas.microsoft.com/office/drawing/2014/main" id="{F2E7E5C2-56F8-0343-9D48-98A329E7FA0F}"/>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25442" t="14806" r="25951" b="37608"/>
            <a:stretch/>
          </p:blipFill>
          <p:spPr bwMode="auto">
            <a:xfrm>
              <a:off x="2744783" y="3521998"/>
              <a:ext cx="662573" cy="64866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Appliance, cooking, kitchen, microwave, oven icon - Download on Iconfinder">
              <a:extLst>
                <a:ext uri="{FF2B5EF4-FFF2-40B4-BE49-F238E27FC236}">
                  <a16:creationId xmlns:a16="http://schemas.microsoft.com/office/drawing/2014/main" id="{A44094DD-6376-4B47-8EB1-E182B9757D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9445" y="3875405"/>
              <a:ext cx="668475" cy="668475"/>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Socket - Free electronics icons">
              <a:extLst>
                <a:ext uri="{FF2B5EF4-FFF2-40B4-BE49-F238E27FC236}">
                  <a16:creationId xmlns:a16="http://schemas.microsoft.com/office/drawing/2014/main" id="{08F7E68A-58B0-4E4E-9761-453534E01E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0517" y="3723928"/>
              <a:ext cx="579461" cy="579461"/>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Smart Coffee Machine Icons - Download Free Vector Icons | Noun Project">
              <a:extLst>
                <a:ext uri="{FF2B5EF4-FFF2-40B4-BE49-F238E27FC236}">
                  <a16:creationId xmlns:a16="http://schemas.microsoft.com/office/drawing/2014/main" id="{DE0F9684-5A15-D549-9136-1BBAC99543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7516" y="2826535"/>
              <a:ext cx="579461" cy="579461"/>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Elbow Connector 34">
              <a:extLst>
                <a:ext uri="{FF2B5EF4-FFF2-40B4-BE49-F238E27FC236}">
                  <a16:creationId xmlns:a16="http://schemas.microsoft.com/office/drawing/2014/main" id="{2BC6B7DD-0D6D-1042-9702-F122523EF975}"/>
                </a:ext>
              </a:extLst>
            </p:cNvPr>
            <p:cNvCxnSpPr>
              <a:cxnSpLocks/>
              <a:endCxn id="46" idx="4"/>
            </p:cNvCxnSpPr>
            <p:nvPr/>
          </p:nvCxnSpPr>
          <p:spPr>
            <a:xfrm rot="10800000">
              <a:off x="3722689" y="2618685"/>
              <a:ext cx="461913" cy="13219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Donut 45">
              <a:extLst>
                <a:ext uri="{FF2B5EF4-FFF2-40B4-BE49-F238E27FC236}">
                  <a16:creationId xmlns:a16="http://schemas.microsoft.com/office/drawing/2014/main" id="{4AD2B31D-CD26-164F-AC63-E5E4106030C5}"/>
                </a:ext>
              </a:extLst>
            </p:cNvPr>
            <p:cNvSpPr/>
            <p:nvPr/>
          </p:nvSpPr>
          <p:spPr>
            <a:xfrm>
              <a:off x="3671522" y="2516352"/>
              <a:ext cx="102332" cy="102332"/>
            </a:xfrm>
            <a:prstGeom prst="donut">
              <a:avLst>
                <a:gd name="adj" fmla="val 173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78">
              <a:extLst>
                <a:ext uri="{FF2B5EF4-FFF2-40B4-BE49-F238E27FC236}">
                  <a16:creationId xmlns:a16="http://schemas.microsoft.com/office/drawing/2014/main" id="{FED2196F-FF99-9448-A396-8AFD452BE8EB}"/>
                </a:ext>
              </a:extLst>
            </p:cNvPr>
            <p:cNvSpPr/>
            <p:nvPr/>
          </p:nvSpPr>
          <p:spPr>
            <a:xfrm>
              <a:off x="3277376" y="2975062"/>
              <a:ext cx="102332" cy="102332"/>
            </a:xfrm>
            <a:prstGeom prst="donut">
              <a:avLst>
                <a:gd name="adj" fmla="val 173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5" name="Straight Connector 54">
              <a:extLst>
                <a:ext uri="{FF2B5EF4-FFF2-40B4-BE49-F238E27FC236}">
                  <a16:creationId xmlns:a16="http://schemas.microsoft.com/office/drawing/2014/main" id="{E8D25D28-CC74-2A47-920A-910BCAFA5263}"/>
                </a:ext>
              </a:extLst>
            </p:cNvPr>
            <p:cNvCxnSpPr>
              <a:cxnSpLocks/>
              <a:stCxn id="79" idx="6"/>
            </p:cNvCxnSpPr>
            <p:nvPr/>
          </p:nvCxnSpPr>
          <p:spPr>
            <a:xfrm>
              <a:off x="3379708" y="3026228"/>
              <a:ext cx="523817" cy="0"/>
            </a:xfrm>
            <a:prstGeom prst="line">
              <a:avLst/>
            </a:prstGeom>
            <a:ln w="19050"/>
          </p:spPr>
          <p:style>
            <a:lnRef idx="1">
              <a:schemeClr val="dk1"/>
            </a:lnRef>
            <a:fillRef idx="0">
              <a:schemeClr val="dk1"/>
            </a:fillRef>
            <a:effectRef idx="0">
              <a:schemeClr val="dk1"/>
            </a:effectRef>
            <a:fontRef idx="minor">
              <a:schemeClr val="tx1"/>
            </a:fontRef>
          </p:style>
        </p:cxnSp>
        <p:sp>
          <p:nvSpPr>
            <p:cNvPr id="87" name="Donut 86">
              <a:extLst>
                <a:ext uri="{FF2B5EF4-FFF2-40B4-BE49-F238E27FC236}">
                  <a16:creationId xmlns:a16="http://schemas.microsoft.com/office/drawing/2014/main" id="{E3A5597E-1B6E-264B-A590-5970B8F2AEAA}"/>
                </a:ext>
              </a:extLst>
            </p:cNvPr>
            <p:cNvSpPr/>
            <p:nvPr/>
          </p:nvSpPr>
          <p:spPr>
            <a:xfrm>
              <a:off x="3370485" y="3765565"/>
              <a:ext cx="102332" cy="102332"/>
            </a:xfrm>
            <a:prstGeom prst="donut">
              <a:avLst>
                <a:gd name="adj" fmla="val 173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8" name="Elbow Connector 87">
              <a:extLst>
                <a:ext uri="{FF2B5EF4-FFF2-40B4-BE49-F238E27FC236}">
                  <a16:creationId xmlns:a16="http://schemas.microsoft.com/office/drawing/2014/main" id="{1F040A1E-316F-1841-A359-33A7B6C03E25}"/>
                </a:ext>
              </a:extLst>
            </p:cNvPr>
            <p:cNvCxnSpPr>
              <a:cxnSpLocks/>
              <a:endCxn id="87" idx="6"/>
            </p:cNvCxnSpPr>
            <p:nvPr/>
          </p:nvCxnSpPr>
          <p:spPr>
            <a:xfrm rot="10800000" flipV="1">
              <a:off x="3472818" y="3490217"/>
              <a:ext cx="412559" cy="326514"/>
            </a:xfrm>
            <a:prstGeom prst="bentConnector3">
              <a:avLst>
                <a:gd name="adj1" fmla="val 7963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Donut 93">
              <a:extLst>
                <a:ext uri="{FF2B5EF4-FFF2-40B4-BE49-F238E27FC236}">
                  <a16:creationId xmlns:a16="http://schemas.microsoft.com/office/drawing/2014/main" id="{4A9EA79E-12B4-C440-B998-B54F813B72B2}"/>
                </a:ext>
              </a:extLst>
            </p:cNvPr>
            <p:cNvSpPr/>
            <p:nvPr/>
          </p:nvSpPr>
          <p:spPr>
            <a:xfrm>
              <a:off x="4363232" y="3854669"/>
              <a:ext cx="102332" cy="102332"/>
            </a:xfrm>
            <a:prstGeom prst="donut">
              <a:avLst>
                <a:gd name="adj" fmla="val 173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6" name="Straight Connector 95">
              <a:extLst>
                <a:ext uri="{FF2B5EF4-FFF2-40B4-BE49-F238E27FC236}">
                  <a16:creationId xmlns:a16="http://schemas.microsoft.com/office/drawing/2014/main" id="{DD0832BA-7A58-464D-8D50-593A08B3977C}"/>
                </a:ext>
              </a:extLst>
            </p:cNvPr>
            <p:cNvCxnSpPr>
              <a:cxnSpLocks/>
              <a:stCxn id="94" idx="0"/>
            </p:cNvCxnSpPr>
            <p:nvPr/>
          </p:nvCxnSpPr>
          <p:spPr>
            <a:xfrm flipV="1">
              <a:off x="4414398" y="3676460"/>
              <a:ext cx="0" cy="178209"/>
            </a:xfrm>
            <a:prstGeom prst="line">
              <a:avLst/>
            </a:prstGeom>
            <a:ln w="19050"/>
          </p:spPr>
          <p:style>
            <a:lnRef idx="1">
              <a:schemeClr val="dk1"/>
            </a:lnRef>
            <a:fillRef idx="0">
              <a:schemeClr val="dk1"/>
            </a:fillRef>
            <a:effectRef idx="0">
              <a:schemeClr val="dk1"/>
            </a:effectRef>
            <a:fontRef idx="minor">
              <a:schemeClr val="tx1"/>
            </a:fontRef>
          </p:style>
        </p:cxnSp>
        <p:sp>
          <p:nvSpPr>
            <p:cNvPr id="99" name="Donut 98">
              <a:extLst>
                <a:ext uri="{FF2B5EF4-FFF2-40B4-BE49-F238E27FC236}">
                  <a16:creationId xmlns:a16="http://schemas.microsoft.com/office/drawing/2014/main" id="{5B2ECBFE-7270-A14C-8511-7B3215A8446B}"/>
                </a:ext>
              </a:extLst>
            </p:cNvPr>
            <p:cNvSpPr/>
            <p:nvPr/>
          </p:nvSpPr>
          <p:spPr>
            <a:xfrm>
              <a:off x="5153439" y="3878164"/>
              <a:ext cx="102332" cy="102332"/>
            </a:xfrm>
            <a:prstGeom prst="donut">
              <a:avLst>
                <a:gd name="adj" fmla="val 173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0" name="Elbow Connector 99">
              <a:extLst>
                <a:ext uri="{FF2B5EF4-FFF2-40B4-BE49-F238E27FC236}">
                  <a16:creationId xmlns:a16="http://schemas.microsoft.com/office/drawing/2014/main" id="{7C0F5223-F52C-4E46-9D50-DC67C761FA4F}"/>
                </a:ext>
              </a:extLst>
            </p:cNvPr>
            <p:cNvCxnSpPr>
              <a:cxnSpLocks/>
              <a:endCxn id="99" idx="2"/>
            </p:cNvCxnSpPr>
            <p:nvPr/>
          </p:nvCxnSpPr>
          <p:spPr>
            <a:xfrm>
              <a:off x="4801849" y="3596571"/>
              <a:ext cx="351590" cy="332759"/>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Donut 107">
              <a:extLst>
                <a:ext uri="{FF2B5EF4-FFF2-40B4-BE49-F238E27FC236}">
                  <a16:creationId xmlns:a16="http://schemas.microsoft.com/office/drawing/2014/main" id="{B12F356C-EE18-2F48-B37D-47635594A5AF}"/>
                </a:ext>
              </a:extLst>
            </p:cNvPr>
            <p:cNvSpPr/>
            <p:nvPr/>
          </p:nvSpPr>
          <p:spPr>
            <a:xfrm>
              <a:off x="5361021" y="3103694"/>
              <a:ext cx="102332" cy="102332"/>
            </a:xfrm>
            <a:prstGeom prst="donut">
              <a:avLst>
                <a:gd name="adj" fmla="val 173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9" name="Straight Connector 108">
              <a:extLst>
                <a:ext uri="{FF2B5EF4-FFF2-40B4-BE49-F238E27FC236}">
                  <a16:creationId xmlns:a16="http://schemas.microsoft.com/office/drawing/2014/main" id="{B473C3B2-E5EA-1F46-9E60-94DA00FB0596}"/>
                </a:ext>
              </a:extLst>
            </p:cNvPr>
            <p:cNvCxnSpPr>
              <a:cxnSpLocks/>
              <a:stCxn id="108" idx="2"/>
              <a:endCxn id="1026" idx="3"/>
            </p:cNvCxnSpPr>
            <p:nvPr/>
          </p:nvCxnSpPr>
          <p:spPr>
            <a:xfrm flipH="1">
              <a:off x="5007127" y="3154860"/>
              <a:ext cx="353894" cy="0"/>
            </a:xfrm>
            <a:prstGeom prst="line">
              <a:avLst/>
            </a:prstGeom>
            <a:ln w="19050"/>
          </p:spPr>
          <p:style>
            <a:lnRef idx="1">
              <a:schemeClr val="dk1"/>
            </a:lnRef>
            <a:fillRef idx="0">
              <a:schemeClr val="dk1"/>
            </a:fillRef>
            <a:effectRef idx="0">
              <a:schemeClr val="dk1"/>
            </a:effectRef>
            <a:fontRef idx="minor">
              <a:schemeClr val="tx1"/>
            </a:fontRef>
          </p:style>
        </p:cxnSp>
        <p:sp>
          <p:nvSpPr>
            <p:cNvPr id="115" name="Donut 114">
              <a:extLst>
                <a:ext uri="{FF2B5EF4-FFF2-40B4-BE49-F238E27FC236}">
                  <a16:creationId xmlns:a16="http://schemas.microsoft.com/office/drawing/2014/main" id="{FBA664A7-37CB-5A4E-8E9C-5ECDF55F0248}"/>
                </a:ext>
              </a:extLst>
            </p:cNvPr>
            <p:cNvSpPr/>
            <p:nvPr/>
          </p:nvSpPr>
          <p:spPr>
            <a:xfrm>
              <a:off x="4857068" y="2519715"/>
              <a:ext cx="102332" cy="102332"/>
            </a:xfrm>
            <a:prstGeom prst="donut">
              <a:avLst>
                <a:gd name="adj" fmla="val 173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6" name="Elbow Connector 115">
              <a:extLst>
                <a:ext uri="{FF2B5EF4-FFF2-40B4-BE49-F238E27FC236}">
                  <a16:creationId xmlns:a16="http://schemas.microsoft.com/office/drawing/2014/main" id="{F5AAEFDC-E989-B647-B88D-19379BC40862}"/>
                </a:ext>
              </a:extLst>
            </p:cNvPr>
            <p:cNvCxnSpPr>
              <a:cxnSpLocks/>
              <a:stCxn id="115" idx="4"/>
            </p:cNvCxnSpPr>
            <p:nvPr/>
          </p:nvCxnSpPr>
          <p:spPr>
            <a:xfrm rot="5400000">
              <a:off x="4681005" y="2646036"/>
              <a:ext cx="251219" cy="203241"/>
            </a:xfrm>
            <a:prstGeom prst="bentConnector3">
              <a:avLst>
                <a:gd name="adj1" fmla="val 9655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Picture 2" descr="Google Nest Hub Max Smart Speaker">
            <a:extLst>
              <a:ext uri="{FF2B5EF4-FFF2-40B4-BE49-F238E27FC236}">
                <a16:creationId xmlns:a16="http://schemas.microsoft.com/office/drawing/2014/main" id="{3A7E5619-079F-0D49-8099-CDC206AF79B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6768" y="1303837"/>
            <a:ext cx="992885" cy="9928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le HomePod mini image 1 of 1">
            <a:extLst>
              <a:ext uri="{FF2B5EF4-FFF2-40B4-BE49-F238E27FC236}">
                <a16:creationId xmlns:a16="http://schemas.microsoft.com/office/drawing/2014/main" id="{0888C840-A30F-3F47-A66D-E58329EAFE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98516" y="2438062"/>
            <a:ext cx="647081" cy="5966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exa smart speaker Cheap Online Shopping">
            <a:extLst>
              <a:ext uri="{FF2B5EF4-FFF2-40B4-BE49-F238E27FC236}">
                <a16:creationId xmlns:a16="http://schemas.microsoft.com/office/drawing/2014/main" id="{848F61FD-5845-0645-83B3-3D5359A2A88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27212" y="1747190"/>
            <a:ext cx="498545" cy="803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mart Refrigerators – The New Family Hub – iUrbanTeen">
            <a:extLst>
              <a:ext uri="{FF2B5EF4-FFF2-40B4-BE49-F238E27FC236}">
                <a16:creationId xmlns:a16="http://schemas.microsoft.com/office/drawing/2014/main" id="{735C9FB6-70DD-194B-BC59-4125E1A221B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52514" y="1859029"/>
            <a:ext cx="662166" cy="7106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oomba® 650 Robot Vacuum | iRobot">
            <a:extLst>
              <a:ext uri="{FF2B5EF4-FFF2-40B4-BE49-F238E27FC236}">
                <a16:creationId xmlns:a16="http://schemas.microsoft.com/office/drawing/2014/main" id="{62DE9C22-D244-A048-B441-8D571C70DA4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8444" y="2951167"/>
            <a:ext cx="803225" cy="8032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est Smart Microwave">
            <a:extLst>
              <a:ext uri="{FF2B5EF4-FFF2-40B4-BE49-F238E27FC236}">
                <a16:creationId xmlns:a16="http://schemas.microsoft.com/office/drawing/2014/main" id="{4DFC8E19-CC20-C344-A163-F199BBACA333}"/>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0994" t="12868" r="16356" b="12127"/>
          <a:stretch/>
        </p:blipFill>
        <p:spPr bwMode="auto">
          <a:xfrm>
            <a:off x="2744939" y="3881230"/>
            <a:ext cx="746313" cy="5102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iFi Smart Plug - Smart Outlets Work with Alexa, Google Home Assistant,  Aoycocr Remote Control Plugs with Timer Function, ETL/FCC/Rohs Listed  Socket, White(1 Pack): Amazon.com: Industrial &amp; Scientific">
            <a:extLst>
              <a:ext uri="{FF2B5EF4-FFF2-40B4-BE49-F238E27FC236}">
                <a16:creationId xmlns:a16="http://schemas.microsoft.com/office/drawing/2014/main" id="{09464FEB-11B9-1E4C-A0A8-14049F49030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88518" y="3894943"/>
            <a:ext cx="575877" cy="51021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marter Smart iCoffee Brew Coffee Maker with Built-in Grinder, Smarter App,  and 3 Interchangeable Color Panels (Cream, Black, Red), SMARTCOFF.1">
            <a:extLst>
              <a:ext uri="{FF2B5EF4-FFF2-40B4-BE49-F238E27FC236}">
                <a16:creationId xmlns:a16="http://schemas.microsoft.com/office/drawing/2014/main" id="{6C70DDFE-996B-EF48-8997-F255A9E3D24D}"/>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20103" r="20477"/>
          <a:stretch/>
        </p:blipFill>
        <p:spPr bwMode="auto">
          <a:xfrm>
            <a:off x="6104497" y="3157067"/>
            <a:ext cx="525570" cy="88449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s Your Smart TV Getting Too Smart?">
            <a:extLst>
              <a:ext uri="{FF2B5EF4-FFF2-40B4-BE49-F238E27FC236}">
                <a16:creationId xmlns:a16="http://schemas.microsoft.com/office/drawing/2014/main" id="{DCC012D6-F9F6-BA48-9A28-6900E4BC5A5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20664" y="1120610"/>
            <a:ext cx="967665" cy="63579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DT Doorbell Camera Cost &amp; Pricing | ADT Video Doorbell Review">
            <a:extLst>
              <a:ext uri="{FF2B5EF4-FFF2-40B4-BE49-F238E27FC236}">
                <a16:creationId xmlns:a16="http://schemas.microsoft.com/office/drawing/2014/main" id="{69A9A1CE-28A7-B043-BB3F-28033775B71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76388" y="2096713"/>
            <a:ext cx="988165" cy="8032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93A4B07B-695C-A64E-BF1B-D008D17A05EA}"/>
              </a:ext>
            </a:extLst>
          </p:cNvPr>
          <p:cNvGrpSpPr/>
          <p:nvPr/>
        </p:nvGrpSpPr>
        <p:grpSpPr>
          <a:xfrm>
            <a:off x="2699784" y="1019380"/>
            <a:ext cx="697945" cy="857657"/>
            <a:chOff x="2699784" y="1019380"/>
            <a:chExt cx="697945" cy="857657"/>
          </a:xfrm>
        </p:grpSpPr>
        <p:pic>
          <p:nvPicPr>
            <p:cNvPr id="1032" name="Picture 8" descr="PHILIPS Hue White &amp; Colour Ambience Smart Bulb - B22 Fast Delivery |  Currysie">
              <a:extLst>
                <a:ext uri="{FF2B5EF4-FFF2-40B4-BE49-F238E27FC236}">
                  <a16:creationId xmlns:a16="http://schemas.microsoft.com/office/drawing/2014/main" id="{05DFF358-3398-394D-A738-BC694AE6511D}"/>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23283" r="24879"/>
            <a:stretch/>
          </p:blipFill>
          <p:spPr bwMode="auto">
            <a:xfrm rot="807181">
              <a:off x="3040452" y="1019380"/>
              <a:ext cx="357277" cy="61129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Aigital Smart Light Bulb Alexa, Color Changing Light Bulb Alexa Led Bulb  Color Changing Cool &amp; Warm （2700k-6500k）Multicolor Bulbs Work with Alexa,  Google Assistant and IFTTT, 9W No Hub Required - -">
              <a:extLst>
                <a:ext uri="{FF2B5EF4-FFF2-40B4-BE49-F238E27FC236}">
                  <a16:creationId xmlns:a16="http://schemas.microsoft.com/office/drawing/2014/main" id="{5EC331E5-64A6-1641-8266-23A4D9D6F85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0470044">
              <a:off x="2699784" y="1248129"/>
              <a:ext cx="347646" cy="62890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420253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03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03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03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104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042"/>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104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104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0017 1.60494E-6 L 0.00122 0.09629 " pathEditMode="relative" rAng="0" ptsTypes="AA">
                                      <p:cBhvr>
                                        <p:cTn id="31" dur="500" fill="hold"/>
                                        <p:tgtEl>
                                          <p:spTgt spid="91"/>
                                        </p:tgtEl>
                                        <p:attrNameLst>
                                          <p:attrName>ppt_x</p:attrName>
                                          <p:attrName>ppt_y</p:attrName>
                                        </p:attrNameLst>
                                      </p:cBhvr>
                                      <p:rCtr x="69" y="4815"/>
                                    </p:animMotion>
                                  </p:childTnLst>
                                </p:cTn>
                              </p:par>
                              <p:par>
                                <p:cTn id="32" presetID="1" presetClass="exit" presetSubtype="0" fill="hold" nodeType="withEffect">
                                  <p:stCondLst>
                                    <p:cond delay="0"/>
                                  </p:stCondLst>
                                  <p:childTnLst>
                                    <p:set>
                                      <p:cBhvr>
                                        <p:cTn id="33" dur="1" fill="hold">
                                          <p:stCondLst>
                                            <p:cond delay="0"/>
                                          </p:stCondLst>
                                        </p:cTn>
                                        <p:tgtEl>
                                          <p:spTgt spid="5"/>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034"/>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03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03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040"/>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042"/>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046"/>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44"/>
                                        </p:tgtEl>
                                        <p:attrNameLst>
                                          <p:attrName>style.visibility</p:attrName>
                                        </p:attrNameLst>
                                      </p:cBhvr>
                                      <p:to>
                                        <p:strVal val="hidden"/>
                                      </p:to>
                                    </p:set>
                                  </p:childTnLst>
                                </p:cTn>
                              </p:par>
                            </p:childTnLst>
                          </p:cTn>
                        </p:par>
                        <p:par>
                          <p:cTn id="48" fill="hold">
                            <p:stCondLst>
                              <p:cond delay="500"/>
                            </p:stCondLst>
                            <p:childTnLst>
                              <p:par>
                                <p:cTn id="49" presetID="1" presetClass="entr" presetSubtype="0" fill="hold" grpId="0" nodeType="afterEffect">
                                  <p:stCondLst>
                                    <p:cond delay="500"/>
                                  </p:stCondLst>
                                  <p:childTnLst>
                                    <p:set>
                                      <p:cBhvr>
                                        <p:cTn id="5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4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Workload Evaluation -- Pre/Post-Lease</a:t>
            </a:r>
            <a:endParaRPr dirty="0"/>
          </a:p>
        </p:txBody>
      </p:sp>
      <p:sp>
        <p:nvSpPr>
          <p:cNvPr id="1004" name="Google Shape;1004;p45"/>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pic>
        <p:nvPicPr>
          <p:cNvPr id="1005" name="Google Shape;1005;p45"/>
          <p:cNvPicPr preferRelativeResize="0"/>
          <p:nvPr/>
        </p:nvPicPr>
        <p:blipFill>
          <a:blip r:embed="rId4">
            <a:alphaModFix/>
          </a:blip>
          <a:stretch>
            <a:fillRect/>
          </a:stretch>
        </p:blipFill>
        <p:spPr>
          <a:xfrm>
            <a:off x="911200" y="1513578"/>
            <a:ext cx="3487533" cy="2276072"/>
          </a:xfrm>
          <a:prstGeom prst="rect">
            <a:avLst/>
          </a:prstGeom>
          <a:noFill/>
          <a:ln>
            <a:noFill/>
          </a:ln>
        </p:spPr>
      </p:pic>
      <p:pic>
        <p:nvPicPr>
          <p:cNvPr id="1006" name="Google Shape;1006;p45"/>
          <p:cNvPicPr preferRelativeResize="0"/>
          <p:nvPr/>
        </p:nvPicPr>
        <p:blipFill>
          <a:blip r:embed="rId5">
            <a:alphaModFix/>
          </a:blip>
          <a:stretch>
            <a:fillRect/>
          </a:stretch>
        </p:blipFill>
        <p:spPr>
          <a:xfrm>
            <a:off x="4899130" y="1513578"/>
            <a:ext cx="3408870" cy="2354747"/>
          </a:xfrm>
          <a:prstGeom prst="rect">
            <a:avLst/>
          </a:prstGeom>
          <a:noFill/>
          <a:ln>
            <a:noFill/>
          </a:ln>
        </p:spPr>
      </p:pic>
      <p:sp>
        <p:nvSpPr>
          <p:cNvPr id="1007" name="Google Shape;1007;p45"/>
          <p:cNvSpPr/>
          <p:nvPr/>
        </p:nvSpPr>
        <p:spPr>
          <a:xfrm rot="-1501">
            <a:off x="1533924" y="2213453"/>
            <a:ext cx="687000" cy="14064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rot="-1501">
            <a:off x="5487475" y="3320902"/>
            <a:ext cx="687000" cy="2988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rot="-1501">
            <a:off x="3568880" y="3020224"/>
            <a:ext cx="687000" cy="599700"/>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rot="-1501">
            <a:off x="7402481" y="2213447"/>
            <a:ext cx="687000" cy="1362900"/>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txBox="1"/>
          <p:nvPr/>
        </p:nvSpPr>
        <p:spPr>
          <a:xfrm>
            <a:off x="3090746" y="867113"/>
            <a:ext cx="3616768" cy="4154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dirty="0">
                <a:solidFill>
                  <a:srgbClr val="0000FF"/>
                </a:solidFill>
                <a:latin typeface="Calibri"/>
                <a:ea typeface="Calibri"/>
                <a:cs typeface="Calibri"/>
                <a:sym typeface="Calibri"/>
              </a:rPr>
              <a:t>High Latency, Zero Temporary Incongruence</a:t>
            </a:r>
            <a:endParaRPr sz="1500" dirty="0">
              <a:solidFill>
                <a:srgbClr val="0000FF"/>
              </a:solidFill>
              <a:latin typeface="Calibri"/>
              <a:ea typeface="Calibri"/>
              <a:cs typeface="Calibri"/>
              <a:sym typeface="Calibri"/>
            </a:endParaRPr>
          </a:p>
        </p:txBody>
      </p:sp>
      <p:sp>
        <p:nvSpPr>
          <p:cNvPr id="1012" name="Google Shape;1012;p45"/>
          <p:cNvSpPr txBox="1"/>
          <p:nvPr/>
        </p:nvSpPr>
        <p:spPr>
          <a:xfrm>
            <a:off x="2828925" y="1176275"/>
            <a:ext cx="4143375"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dirty="0">
                <a:solidFill>
                  <a:srgbClr val="38761D"/>
                </a:solidFill>
                <a:latin typeface="Calibri"/>
                <a:ea typeface="Calibri"/>
                <a:cs typeface="Calibri"/>
                <a:sym typeface="Calibri"/>
              </a:rPr>
              <a:t>Low Latency, High Temporary Incongruence</a:t>
            </a:r>
            <a:endParaRPr sz="1500" dirty="0">
              <a:solidFill>
                <a:srgbClr val="38761D"/>
              </a:solidFill>
              <a:latin typeface="Calibri"/>
              <a:ea typeface="Calibri"/>
              <a:cs typeface="Calibri"/>
              <a:sym typeface="Calibri"/>
            </a:endParaRPr>
          </a:p>
        </p:txBody>
      </p:sp>
      <p:sp>
        <p:nvSpPr>
          <p:cNvPr id="1013" name="Google Shape;1013;p45"/>
          <p:cNvSpPr/>
          <p:nvPr/>
        </p:nvSpPr>
        <p:spPr>
          <a:xfrm>
            <a:off x="1064550" y="3925900"/>
            <a:ext cx="7014900" cy="753300"/>
          </a:xfrm>
          <a:prstGeom prst="roundRect">
            <a:avLst>
              <a:gd name="adj" fmla="val 16667"/>
            </a:avLst>
          </a:prstGeom>
          <a:solidFill>
            <a:srgbClr val="F1CB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i="1" dirty="0">
                <a:solidFill>
                  <a:schemeClr val="dk2"/>
                </a:solidFill>
                <a:latin typeface="Calibri"/>
                <a:ea typeface="Calibri"/>
                <a:cs typeface="Calibri"/>
                <a:sym typeface="Calibri"/>
              </a:rPr>
              <a:t>Pre/Post leases reduce the E2E latency (user-facing metrics) with the cost of Temporary Incongruence</a:t>
            </a:r>
            <a:endParaRPr sz="13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7"/>
                                        </p:tgtEl>
                                        <p:attrNameLst>
                                          <p:attrName>style.visibility</p:attrName>
                                        </p:attrNameLst>
                                      </p:cBhvr>
                                      <p:to>
                                        <p:strVal val="visible"/>
                                      </p:to>
                                    </p:set>
                                    <p:animEffect transition="in" filter="fade">
                                      <p:cBhvr>
                                        <p:cTn id="7" dur="1000"/>
                                        <p:tgtEl>
                                          <p:spTgt spid="1007"/>
                                        </p:tgtEl>
                                      </p:cBhvr>
                                    </p:animEffect>
                                  </p:childTnLst>
                                </p:cTn>
                              </p:par>
                              <p:par>
                                <p:cTn id="8" presetID="10" presetClass="entr" presetSubtype="0" fill="hold" nodeType="withEffect">
                                  <p:stCondLst>
                                    <p:cond delay="0"/>
                                  </p:stCondLst>
                                  <p:childTnLst>
                                    <p:set>
                                      <p:cBhvr>
                                        <p:cTn id="9" dur="1" fill="hold">
                                          <p:stCondLst>
                                            <p:cond delay="0"/>
                                          </p:stCondLst>
                                        </p:cTn>
                                        <p:tgtEl>
                                          <p:spTgt spid="1011"/>
                                        </p:tgtEl>
                                        <p:attrNameLst>
                                          <p:attrName>style.visibility</p:attrName>
                                        </p:attrNameLst>
                                      </p:cBhvr>
                                      <p:to>
                                        <p:strVal val="visible"/>
                                      </p:to>
                                    </p:set>
                                    <p:animEffect transition="in" filter="fade">
                                      <p:cBhvr>
                                        <p:cTn id="10" dur="1000"/>
                                        <p:tgtEl>
                                          <p:spTgt spid="1011"/>
                                        </p:tgtEl>
                                      </p:cBhvr>
                                    </p:animEffect>
                                  </p:childTnLst>
                                </p:cTn>
                              </p:par>
                              <p:par>
                                <p:cTn id="11" presetID="10" presetClass="entr" presetSubtype="0" fill="hold" nodeType="withEffect">
                                  <p:stCondLst>
                                    <p:cond delay="0"/>
                                  </p:stCondLst>
                                  <p:childTnLst>
                                    <p:set>
                                      <p:cBhvr>
                                        <p:cTn id="12" dur="1" fill="hold">
                                          <p:stCondLst>
                                            <p:cond delay="0"/>
                                          </p:stCondLst>
                                        </p:cTn>
                                        <p:tgtEl>
                                          <p:spTgt spid="1008"/>
                                        </p:tgtEl>
                                        <p:attrNameLst>
                                          <p:attrName>style.visibility</p:attrName>
                                        </p:attrNameLst>
                                      </p:cBhvr>
                                      <p:to>
                                        <p:strVal val="visible"/>
                                      </p:to>
                                    </p:set>
                                    <p:animEffect transition="in" filter="fade">
                                      <p:cBhvr>
                                        <p:cTn id="13" dur="1000"/>
                                        <p:tgtEl>
                                          <p:spTgt spid="100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09"/>
                                        </p:tgtEl>
                                        <p:attrNameLst>
                                          <p:attrName>style.visibility</p:attrName>
                                        </p:attrNameLst>
                                      </p:cBhvr>
                                      <p:to>
                                        <p:strVal val="visible"/>
                                      </p:to>
                                    </p:set>
                                    <p:animEffect transition="in" filter="fade">
                                      <p:cBhvr>
                                        <p:cTn id="18" dur="1000"/>
                                        <p:tgtEl>
                                          <p:spTgt spid="1009"/>
                                        </p:tgtEl>
                                      </p:cBhvr>
                                    </p:animEffect>
                                  </p:childTnLst>
                                </p:cTn>
                              </p:par>
                              <p:par>
                                <p:cTn id="19" presetID="10" presetClass="entr" presetSubtype="0" fill="hold" nodeType="withEffect">
                                  <p:stCondLst>
                                    <p:cond delay="0"/>
                                  </p:stCondLst>
                                  <p:childTnLst>
                                    <p:set>
                                      <p:cBhvr>
                                        <p:cTn id="20" dur="1" fill="hold">
                                          <p:stCondLst>
                                            <p:cond delay="0"/>
                                          </p:stCondLst>
                                        </p:cTn>
                                        <p:tgtEl>
                                          <p:spTgt spid="1012"/>
                                        </p:tgtEl>
                                        <p:attrNameLst>
                                          <p:attrName>style.visibility</p:attrName>
                                        </p:attrNameLst>
                                      </p:cBhvr>
                                      <p:to>
                                        <p:strVal val="visible"/>
                                      </p:to>
                                    </p:set>
                                    <p:animEffect transition="in" filter="fade">
                                      <p:cBhvr>
                                        <p:cTn id="21" dur="1000"/>
                                        <p:tgtEl>
                                          <p:spTgt spid="1012"/>
                                        </p:tgtEl>
                                      </p:cBhvr>
                                    </p:animEffect>
                                  </p:childTnLst>
                                </p:cTn>
                              </p:par>
                              <p:par>
                                <p:cTn id="22" presetID="10" presetClass="entr" presetSubtype="0" fill="hold" nodeType="withEffect">
                                  <p:stCondLst>
                                    <p:cond delay="0"/>
                                  </p:stCondLst>
                                  <p:childTnLst>
                                    <p:set>
                                      <p:cBhvr>
                                        <p:cTn id="23" dur="1" fill="hold">
                                          <p:stCondLst>
                                            <p:cond delay="0"/>
                                          </p:stCondLst>
                                        </p:cTn>
                                        <p:tgtEl>
                                          <p:spTgt spid="1010"/>
                                        </p:tgtEl>
                                        <p:attrNameLst>
                                          <p:attrName>style.visibility</p:attrName>
                                        </p:attrNameLst>
                                      </p:cBhvr>
                                      <p:to>
                                        <p:strVal val="visible"/>
                                      </p:to>
                                    </p:set>
                                    <p:animEffect transition="in" filter="fade">
                                      <p:cBhvr>
                                        <p:cTn id="24" dur="1000"/>
                                        <p:tgtEl>
                                          <p:spTgt spid="1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2" name="Rectangle 1">
            <a:extLst>
              <a:ext uri="{FF2B5EF4-FFF2-40B4-BE49-F238E27FC236}">
                <a16:creationId xmlns:a16="http://schemas.microsoft.com/office/drawing/2014/main" id="{07BB3608-FD75-E741-BD25-1742C760F5CB}"/>
              </a:ext>
            </a:extLst>
          </p:cNvPr>
          <p:cNvSpPr/>
          <p:nvPr/>
        </p:nvSpPr>
        <p:spPr>
          <a:xfrm>
            <a:off x="0" y="4536141"/>
            <a:ext cx="528918" cy="6625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18" name="Google Shape;1018;p4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Takeaways</a:t>
            </a:r>
            <a:endParaRPr/>
          </a:p>
        </p:txBody>
      </p:sp>
      <p:sp>
        <p:nvSpPr>
          <p:cNvPr id="1019" name="Google Shape;1019;p46"/>
          <p:cNvSpPr txBox="1">
            <a:spLocks noGrp="1"/>
          </p:cNvSpPr>
          <p:nvPr>
            <p:ph type="body" idx="1"/>
          </p:nvPr>
        </p:nvSpPr>
        <p:spPr>
          <a:xfrm>
            <a:off x="311700" y="942200"/>
            <a:ext cx="8520600" cy="3714977"/>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dirty="0" err="1"/>
              <a:t>Safehome</a:t>
            </a:r>
            <a:r>
              <a:rPr lang="en" sz="2000" dirty="0"/>
              <a:t> is a first step to provide </a:t>
            </a:r>
            <a:r>
              <a:rPr lang="en" sz="2000" i="1" dirty="0">
                <a:solidFill>
                  <a:srgbClr val="2008FF"/>
                </a:solidFill>
                <a:latin typeface="Calibri Light" panose="020F0302020204030204" pitchFamily="34" charset="0"/>
                <a:cs typeface="Calibri Light" panose="020F0302020204030204" pitchFamily="34" charset="0"/>
              </a:rPr>
              <a:t>reliability</a:t>
            </a:r>
            <a:r>
              <a:rPr lang="en" sz="2000" dirty="0"/>
              <a:t> from routine execution level</a:t>
            </a:r>
            <a:br>
              <a:rPr lang="en" sz="2000" dirty="0"/>
            </a:br>
            <a:endParaRPr sz="2000" dirty="0"/>
          </a:p>
          <a:p>
            <a:pPr marL="457200" lvl="0" indent="-355600" algn="l" rtl="0">
              <a:spcBef>
                <a:spcPts val="0"/>
              </a:spcBef>
              <a:spcAft>
                <a:spcPts val="0"/>
              </a:spcAft>
              <a:buSzPts val="2000"/>
              <a:buChar char="-"/>
            </a:pPr>
            <a:r>
              <a:rPr lang="en" sz="2000" dirty="0" err="1"/>
              <a:t>SafeHome</a:t>
            </a:r>
            <a:r>
              <a:rPr lang="en" sz="2000" dirty="0"/>
              <a:t> provides four </a:t>
            </a:r>
            <a:r>
              <a:rPr lang="en" sz="2000" i="1" dirty="0">
                <a:solidFill>
                  <a:srgbClr val="2008FF"/>
                </a:solidFill>
                <a:latin typeface="Calibri Light" panose="020F0302020204030204" pitchFamily="34" charset="0"/>
                <a:cs typeface="Calibri Light" panose="020F0302020204030204" pitchFamily="34" charset="0"/>
              </a:rPr>
              <a:t>Visibility Models </a:t>
            </a:r>
            <a:r>
              <a:rPr lang="en" sz="2000" dirty="0"/>
              <a:t>(WV, EV, PSV, and GSV)</a:t>
            </a:r>
            <a:br>
              <a:rPr lang="en" sz="2000" dirty="0"/>
            </a:br>
            <a:endParaRPr sz="2000" dirty="0"/>
          </a:p>
          <a:p>
            <a:pPr marL="457200" lvl="0" indent="-355600" algn="l" rtl="0">
              <a:spcBef>
                <a:spcPts val="0"/>
              </a:spcBef>
              <a:spcAft>
                <a:spcPts val="0"/>
              </a:spcAft>
              <a:buSzPts val="2000"/>
              <a:buChar char="-"/>
            </a:pPr>
            <a:r>
              <a:rPr lang="en" sz="2000" i="1" dirty="0">
                <a:solidFill>
                  <a:srgbClr val="2008FF"/>
                </a:solidFill>
                <a:latin typeface="Calibri Light" panose="020F0302020204030204" pitchFamily="34" charset="0"/>
                <a:cs typeface="Calibri Light" panose="020F0302020204030204" pitchFamily="34" charset="0"/>
              </a:rPr>
              <a:t>Eventual Visibility</a:t>
            </a:r>
            <a:r>
              <a:rPr lang="en" sz="2000" dirty="0"/>
              <a:t> (EV) model provides the best of both worlds, with: </a:t>
            </a:r>
            <a:endParaRPr sz="2000" dirty="0"/>
          </a:p>
          <a:p>
            <a:pPr marL="914400" lvl="1" indent="-330200" algn="l" rtl="0">
              <a:spcBef>
                <a:spcPts val="0"/>
              </a:spcBef>
              <a:spcAft>
                <a:spcPts val="0"/>
              </a:spcAft>
              <a:buSzPts val="1600"/>
              <a:buChar char="-"/>
            </a:pPr>
            <a:r>
              <a:rPr lang="en" sz="1600" dirty="0"/>
              <a:t>Good user-facing </a:t>
            </a:r>
            <a:r>
              <a:rPr lang="en" sz="1600" i="1" dirty="0">
                <a:solidFill>
                  <a:srgbClr val="2008FF"/>
                </a:solidFill>
                <a:latin typeface="Calibri Light" panose="020F0302020204030204" pitchFamily="34" charset="0"/>
                <a:cs typeface="Calibri Light" panose="020F0302020204030204" pitchFamily="34" charset="0"/>
              </a:rPr>
              <a:t>responsiveness</a:t>
            </a:r>
            <a:r>
              <a:rPr lang="en" sz="1600" dirty="0"/>
              <a:t> (0 - 23.1%) </a:t>
            </a:r>
            <a:endParaRPr sz="1600" dirty="0"/>
          </a:p>
          <a:p>
            <a:pPr marL="914400" lvl="1" indent="-330200" algn="l" rtl="0">
              <a:spcBef>
                <a:spcPts val="0"/>
              </a:spcBef>
              <a:spcAft>
                <a:spcPts val="0"/>
              </a:spcAft>
              <a:buSzPts val="1600"/>
              <a:buChar char="-"/>
            </a:pPr>
            <a:r>
              <a:rPr lang="en" sz="1600" dirty="0"/>
              <a:t>Strongest </a:t>
            </a:r>
            <a:r>
              <a:rPr lang="en" sz="1600" i="1" dirty="0">
                <a:solidFill>
                  <a:srgbClr val="2008FF"/>
                </a:solidFill>
                <a:latin typeface="Calibri Light" panose="020F0302020204030204" pitchFamily="34" charset="0"/>
                <a:cs typeface="Calibri Light" panose="020F0302020204030204" pitchFamily="34" charset="0"/>
              </a:rPr>
              <a:t>end state congruence</a:t>
            </a:r>
            <a:r>
              <a:rPr lang="en" sz="1600" dirty="0"/>
              <a:t> equivalent guarantee (as GSV)</a:t>
            </a:r>
            <a:br>
              <a:rPr lang="en" sz="1600" dirty="0"/>
            </a:br>
            <a:endParaRPr sz="1600" dirty="0"/>
          </a:p>
          <a:p>
            <a:pPr marL="457200" lvl="0" indent="-355600" algn="l" rtl="0">
              <a:spcBef>
                <a:spcPts val="0"/>
              </a:spcBef>
              <a:spcAft>
                <a:spcPts val="0"/>
              </a:spcAft>
              <a:buSzPts val="2000"/>
              <a:buChar char="-"/>
            </a:pPr>
            <a:r>
              <a:rPr lang="en" sz="2000" dirty="0"/>
              <a:t>Lock-leasing </a:t>
            </a:r>
            <a:r>
              <a:rPr lang="en" sz="2000" i="1" dirty="0">
                <a:solidFill>
                  <a:srgbClr val="2008FF"/>
                </a:solidFill>
                <a:latin typeface="Calibri Light" panose="020F0302020204030204" pitchFamily="34" charset="0"/>
                <a:cs typeface="Calibri Light" panose="020F0302020204030204" pitchFamily="34" charset="0"/>
              </a:rPr>
              <a:t>improves latency </a:t>
            </a:r>
            <a:r>
              <a:rPr lang="en" sz="2000" dirty="0"/>
              <a:t>by 1.5X - 4X</a:t>
            </a:r>
          </a:p>
          <a:p>
            <a:pPr marL="457200" lvl="0" indent="-355600" algn="l" rtl="0">
              <a:spcBef>
                <a:spcPts val="0"/>
              </a:spcBef>
              <a:spcAft>
                <a:spcPts val="0"/>
              </a:spcAft>
              <a:buSzPts val="2000"/>
              <a:buChar char="-"/>
            </a:pPr>
            <a:endParaRPr lang="en-US" sz="2000" dirty="0"/>
          </a:p>
          <a:p>
            <a:pPr marL="457200" lvl="0" indent="-355600" algn="l" rtl="0">
              <a:spcBef>
                <a:spcPts val="0"/>
              </a:spcBef>
              <a:spcAft>
                <a:spcPts val="0"/>
              </a:spcAft>
              <a:buSzPts val="2000"/>
              <a:buChar char="-"/>
            </a:pPr>
            <a:endParaRPr lang="en-US" sz="2000" dirty="0"/>
          </a:p>
        </p:txBody>
      </p:sp>
      <p:sp>
        <p:nvSpPr>
          <p:cNvPr id="1020" name="Google Shape;1020;p46"/>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6" name="Google Shape;6;p1">
            <a:extLst>
              <a:ext uri="{FF2B5EF4-FFF2-40B4-BE49-F238E27FC236}">
                <a16:creationId xmlns:a16="http://schemas.microsoft.com/office/drawing/2014/main" id="{E3579A76-2539-6C42-982D-C4E39A7A3539}"/>
              </a:ext>
            </a:extLst>
          </p:cNvPr>
          <p:cNvPicPr preferRelativeResize="0"/>
          <p:nvPr/>
        </p:nvPicPr>
        <p:blipFill>
          <a:blip r:embed="rId3">
            <a:alphaModFix/>
          </a:blip>
          <a:stretch>
            <a:fillRect/>
          </a:stretch>
        </p:blipFill>
        <p:spPr>
          <a:xfrm>
            <a:off x="-57501" y="4692056"/>
            <a:ext cx="9201501" cy="488321"/>
          </a:xfrm>
          <a:prstGeom prst="rect">
            <a:avLst/>
          </a:prstGeom>
          <a:noFill/>
          <a:ln>
            <a:noFill/>
          </a:ln>
        </p:spPr>
      </p:pic>
      <p:pic>
        <p:nvPicPr>
          <p:cNvPr id="7" name="Google Shape;10;p1">
            <a:extLst>
              <a:ext uri="{FF2B5EF4-FFF2-40B4-BE49-F238E27FC236}">
                <a16:creationId xmlns:a16="http://schemas.microsoft.com/office/drawing/2014/main" id="{5D389271-FD88-3E43-8749-657E09102004}"/>
              </a:ext>
            </a:extLst>
          </p:cNvPr>
          <p:cNvPicPr preferRelativeResize="0"/>
          <p:nvPr/>
        </p:nvPicPr>
        <p:blipFill>
          <a:blip r:embed="rId4">
            <a:alphaModFix/>
          </a:blip>
          <a:stretch>
            <a:fillRect/>
          </a:stretch>
        </p:blipFill>
        <p:spPr>
          <a:xfrm>
            <a:off x="140324" y="4769424"/>
            <a:ext cx="232250" cy="333625"/>
          </a:xfrm>
          <a:prstGeom prst="rect">
            <a:avLst/>
          </a:prstGeom>
          <a:noFill/>
          <a:ln>
            <a:noFill/>
          </a:ln>
        </p:spPr>
      </p:pic>
      <p:sp>
        <p:nvSpPr>
          <p:cNvPr id="8" name="Google Shape;11;p1">
            <a:extLst>
              <a:ext uri="{FF2B5EF4-FFF2-40B4-BE49-F238E27FC236}">
                <a16:creationId xmlns:a16="http://schemas.microsoft.com/office/drawing/2014/main" id="{8DB22A95-7582-E847-A07F-BC91811D2778}"/>
              </a:ext>
            </a:extLst>
          </p:cNvPr>
          <p:cNvSpPr txBox="1"/>
          <p:nvPr/>
        </p:nvSpPr>
        <p:spPr>
          <a:xfrm>
            <a:off x="372575" y="4759238"/>
            <a:ext cx="2331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bg2">
                    <a:lumMod val="20000"/>
                    <a:lumOff val="80000"/>
                  </a:schemeClr>
                </a:solidFill>
                <a:latin typeface="Open Sans"/>
                <a:ea typeface="Open Sans"/>
                <a:cs typeface="Open Sans"/>
                <a:sym typeface="Open Sans"/>
              </a:rPr>
              <a:t>DPRG: http://</a:t>
            </a:r>
            <a:r>
              <a:rPr lang="en" sz="1100" dirty="0" err="1">
                <a:solidFill>
                  <a:schemeClr val="bg2">
                    <a:lumMod val="20000"/>
                    <a:lumOff val="80000"/>
                  </a:schemeClr>
                </a:solidFill>
                <a:latin typeface="Open Sans"/>
                <a:ea typeface="Open Sans"/>
                <a:cs typeface="Open Sans"/>
                <a:sym typeface="Open Sans"/>
              </a:rPr>
              <a:t>dprg.cs.uiuc.edu</a:t>
            </a:r>
            <a:r>
              <a:rPr lang="en" sz="1100" dirty="0">
                <a:solidFill>
                  <a:schemeClr val="bg2">
                    <a:lumMod val="20000"/>
                    <a:lumOff val="80000"/>
                  </a:schemeClr>
                </a:solidFill>
                <a:latin typeface="Open Sans"/>
                <a:ea typeface="Open Sans"/>
                <a:cs typeface="Open Sans"/>
                <a:sym typeface="Open Sans"/>
              </a:rPr>
              <a:t>/</a:t>
            </a:r>
            <a:endParaRPr sz="1100" dirty="0">
              <a:solidFill>
                <a:schemeClr val="bg2">
                  <a:lumMod val="20000"/>
                  <a:lumOff val="80000"/>
                </a:schemeClr>
              </a:solidFill>
              <a:latin typeface="Open Sans"/>
              <a:ea typeface="Open Sans"/>
              <a:cs typeface="Open Sans"/>
              <a:sym typeface="Open Sans"/>
            </a:endParaRPr>
          </a:p>
        </p:txBody>
      </p:sp>
      <p:sp>
        <p:nvSpPr>
          <p:cNvPr id="9" name="Google Shape;12;p1">
            <a:extLst>
              <a:ext uri="{FF2B5EF4-FFF2-40B4-BE49-F238E27FC236}">
                <a16:creationId xmlns:a16="http://schemas.microsoft.com/office/drawing/2014/main" id="{C7B8D7B0-DC8E-9B41-9A60-89BC78B1AEB9}"/>
              </a:ext>
            </a:extLst>
          </p:cNvPr>
          <p:cNvSpPr txBox="1"/>
          <p:nvPr/>
        </p:nvSpPr>
        <p:spPr>
          <a:xfrm>
            <a:off x="2687427" y="4675487"/>
            <a:ext cx="3752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dirty="0">
                <a:solidFill>
                  <a:schemeClr val="bg2">
                    <a:lumMod val="20000"/>
                    <a:lumOff val="80000"/>
                  </a:schemeClr>
                </a:solidFill>
                <a:latin typeface="Open Sans"/>
                <a:ea typeface="Open Sans"/>
                <a:cs typeface="Open Sans"/>
                <a:sym typeface="Open Sans"/>
              </a:rPr>
              <a:t>Home, </a:t>
            </a:r>
            <a:r>
              <a:rPr lang="en" sz="1100" dirty="0" err="1">
                <a:solidFill>
                  <a:schemeClr val="bg2">
                    <a:lumMod val="20000"/>
                    <a:lumOff val="80000"/>
                  </a:schemeClr>
                </a:solidFill>
                <a:latin typeface="Open Sans"/>
                <a:ea typeface="Open Sans"/>
                <a:cs typeface="Open Sans"/>
                <a:sym typeface="Open Sans"/>
              </a:rPr>
              <a:t>SafeHome</a:t>
            </a:r>
            <a:r>
              <a:rPr lang="en" sz="1100" dirty="0">
                <a:solidFill>
                  <a:schemeClr val="bg2">
                    <a:lumMod val="20000"/>
                    <a:lumOff val="80000"/>
                  </a:schemeClr>
                </a:solidFill>
                <a:latin typeface="Open Sans"/>
                <a:ea typeface="Open Sans"/>
                <a:cs typeface="Open Sans"/>
                <a:sym typeface="Open Sans"/>
              </a:rPr>
              <a:t>: </a:t>
            </a:r>
            <a:endParaRPr sz="1100" dirty="0">
              <a:solidFill>
                <a:schemeClr val="bg2">
                  <a:lumMod val="20000"/>
                  <a:lumOff val="80000"/>
                </a:schemeClr>
              </a:solidFill>
              <a:latin typeface="Open Sans"/>
              <a:ea typeface="Open Sans"/>
              <a:cs typeface="Open Sans"/>
              <a:sym typeface="Open Sans"/>
            </a:endParaRPr>
          </a:p>
          <a:p>
            <a:pPr marL="0" lvl="0" indent="0" algn="ctr" rtl="0">
              <a:spcBef>
                <a:spcPts val="0"/>
              </a:spcBef>
              <a:spcAft>
                <a:spcPts val="0"/>
              </a:spcAft>
              <a:buNone/>
            </a:pPr>
            <a:r>
              <a:rPr lang="en" sz="1100" dirty="0">
                <a:solidFill>
                  <a:schemeClr val="bg2">
                    <a:lumMod val="20000"/>
                    <a:lumOff val="80000"/>
                  </a:schemeClr>
                </a:solidFill>
                <a:latin typeface="Open Sans"/>
                <a:ea typeface="Open Sans"/>
                <a:cs typeface="Open Sans"/>
                <a:sym typeface="Open Sans"/>
              </a:rPr>
              <a:t>Smart Home Reliability with Visibility and Atomicity</a:t>
            </a:r>
            <a:endParaRPr sz="1100" dirty="0">
              <a:solidFill>
                <a:schemeClr val="bg2">
                  <a:lumMod val="20000"/>
                  <a:lumOff val="80000"/>
                </a:schemeClr>
              </a:solidFill>
              <a:latin typeface="Open Sans"/>
              <a:ea typeface="Open Sans"/>
              <a:cs typeface="Open Sans"/>
              <a:sym typeface="Open Sans"/>
            </a:endParaRPr>
          </a:p>
        </p:txBody>
      </p:sp>
      <p:sp>
        <p:nvSpPr>
          <p:cNvPr id="5" name="Google Shape;16;p2">
            <a:extLst>
              <a:ext uri="{FF2B5EF4-FFF2-40B4-BE49-F238E27FC236}">
                <a16:creationId xmlns:a16="http://schemas.microsoft.com/office/drawing/2014/main" id="{0DEDA23D-1410-B74D-87DC-82BD9679419C}"/>
              </a:ext>
            </a:extLst>
          </p:cNvPr>
          <p:cNvSpPr txBox="1">
            <a:spLocks/>
          </p:cNvSpPr>
          <p:nvPr/>
        </p:nvSpPr>
        <p:spPr>
          <a:xfrm>
            <a:off x="8472458" y="47394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bg2"/>
                </a:solidFill>
                <a:latin typeface="Quicksand Light"/>
                <a:ea typeface="Quicksand Light"/>
                <a:cs typeface="Quicksand Light"/>
                <a:sym typeface="Quicksand Light"/>
              </a:defRPr>
            </a:lvl1pPr>
            <a:lvl2pPr marR="0" lvl="1" algn="r" rtl="0">
              <a:lnSpc>
                <a:spcPct val="100000"/>
              </a:lnSpc>
              <a:spcBef>
                <a:spcPts val="0"/>
              </a:spcBef>
              <a:spcAft>
                <a:spcPts val="0"/>
              </a:spcAft>
              <a:buClr>
                <a:srgbClr val="000000"/>
              </a:buClr>
              <a:buFont typeface="Arial"/>
              <a:buNone/>
              <a:defRPr sz="1000" b="0" i="0" u="none" strike="noStrike" cap="none">
                <a:solidFill>
                  <a:srgbClr val="FFFFFF"/>
                </a:solidFill>
                <a:latin typeface="Quicksand Light"/>
                <a:ea typeface="Quicksand Light"/>
                <a:cs typeface="Quicksand Light"/>
                <a:sym typeface="Quicksand Light"/>
              </a:defRPr>
            </a:lvl2pPr>
            <a:lvl3pPr marR="0" lvl="2" algn="r" rtl="0">
              <a:lnSpc>
                <a:spcPct val="100000"/>
              </a:lnSpc>
              <a:spcBef>
                <a:spcPts val="0"/>
              </a:spcBef>
              <a:spcAft>
                <a:spcPts val="0"/>
              </a:spcAft>
              <a:buClr>
                <a:srgbClr val="000000"/>
              </a:buClr>
              <a:buFont typeface="Arial"/>
              <a:buNone/>
              <a:defRPr sz="1000" b="0" i="0" u="none" strike="noStrike" cap="none">
                <a:solidFill>
                  <a:srgbClr val="FFFFFF"/>
                </a:solidFill>
                <a:latin typeface="Quicksand Light"/>
                <a:ea typeface="Quicksand Light"/>
                <a:cs typeface="Quicksand Light"/>
                <a:sym typeface="Quicksand Light"/>
              </a:defRPr>
            </a:lvl3pPr>
            <a:lvl4pPr marR="0" lvl="3" algn="r" rtl="0">
              <a:lnSpc>
                <a:spcPct val="100000"/>
              </a:lnSpc>
              <a:spcBef>
                <a:spcPts val="0"/>
              </a:spcBef>
              <a:spcAft>
                <a:spcPts val="0"/>
              </a:spcAft>
              <a:buClr>
                <a:srgbClr val="000000"/>
              </a:buClr>
              <a:buFont typeface="Arial"/>
              <a:buNone/>
              <a:defRPr sz="1000" b="0" i="0" u="none" strike="noStrike" cap="none">
                <a:solidFill>
                  <a:srgbClr val="FFFFFF"/>
                </a:solidFill>
                <a:latin typeface="Quicksand Light"/>
                <a:ea typeface="Quicksand Light"/>
                <a:cs typeface="Quicksand Light"/>
                <a:sym typeface="Quicksand Light"/>
              </a:defRPr>
            </a:lvl4pPr>
            <a:lvl5pPr marR="0" lvl="4" algn="r" rtl="0">
              <a:lnSpc>
                <a:spcPct val="100000"/>
              </a:lnSpc>
              <a:spcBef>
                <a:spcPts val="0"/>
              </a:spcBef>
              <a:spcAft>
                <a:spcPts val="0"/>
              </a:spcAft>
              <a:buClr>
                <a:srgbClr val="000000"/>
              </a:buClr>
              <a:buFont typeface="Arial"/>
              <a:buNone/>
              <a:defRPr sz="1000" b="0" i="0" u="none" strike="noStrike" cap="none">
                <a:solidFill>
                  <a:srgbClr val="FFFFFF"/>
                </a:solidFill>
                <a:latin typeface="Quicksand Light"/>
                <a:ea typeface="Quicksand Light"/>
                <a:cs typeface="Quicksand Light"/>
                <a:sym typeface="Quicksand Light"/>
              </a:defRPr>
            </a:lvl5pPr>
            <a:lvl6pPr marR="0" lvl="5" algn="r" rtl="0">
              <a:lnSpc>
                <a:spcPct val="100000"/>
              </a:lnSpc>
              <a:spcBef>
                <a:spcPts val="0"/>
              </a:spcBef>
              <a:spcAft>
                <a:spcPts val="0"/>
              </a:spcAft>
              <a:buClr>
                <a:srgbClr val="000000"/>
              </a:buClr>
              <a:buFont typeface="Arial"/>
              <a:buNone/>
              <a:defRPr sz="1000" b="0" i="0" u="none" strike="noStrike" cap="none">
                <a:solidFill>
                  <a:srgbClr val="FFFFFF"/>
                </a:solidFill>
                <a:latin typeface="Quicksand Light"/>
                <a:ea typeface="Quicksand Light"/>
                <a:cs typeface="Quicksand Light"/>
                <a:sym typeface="Quicksand Light"/>
              </a:defRPr>
            </a:lvl6pPr>
            <a:lvl7pPr marR="0" lvl="6" algn="r" rtl="0">
              <a:lnSpc>
                <a:spcPct val="100000"/>
              </a:lnSpc>
              <a:spcBef>
                <a:spcPts val="0"/>
              </a:spcBef>
              <a:spcAft>
                <a:spcPts val="0"/>
              </a:spcAft>
              <a:buClr>
                <a:srgbClr val="000000"/>
              </a:buClr>
              <a:buFont typeface="Arial"/>
              <a:buNone/>
              <a:defRPr sz="1000" b="0" i="0" u="none" strike="noStrike" cap="none">
                <a:solidFill>
                  <a:srgbClr val="FFFFFF"/>
                </a:solidFill>
                <a:latin typeface="Quicksand Light"/>
                <a:ea typeface="Quicksand Light"/>
                <a:cs typeface="Quicksand Light"/>
                <a:sym typeface="Quicksand Light"/>
              </a:defRPr>
            </a:lvl7pPr>
            <a:lvl8pPr marR="0" lvl="7" algn="r" rtl="0">
              <a:lnSpc>
                <a:spcPct val="100000"/>
              </a:lnSpc>
              <a:spcBef>
                <a:spcPts val="0"/>
              </a:spcBef>
              <a:spcAft>
                <a:spcPts val="0"/>
              </a:spcAft>
              <a:buClr>
                <a:srgbClr val="000000"/>
              </a:buClr>
              <a:buFont typeface="Arial"/>
              <a:buNone/>
              <a:defRPr sz="1000" b="0" i="0" u="none" strike="noStrike" cap="none">
                <a:solidFill>
                  <a:srgbClr val="FFFFFF"/>
                </a:solidFill>
                <a:latin typeface="Quicksand Light"/>
                <a:ea typeface="Quicksand Light"/>
                <a:cs typeface="Quicksand Light"/>
                <a:sym typeface="Quicksand Light"/>
              </a:defRPr>
            </a:lvl8pPr>
            <a:lvl9pPr marR="0" lvl="8" algn="r" rtl="0">
              <a:lnSpc>
                <a:spcPct val="100000"/>
              </a:lnSpc>
              <a:spcBef>
                <a:spcPts val="0"/>
              </a:spcBef>
              <a:spcAft>
                <a:spcPts val="0"/>
              </a:spcAft>
              <a:buClr>
                <a:srgbClr val="000000"/>
              </a:buClr>
              <a:buFont typeface="Arial"/>
              <a:buNone/>
              <a:defRPr sz="1000" b="0" i="0" u="none" strike="noStrike" cap="none">
                <a:solidFill>
                  <a:srgbClr val="FFFFFF"/>
                </a:solidFill>
                <a:latin typeface="Quicksand Light"/>
                <a:ea typeface="Quicksand Light"/>
                <a:cs typeface="Quicksand Light"/>
                <a:sym typeface="Quicksand Light"/>
              </a:defRPr>
            </a:lvl9pPr>
          </a:lstStyle>
          <a:p>
            <a:fld id="{00000000-1234-1234-1234-123412341234}" type="slidenum">
              <a:rPr lang="en" smtClean="0">
                <a:solidFill>
                  <a:schemeClr val="bg2">
                    <a:lumMod val="20000"/>
                    <a:lumOff val="80000"/>
                  </a:schemeClr>
                </a:solidFill>
              </a:rPr>
              <a:pPr/>
              <a:t>21</a:t>
            </a:fld>
            <a:endParaRPr lang="en">
              <a:solidFill>
                <a:schemeClr val="bg2">
                  <a:lumMod val="20000"/>
                  <a:lumOff val="80000"/>
                </a:schemeClr>
              </a:solidFill>
            </a:endParaRPr>
          </a:p>
        </p:txBody>
      </p:sp>
      <p:sp>
        <p:nvSpPr>
          <p:cNvPr id="15" name="Google Shape;1013;p45">
            <a:extLst>
              <a:ext uri="{FF2B5EF4-FFF2-40B4-BE49-F238E27FC236}">
                <a16:creationId xmlns:a16="http://schemas.microsoft.com/office/drawing/2014/main" id="{D4753ED6-D3FF-AD48-BC4D-57DA5488A4A0}"/>
              </a:ext>
            </a:extLst>
          </p:cNvPr>
          <p:cNvSpPr/>
          <p:nvPr/>
        </p:nvSpPr>
        <p:spPr>
          <a:xfrm>
            <a:off x="2328350" y="4186735"/>
            <a:ext cx="4487300" cy="405583"/>
          </a:xfrm>
          <a:prstGeom prst="roundRect">
            <a:avLst>
              <a:gd name="adj" fmla="val 16667"/>
            </a:avLst>
          </a:prstGeom>
          <a:solidFill>
            <a:srgbClr val="F1CB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pPr>
            <a:r>
              <a:rPr lang="en-US" altLang="zh-CN" i="1" dirty="0">
                <a:solidFill>
                  <a:schemeClr val="tx1">
                    <a:lumMod val="75000"/>
                    <a:lumOff val="25000"/>
                  </a:schemeClr>
                </a:solidFill>
                <a:latin typeface="Calibri Light" panose="020F0302020204030204" pitchFamily="34" charset="0"/>
                <a:cs typeface="Calibri Light" panose="020F0302020204030204" pitchFamily="34" charset="0"/>
              </a:rPr>
              <a:t>For questions: contact author Rui Yang &lt;</a:t>
            </a:r>
            <a:r>
              <a:rPr lang="en-US" altLang="zh-CN" i="1" dirty="0">
                <a:solidFill>
                  <a:srgbClr val="2008FF"/>
                </a:solidFill>
                <a:latin typeface="Calibri Light" panose="020F0302020204030204" pitchFamily="34" charset="0"/>
                <a:cs typeface="Calibri Light" panose="020F0302020204030204" pitchFamily="34" charset="0"/>
              </a:rPr>
              <a:t>ry2@illinois.edu</a:t>
            </a:r>
            <a:r>
              <a:rPr lang="en-US" altLang="zh-CN" i="1" dirty="0">
                <a:solidFill>
                  <a:schemeClr val="tx1">
                    <a:lumMod val="75000"/>
                    <a:lumOff val="25000"/>
                  </a:schemeClr>
                </a:solidFill>
                <a:latin typeface="Calibri Light" panose="020F0302020204030204" pitchFamily="34" charset="0"/>
                <a:cs typeface="Calibri Light" panose="020F0302020204030204" pitchFamily="34" charset="0"/>
              </a:rPr>
              <a:t>&gt;</a:t>
            </a:r>
            <a:endParaRPr lang="en-US" i="1" dirty="0">
              <a:solidFill>
                <a:schemeClr val="tx1">
                  <a:lumMod val="75000"/>
                  <a:lumOff val="25000"/>
                </a:schemeClr>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691"/>
        <p:cNvGrpSpPr/>
        <p:nvPr/>
      </p:nvGrpSpPr>
      <p:grpSpPr>
        <a:xfrm>
          <a:off x="0" y="0"/>
          <a:ext cx="0" cy="0"/>
          <a:chOff x="0" y="0"/>
          <a:chExt cx="0" cy="0"/>
        </a:xfrm>
      </p:grpSpPr>
      <p:cxnSp>
        <p:nvCxnSpPr>
          <p:cNvPr id="692" name="Google Shape;692;p32"/>
          <p:cNvCxnSpPr/>
          <p:nvPr/>
        </p:nvCxnSpPr>
        <p:spPr>
          <a:xfrm rot="10800000" flipH="1">
            <a:off x="1880512" y="1972870"/>
            <a:ext cx="2540700" cy="22200"/>
          </a:xfrm>
          <a:prstGeom prst="straightConnector1">
            <a:avLst/>
          </a:prstGeom>
          <a:noFill/>
          <a:ln w="9525" cap="flat" cmpd="sng">
            <a:solidFill>
              <a:schemeClr val="dk2"/>
            </a:solidFill>
            <a:prstDash val="solid"/>
            <a:round/>
            <a:headEnd type="none" w="med" len="med"/>
            <a:tailEnd type="triangle" w="med" len="med"/>
          </a:ln>
        </p:spPr>
      </p:cxnSp>
      <p:sp>
        <p:nvSpPr>
          <p:cNvPr id="693" name="Google Shape;693;p3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Eventual Visibility (EV) - Lineage Table</a:t>
            </a:r>
            <a:endParaRPr dirty="0"/>
          </a:p>
        </p:txBody>
      </p:sp>
      <p:sp>
        <p:nvSpPr>
          <p:cNvPr id="694" name="Google Shape;694;p32"/>
          <p:cNvSpPr txBox="1">
            <a:spLocks noGrp="1"/>
          </p:cNvSpPr>
          <p:nvPr>
            <p:ph type="body" idx="1"/>
          </p:nvPr>
        </p:nvSpPr>
        <p:spPr>
          <a:xfrm>
            <a:off x="311700" y="1088053"/>
            <a:ext cx="8520600" cy="654821"/>
          </a:xfrm>
          <a:prstGeom prst="rect">
            <a:avLst/>
          </a:prstGeom>
        </p:spPr>
        <p:txBody>
          <a:bodyPr spcFirstLastPara="1" wrap="square" lIns="91425" tIns="91425" rIns="91425" bIns="91425" anchor="t" anchorCtr="0">
            <a:normAutofit/>
          </a:bodyPr>
          <a:lstStyle/>
          <a:p>
            <a:pPr marL="0" lvl="0" indent="0">
              <a:spcAft>
                <a:spcPts val="1200"/>
              </a:spcAft>
              <a:buNone/>
            </a:pPr>
            <a:r>
              <a:rPr lang="en-US" altLang="zh-CN" i="1" dirty="0"/>
              <a:t>Lineage</a:t>
            </a:r>
            <a:r>
              <a:rPr lang="zh-CN" altLang="en-US" i="1" dirty="0"/>
              <a:t> </a:t>
            </a:r>
            <a:r>
              <a:rPr lang="en-US" altLang="zh-CN" i="1" dirty="0"/>
              <a:t>Table</a:t>
            </a:r>
            <a:r>
              <a:rPr lang="en-US" altLang="zh-CN" dirty="0"/>
              <a:t>:</a:t>
            </a:r>
            <a:r>
              <a:rPr lang="zh-CN" altLang="en-US" dirty="0"/>
              <a:t> </a:t>
            </a:r>
            <a:r>
              <a:rPr lang="en-US" dirty="0" err="1"/>
              <a:t>SafeHome's</a:t>
            </a:r>
            <a:r>
              <a:rPr lang="en-US" dirty="0"/>
              <a:t> plan of which routine will access which device</a:t>
            </a:r>
            <a:r>
              <a:rPr lang="en-US" altLang="zh-CN" dirty="0"/>
              <a:t>.</a:t>
            </a:r>
            <a:endParaRPr dirty="0"/>
          </a:p>
        </p:txBody>
      </p:sp>
      <p:sp>
        <p:nvSpPr>
          <p:cNvPr id="695" name="Google Shape;695;p32"/>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grpSp>
        <p:nvGrpSpPr>
          <p:cNvPr id="696" name="Google Shape;696;p32"/>
          <p:cNvGrpSpPr/>
          <p:nvPr/>
        </p:nvGrpSpPr>
        <p:grpSpPr>
          <a:xfrm>
            <a:off x="1240479" y="1785350"/>
            <a:ext cx="640003" cy="397243"/>
            <a:chOff x="3743750" y="1462575"/>
            <a:chExt cx="1148400" cy="712800"/>
          </a:xfrm>
        </p:grpSpPr>
        <p:sp>
          <p:nvSpPr>
            <p:cNvPr id="697" name="Google Shape;697;p32"/>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8" name="Google Shape;698;p32"/>
            <p:cNvPicPr preferRelativeResize="0"/>
            <p:nvPr/>
          </p:nvPicPr>
          <p:blipFill>
            <a:blip r:embed="rId3">
              <a:alphaModFix/>
            </a:blip>
            <a:stretch>
              <a:fillRect/>
            </a:stretch>
          </p:blipFill>
          <p:spPr>
            <a:xfrm>
              <a:off x="3999900" y="1500929"/>
              <a:ext cx="636100" cy="636100"/>
            </a:xfrm>
            <a:prstGeom prst="rect">
              <a:avLst/>
            </a:prstGeom>
            <a:noFill/>
            <a:ln>
              <a:noFill/>
            </a:ln>
          </p:spPr>
        </p:pic>
      </p:grpSp>
      <p:grpSp>
        <p:nvGrpSpPr>
          <p:cNvPr id="699" name="Google Shape;699;p32"/>
          <p:cNvGrpSpPr/>
          <p:nvPr/>
        </p:nvGrpSpPr>
        <p:grpSpPr>
          <a:xfrm>
            <a:off x="1240479" y="2356833"/>
            <a:ext cx="640003" cy="418616"/>
            <a:chOff x="5362625" y="1424225"/>
            <a:chExt cx="1148400" cy="751150"/>
          </a:xfrm>
        </p:grpSpPr>
        <p:sp>
          <p:nvSpPr>
            <p:cNvPr id="700" name="Google Shape;700;p32"/>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1" name="Google Shape;701;p32"/>
            <p:cNvPicPr preferRelativeResize="0"/>
            <p:nvPr/>
          </p:nvPicPr>
          <p:blipFill>
            <a:blip r:embed="rId4">
              <a:alphaModFix/>
            </a:blip>
            <a:stretch>
              <a:fillRect/>
            </a:stretch>
          </p:blipFill>
          <p:spPr>
            <a:xfrm>
              <a:off x="5580425" y="1424225"/>
              <a:ext cx="712800" cy="712800"/>
            </a:xfrm>
            <a:prstGeom prst="rect">
              <a:avLst/>
            </a:prstGeom>
            <a:noFill/>
            <a:ln>
              <a:noFill/>
            </a:ln>
          </p:spPr>
        </p:pic>
      </p:grpSp>
      <p:grpSp>
        <p:nvGrpSpPr>
          <p:cNvPr id="702" name="Google Shape;702;p32"/>
          <p:cNvGrpSpPr/>
          <p:nvPr/>
        </p:nvGrpSpPr>
        <p:grpSpPr>
          <a:xfrm>
            <a:off x="1238244" y="3462074"/>
            <a:ext cx="642300" cy="398669"/>
            <a:chOff x="3554125" y="2848825"/>
            <a:chExt cx="1148400" cy="712800"/>
          </a:xfrm>
        </p:grpSpPr>
        <p:sp>
          <p:nvSpPr>
            <p:cNvPr id="703" name="Google Shape;703;p32"/>
            <p:cNvSpPr/>
            <p:nvPr/>
          </p:nvSpPr>
          <p:spPr>
            <a:xfrm>
              <a:off x="3554125" y="2848825"/>
              <a:ext cx="1148400" cy="712800"/>
            </a:xfrm>
            <a:prstGeom prst="rect">
              <a:avLst/>
            </a:prstGeom>
            <a:solidFill>
              <a:srgbClr val="2F007B">
                <a:alpha val="185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4" name="Google Shape;704;p32"/>
            <p:cNvPicPr preferRelativeResize="0"/>
            <p:nvPr/>
          </p:nvPicPr>
          <p:blipFill>
            <a:blip r:embed="rId5">
              <a:alphaModFix/>
            </a:blip>
            <a:stretch>
              <a:fillRect/>
            </a:stretch>
          </p:blipFill>
          <p:spPr>
            <a:xfrm>
              <a:off x="3809323" y="2886225"/>
              <a:ext cx="638000" cy="638000"/>
            </a:xfrm>
            <a:prstGeom prst="rect">
              <a:avLst/>
            </a:prstGeom>
            <a:noFill/>
            <a:ln>
              <a:noFill/>
            </a:ln>
          </p:spPr>
        </p:pic>
      </p:grpSp>
      <p:grpSp>
        <p:nvGrpSpPr>
          <p:cNvPr id="705" name="Google Shape;705;p32"/>
          <p:cNvGrpSpPr/>
          <p:nvPr/>
        </p:nvGrpSpPr>
        <p:grpSpPr>
          <a:xfrm>
            <a:off x="1238521" y="2919388"/>
            <a:ext cx="640233" cy="397386"/>
            <a:chOff x="5362625" y="2661075"/>
            <a:chExt cx="1148400" cy="712800"/>
          </a:xfrm>
        </p:grpSpPr>
        <p:sp>
          <p:nvSpPr>
            <p:cNvPr id="706" name="Google Shape;706;p32"/>
            <p:cNvSpPr/>
            <p:nvPr/>
          </p:nvSpPr>
          <p:spPr>
            <a:xfrm>
              <a:off x="5362625" y="2661075"/>
              <a:ext cx="1148400" cy="712800"/>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7" name="Google Shape;707;p32"/>
            <p:cNvPicPr preferRelativeResize="0"/>
            <p:nvPr/>
          </p:nvPicPr>
          <p:blipFill>
            <a:blip r:embed="rId6">
              <a:alphaModFix/>
            </a:blip>
            <a:stretch>
              <a:fillRect/>
            </a:stretch>
          </p:blipFill>
          <p:spPr>
            <a:xfrm>
              <a:off x="5609487" y="2690125"/>
              <a:ext cx="654675" cy="654675"/>
            </a:xfrm>
            <a:prstGeom prst="rect">
              <a:avLst/>
            </a:prstGeom>
            <a:noFill/>
            <a:ln>
              <a:noFill/>
            </a:ln>
          </p:spPr>
        </p:pic>
      </p:grpSp>
      <p:sp>
        <p:nvSpPr>
          <p:cNvPr id="708" name="Google Shape;708;p32"/>
          <p:cNvSpPr/>
          <p:nvPr/>
        </p:nvSpPr>
        <p:spPr>
          <a:xfrm>
            <a:off x="2055479" y="1785375"/>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R1</a:t>
            </a:r>
            <a:r>
              <a:rPr lang="en-US" altLang="zh-CN" dirty="0">
                <a:latin typeface="Calibri"/>
                <a:ea typeface="Calibri"/>
                <a:cs typeface="Calibri"/>
                <a:sym typeface="Calibri"/>
              </a:rPr>
              <a:t>[A]</a:t>
            </a:r>
            <a:endParaRPr dirty="0">
              <a:latin typeface="Calibri"/>
              <a:ea typeface="Calibri"/>
              <a:cs typeface="Calibri"/>
              <a:sym typeface="Calibri"/>
            </a:endParaRPr>
          </a:p>
        </p:txBody>
      </p:sp>
      <p:sp>
        <p:nvSpPr>
          <p:cNvPr id="709" name="Google Shape;709;p32"/>
          <p:cNvSpPr/>
          <p:nvPr/>
        </p:nvSpPr>
        <p:spPr>
          <a:xfrm>
            <a:off x="2804229" y="1785350"/>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R2</a:t>
            </a:r>
            <a:r>
              <a:rPr lang="en-US" altLang="zh-CN" dirty="0">
                <a:latin typeface="Calibri"/>
                <a:ea typeface="Calibri"/>
                <a:cs typeface="Calibri"/>
                <a:sym typeface="Calibri"/>
              </a:rPr>
              <a:t>[S]</a:t>
            </a:r>
            <a:endParaRPr dirty="0">
              <a:latin typeface="Calibri"/>
              <a:ea typeface="Calibri"/>
              <a:cs typeface="Calibri"/>
              <a:sym typeface="Calibri"/>
            </a:endParaRPr>
          </a:p>
        </p:txBody>
      </p:sp>
      <p:cxnSp>
        <p:nvCxnSpPr>
          <p:cNvPr id="710" name="Google Shape;710;p32"/>
          <p:cNvCxnSpPr/>
          <p:nvPr/>
        </p:nvCxnSpPr>
        <p:spPr>
          <a:xfrm rot="10800000" flipH="1">
            <a:off x="1880512" y="2555058"/>
            <a:ext cx="2540700" cy="22200"/>
          </a:xfrm>
          <a:prstGeom prst="straightConnector1">
            <a:avLst/>
          </a:prstGeom>
          <a:noFill/>
          <a:ln w="9525" cap="flat" cmpd="sng">
            <a:solidFill>
              <a:schemeClr val="dk2"/>
            </a:solidFill>
            <a:prstDash val="solid"/>
            <a:round/>
            <a:headEnd type="none" w="med" len="med"/>
            <a:tailEnd type="triangle" w="med" len="med"/>
          </a:ln>
        </p:spPr>
      </p:cxnSp>
      <p:sp>
        <p:nvSpPr>
          <p:cNvPr id="711" name="Google Shape;711;p32"/>
          <p:cNvSpPr/>
          <p:nvPr/>
        </p:nvSpPr>
        <p:spPr>
          <a:xfrm>
            <a:off x="2055479" y="2367563"/>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R3</a:t>
            </a:r>
            <a:r>
              <a:rPr lang="en-US" altLang="zh-CN" dirty="0">
                <a:latin typeface="Calibri"/>
                <a:ea typeface="Calibri"/>
                <a:cs typeface="Calibri"/>
                <a:sym typeface="Calibri"/>
              </a:rPr>
              <a:t>[A]</a:t>
            </a:r>
            <a:endParaRPr dirty="0">
              <a:latin typeface="Calibri"/>
              <a:ea typeface="Calibri"/>
              <a:cs typeface="Calibri"/>
              <a:sym typeface="Calibri"/>
            </a:endParaRPr>
          </a:p>
        </p:txBody>
      </p:sp>
      <p:sp>
        <p:nvSpPr>
          <p:cNvPr id="712" name="Google Shape;712;p32"/>
          <p:cNvSpPr/>
          <p:nvPr/>
        </p:nvSpPr>
        <p:spPr>
          <a:xfrm>
            <a:off x="2804229" y="2367538"/>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R1</a:t>
            </a:r>
            <a:r>
              <a:rPr lang="en-US" altLang="zh-CN" dirty="0">
                <a:latin typeface="Calibri"/>
                <a:ea typeface="Calibri"/>
                <a:cs typeface="Calibri"/>
                <a:sym typeface="Calibri"/>
              </a:rPr>
              <a:t>[L]</a:t>
            </a:r>
            <a:endParaRPr dirty="0">
              <a:latin typeface="Calibri"/>
              <a:ea typeface="Calibri"/>
              <a:cs typeface="Calibri"/>
              <a:sym typeface="Calibri"/>
            </a:endParaRPr>
          </a:p>
        </p:txBody>
      </p:sp>
      <p:sp>
        <p:nvSpPr>
          <p:cNvPr id="713" name="Google Shape;713;p32"/>
          <p:cNvSpPr/>
          <p:nvPr/>
        </p:nvSpPr>
        <p:spPr>
          <a:xfrm>
            <a:off x="3552979" y="2367563"/>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R2</a:t>
            </a:r>
            <a:r>
              <a:rPr lang="en-US" altLang="zh-CN" dirty="0">
                <a:latin typeface="Calibri"/>
                <a:ea typeface="Calibri"/>
                <a:cs typeface="Calibri"/>
                <a:sym typeface="Calibri"/>
              </a:rPr>
              <a:t>[S]</a:t>
            </a:r>
            <a:endParaRPr dirty="0">
              <a:latin typeface="Calibri"/>
              <a:ea typeface="Calibri"/>
              <a:cs typeface="Calibri"/>
              <a:sym typeface="Calibri"/>
            </a:endParaRPr>
          </a:p>
        </p:txBody>
      </p:sp>
      <p:cxnSp>
        <p:nvCxnSpPr>
          <p:cNvPr id="714" name="Google Shape;714;p32"/>
          <p:cNvCxnSpPr/>
          <p:nvPr/>
        </p:nvCxnSpPr>
        <p:spPr>
          <a:xfrm rot="10800000" flipH="1">
            <a:off x="1880512" y="3106808"/>
            <a:ext cx="2540700" cy="22200"/>
          </a:xfrm>
          <a:prstGeom prst="straightConnector1">
            <a:avLst/>
          </a:prstGeom>
          <a:noFill/>
          <a:ln w="9525" cap="flat" cmpd="sng">
            <a:solidFill>
              <a:schemeClr val="dk2"/>
            </a:solidFill>
            <a:prstDash val="solid"/>
            <a:round/>
            <a:headEnd type="none" w="med" len="med"/>
            <a:tailEnd type="triangle" w="med" len="med"/>
          </a:ln>
        </p:spPr>
      </p:cxnSp>
      <p:sp>
        <p:nvSpPr>
          <p:cNvPr id="715" name="Google Shape;715;p32"/>
          <p:cNvSpPr/>
          <p:nvPr/>
        </p:nvSpPr>
        <p:spPr>
          <a:xfrm>
            <a:off x="2055479" y="2919313"/>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R4</a:t>
            </a:r>
            <a:r>
              <a:rPr lang="en-US" altLang="zh-CN" dirty="0">
                <a:latin typeface="Calibri"/>
                <a:ea typeface="Calibri"/>
                <a:cs typeface="Calibri"/>
                <a:sym typeface="Calibri"/>
              </a:rPr>
              <a:t>[A]</a:t>
            </a:r>
            <a:endParaRPr dirty="0">
              <a:latin typeface="Calibri"/>
              <a:ea typeface="Calibri"/>
              <a:cs typeface="Calibri"/>
              <a:sym typeface="Calibri"/>
            </a:endParaRPr>
          </a:p>
        </p:txBody>
      </p:sp>
      <p:cxnSp>
        <p:nvCxnSpPr>
          <p:cNvPr id="716" name="Google Shape;716;p32"/>
          <p:cNvCxnSpPr/>
          <p:nvPr/>
        </p:nvCxnSpPr>
        <p:spPr>
          <a:xfrm rot="10800000" flipH="1">
            <a:off x="1880512" y="3658595"/>
            <a:ext cx="2540700" cy="22200"/>
          </a:xfrm>
          <a:prstGeom prst="straightConnector1">
            <a:avLst/>
          </a:prstGeom>
          <a:noFill/>
          <a:ln w="9525" cap="flat" cmpd="sng">
            <a:solidFill>
              <a:schemeClr val="dk2"/>
            </a:solidFill>
            <a:prstDash val="solid"/>
            <a:round/>
            <a:headEnd type="none" w="med" len="med"/>
            <a:tailEnd type="triangle" w="med" len="med"/>
          </a:ln>
        </p:spPr>
      </p:cxnSp>
      <p:sp>
        <p:nvSpPr>
          <p:cNvPr id="717" name="Google Shape;717;p32"/>
          <p:cNvSpPr/>
          <p:nvPr/>
        </p:nvSpPr>
        <p:spPr>
          <a:xfrm>
            <a:off x="2055479" y="3471100"/>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R5</a:t>
            </a:r>
            <a:r>
              <a:rPr lang="en-US" altLang="zh-CN" dirty="0">
                <a:latin typeface="Calibri"/>
                <a:ea typeface="Calibri"/>
                <a:cs typeface="Calibri"/>
                <a:sym typeface="Calibri"/>
              </a:rPr>
              <a:t>[R]</a:t>
            </a:r>
            <a:endParaRPr dirty="0">
              <a:latin typeface="Calibri"/>
              <a:ea typeface="Calibri"/>
              <a:cs typeface="Calibri"/>
              <a:sym typeface="Calibri"/>
            </a:endParaRPr>
          </a:p>
        </p:txBody>
      </p:sp>
      <p:sp>
        <p:nvSpPr>
          <p:cNvPr id="718" name="Google Shape;718;p32"/>
          <p:cNvSpPr/>
          <p:nvPr/>
        </p:nvSpPr>
        <p:spPr>
          <a:xfrm>
            <a:off x="2804229" y="3471075"/>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R4</a:t>
            </a:r>
            <a:r>
              <a:rPr lang="en-US" altLang="zh-CN" dirty="0">
                <a:latin typeface="Calibri"/>
                <a:ea typeface="Calibri"/>
                <a:cs typeface="Calibri"/>
                <a:sym typeface="Calibri"/>
              </a:rPr>
              <a:t>[A]</a:t>
            </a:r>
            <a:endParaRPr dirty="0">
              <a:latin typeface="Calibri"/>
              <a:ea typeface="Calibri"/>
              <a:cs typeface="Calibri"/>
              <a:sym typeface="Calibri"/>
            </a:endParaRPr>
          </a:p>
        </p:txBody>
      </p:sp>
      <p:sp>
        <p:nvSpPr>
          <p:cNvPr id="29" name="Google Shape;818;p37">
            <a:extLst>
              <a:ext uri="{FF2B5EF4-FFF2-40B4-BE49-F238E27FC236}">
                <a16:creationId xmlns:a16="http://schemas.microsoft.com/office/drawing/2014/main" id="{C2B85361-CA61-E44A-B893-4A1178DA4194}"/>
              </a:ext>
            </a:extLst>
          </p:cNvPr>
          <p:cNvSpPr txBox="1"/>
          <p:nvPr/>
        </p:nvSpPr>
        <p:spPr>
          <a:xfrm>
            <a:off x="4896428" y="1625762"/>
            <a:ext cx="2623925"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Light" panose="020F0302020204030204" pitchFamily="34" charset="0"/>
                <a:ea typeface="Calibri"/>
                <a:cs typeface="Calibri Light" panose="020F0302020204030204" pitchFamily="34" charset="0"/>
                <a:sym typeface="Calibri"/>
              </a:rPr>
              <a:t>[A]</a:t>
            </a:r>
            <a:r>
              <a:rPr lang="en" i="1" dirty="0">
                <a:latin typeface="Calibri Light" panose="020F0302020204030204" pitchFamily="34" charset="0"/>
                <a:ea typeface="Calibri"/>
                <a:cs typeface="Calibri Light" panose="020F0302020204030204" pitchFamily="34" charset="0"/>
                <a:sym typeface="Calibri"/>
              </a:rPr>
              <a:t>: Get lock Access</a:t>
            </a:r>
            <a:endParaRPr i="1" dirty="0">
              <a:latin typeface="Calibri Light" panose="020F0302020204030204" pitchFamily="34" charset="0"/>
              <a:ea typeface="Calibri"/>
              <a:cs typeface="Calibri Light" panose="020F0302020204030204" pitchFamily="34" charset="0"/>
              <a:sym typeface="Calibri"/>
            </a:endParaRPr>
          </a:p>
          <a:p>
            <a:pPr marL="0" lvl="0" indent="0" algn="l" rtl="0">
              <a:spcBef>
                <a:spcPts val="0"/>
              </a:spcBef>
              <a:spcAft>
                <a:spcPts val="0"/>
              </a:spcAft>
              <a:buNone/>
            </a:pPr>
            <a:r>
              <a:rPr lang="en" dirty="0">
                <a:latin typeface="Calibri Light" panose="020F0302020204030204" pitchFamily="34" charset="0"/>
                <a:ea typeface="Calibri"/>
                <a:cs typeface="Calibri Light" panose="020F0302020204030204" pitchFamily="34" charset="0"/>
                <a:sym typeface="Calibri"/>
              </a:rPr>
              <a:t>[S]</a:t>
            </a:r>
            <a:r>
              <a:rPr lang="en" i="1" dirty="0">
                <a:latin typeface="Calibri Light" panose="020F0302020204030204" pitchFamily="34" charset="0"/>
                <a:ea typeface="Calibri"/>
                <a:cs typeface="Calibri Light" panose="020F0302020204030204" pitchFamily="34" charset="0"/>
                <a:sym typeface="Calibri"/>
              </a:rPr>
              <a:t>: Routine Scheduled</a:t>
            </a:r>
            <a:endParaRPr i="1" dirty="0">
              <a:latin typeface="Calibri Light" panose="020F0302020204030204" pitchFamily="34" charset="0"/>
              <a:ea typeface="Calibri"/>
              <a:cs typeface="Calibri Light" panose="020F0302020204030204" pitchFamily="34" charset="0"/>
              <a:sym typeface="Calibri"/>
            </a:endParaRPr>
          </a:p>
          <a:p>
            <a:pPr marL="0" lvl="0" indent="0" algn="l" rtl="0">
              <a:spcBef>
                <a:spcPts val="0"/>
              </a:spcBef>
              <a:spcAft>
                <a:spcPts val="0"/>
              </a:spcAft>
              <a:buNone/>
            </a:pPr>
            <a:r>
              <a:rPr lang="en" dirty="0">
                <a:latin typeface="Calibri Light" panose="020F0302020204030204" pitchFamily="34" charset="0"/>
                <a:ea typeface="Calibri"/>
                <a:cs typeface="Calibri Light" panose="020F0302020204030204" pitchFamily="34" charset="0"/>
                <a:sym typeface="Calibri"/>
              </a:rPr>
              <a:t>[L]</a:t>
            </a:r>
            <a:r>
              <a:rPr lang="en" i="1" dirty="0">
                <a:latin typeface="Calibri Light" panose="020F0302020204030204" pitchFamily="34" charset="0"/>
                <a:ea typeface="Calibri"/>
                <a:cs typeface="Calibri Light" panose="020F0302020204030204" pitchFamily="34" charset="0"/>
                <a:sym typeface="Calibri"/>
              </a:rPr>
              <a:t>: Lock Leased out</a:t>
            </a:r>
            <a:endParaRPr i="1" dirty="0">
              <a:latin typeface="Calibri Light" panose="020F0302020204030204" pitchFamily="34" charset="0"/>
              <a:ea typeface="Calibri"/>
              <a:cs typeface="Calibri Light" panose="020F0302020204030204" pitchFamily="34" charset="0"/>
              <a:sym typeface="Calibri"/>
            </a:endParaRPr>
          </a:p>
          <a:p>
            <a:pPr marL="0" lvl="0" indent="0" algn="l" rtl="0">
              <a:spcBef>
                <a:spcPts val="0"/>
              </a:spcBef>
              <a:spcAft>
                <a:spcPts val="0"/>
              </a:spcAft>
              <a:buNone/>
            </a:pPr>
            <a:r>
              <a:rPr lang="en" dirty="0">
                <a:latin typeface="Calibri Light" panose="020F0302020204030204" pitchFamily="34" charset="0"/>
                <a:ea typeface="Calibri"/>
                <a:cs typeface="Calibri Light" panose="020F0302020204030204" pitchFamily="34" charset="0"/>
                <a:sym typeface="Calibri"/>
              </a:rPr>
              <a:t>[R]</a:t>
            </a:r>
            <a:r>
              <a:rPr lang="en" i="1" dirty="0">
                <a:latin typeface="Calibri Light" panose="020F0302020204030204" pitchFamily="34" charset="0"/>
                <a:ea typeface="Calibri"/>
                <a:cs typeface="Calibri Light" panose="020F0302020204030204" pitchFamily="34" charset="0"/>
                <a:sym typeface="Calibri"/>
              </a:rPr>
              <a:t>: Lock Released</a:t>
            </a:r>
            <a:endParaRPr i="1" dirty="0">
              <a:latin typeface="Calibri Light" panose="020F0302020204030204" pitchFamily="34" charset="0"/>
              <a:ea typeface="Calibri"/>
              <a:cs typeface="Calibri Light" panose="020F0302020204030204" pitchFamily="34" charset="0"/>
              <a:sym typeface="Calibri"/>
            </a:endParaRPr>
          </a:p>
        </p:txBody>
      </p:sp>
      <p:sp>
        <p:nvSpPr>
          <p:cNvPr id="3" name="Rounded Rectangle 2">
            <a:extLst>
              <a:ext uri="{FF2B5EF4-FFF2-40B4-BE49-F238E27FC236}">
                <a16:creationId xmlns:a16="http://schemas.microsoft.com/office/drawing/2014/main" id="{86CC8F2B-8AE7-234E-B491-C193B237EDB5}"/>
              </a:ext>
            </a:extLst>
          </p:cNvPr>
          <p:cNvSpPr/>
          <p:nvPr/>
        </p:nvSpPr>
        <p:spPr>
          <a:xfrm>
            <a:off x="4950022" y="2841826"/>
            <a:ext cx="3411657" cy="1189814"/>
          </a:xfrm>
          <a:prstGeom prst="roundRect">
            <a:avLst>
              <a:gd name="adj" fmla="val 9849"/>
            </a:avLst>
          </a:prstGeom>
          <a:solidFill>
            <a:srgbClr val="F7EDD7"/>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i="1" dirty="0">
                <a:solidFill>
                  <a:schemeClr val="tx1"/>
                </a:solidFill>
                <a:latin typeface="Calibri" panose="020F0502020204030204" pitchFamily="34" charset="0"/>
                <a:cs typeface="Calibri" panose="020F0502020204030204" pitchFamily="34" charset="0"/>
              </a:rPr>
              <a:t>Scheduling</a:t>
            </a:r>
            <a:r>
              <a:rPr lang="zh-CN" altLang="en-US" sz="1600" i="1" dirty="0">
                <a:solidFill>
                  <a:schemeClr val="tx1"/>
                </a:solidFill>
                <a:latin typeface="Calibri" panose="020F0502020204030204" pitchFamily="34" charset="0"/>
                <a:cs typeface="Calibri" panose="020F0502020204030204" pitchFamily="34" charset="0"/>
              </a:rPr>
              <a:t> </a:t>
            </a:r>
            <a:r>
              <a:rPr lang="en-US" altLang="zh-CN" sz="1600" i="1" dirty="0">
                <a:solidFill>
                  <a:schemeClr val="tx1"/>
                </a:solidFill>
                <a:latin typeface="Calibri" panose="020F0502020204030204" pitchFamily="34" charset="0"/>
                <a:cs typeface="Calibri" panose="020F0502020204030204" pitchFamily="34" charset="0"/>
              </a:rPr>
              <a:t>plan</a:t>
            </a:r>
            <a:r>
              <a:rPr lang="zh-CN" altLang="en-US" sz="1600" i="1" dirty="0">
                <a:solidFill>
                  <a:schemeClr val="tx1"/>
                </a:solidFill>
                <a:latin typeface="Calibri" panose="020F0502020204030204" pitchFamily="34" charset="0"/>
                <a:cs typeface="Calibri" panose="020F0502020204030204" pitchFamily="34" charset="0"/>
              </a:rPr>
              <a:t> </a:t>
            </a:r>
            <a:r>
              <a:rPr lang="en-US" altLang="zh-CN" sz="1600" i="1" dirty="0">
                <a:solidFill>
                  <a:schemeClr val="tx1"/>
                </a:solidFill>
                <a:latin typeface="Calibri" panose="020F0502020204030204" pitchFamily="34" charset="0"/>
                <a:cs typeface="Calibri" panose="020F0502020204030204" pitchFamily="34" charset="0"/>
              </a:rPr>
              <a:t>placement:</a:t>
            </a:r>
          </a:p>
          <a:p>
            <a:pPr marL="285750" indent="-285750">
              <a:buFont typeface="System Font Regular"/>
              <a:buChar char="-"/>
            </a:pPr>
            <a:r>
              <a:rPr lang="en-US" altLang="zh-CN" dirty="0">
                <a:solidFill>
                  <a:schemeClr val="tx1"/>
                </a:solidFill>
                <a:latin typeface="Calibri" panose="020F0502020204030204" pitchFamily="34" charset="0"/>
                <a:cs typeface="Calibri" panose="020F0502020204030204" pitchFamily="34" charset="0"/>
              </a:rPr>
              <a:t>Placed</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when</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routine</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is</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triggered</a:t>
            </a:r>
          </a:p>
          <a:p>
            <a:pPr marL="285750" indent="-285750">
              <a:buFont typeface="System Font Regular"/>
              <a:buChar char="-"/>
            </a:pPr>
            <a:r>
              <a:rPr lang="en-US" altLang="zh-CN" dirty="0">
                <a:solidFill>
                  <a:schemeClr val="tx1"/>
                </a:solidFill>
                <a:latin typeface="Calibri" panose="020F0502020204030204" pitchFamily="34" charset="0"/>
                <a:cs typeface="Calibri" panose="020F0502020204030204" pitchFamily="34" charset="0"/>
              </a:rPr>
              <a:t>Use</a:t>
            </a:r>
            <a:r>
              <a:rPr lang="zh-CN" altLang="en-US" dirty="0">
                <a:solidFill>
                  <a:schemeClr val="tx1"/>
                </a:solidFill>
                <a:latin typeface="Calibri" panose="020F0502020204030204" pitchFamily="34" charset="0"/>
                <a:cs typeface="Calibri" panose="020F0502020204030204" pitchFamily="34" charset="0"/>
              </a:rPr>
              <a:t> </a:t>
            </a:r>
            <a:r>
              <a:rPr lang="en-US" altLang="zh-CN" i="1" dirty="0">
                <a:solidFill>
                  <a:srgbClr val="2008FF"/>
                </a:solidFill>
                <a:latin typeface="Calibri" panose="020F0502020204030204" pitchFamily="34" charset="0"/>
                <a:cs typeface="Calibri" panose="020F0502020204030204" pitchFamily="34" charset="0"/>
              </a:rPr>
              <a:t>backtracking</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for</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valid</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placement</a:t>
            </a:r>
          </a:p>
          <a:p>
            <a:pPr marL="285750" indent="-285750">
              <a:buFont typeface="System Font Regular"/>
              <a:buChar char="-"/>
            </a:pPr>
            <a:r>
              <a:rPr lang="en-US" altLang="zh-CN" dirty="0">
                <a:solidFill>
                  <a:schemeClr val="tx1"/>
                </a:solidFill>
                <a:latin typeface="Calibri" panose="020F0502020204030204" pitchFamily="34" charset="0"/>
                <a:cs typeface="Calibri" panose="020F0502020204030204" pitchFamily="34" charset="0"/>
              </a:rPr>
              <a:t>Explore two other policies (FCFS, </a:t>
            </a:r>
            <a:r>
              <a:rPr lang="en-US" altLang="zh-CN" dirty="0" err="1">
                <a:solidFill>
                  <a:schemeClr val="tx1"/>
                </a:solidFill>
                <a:latin typeface="Calibri" panose="020F0502020204030204" pitchFamily="34" charset="0"/>
                <a:cs typeface="Calibri" panose="020F0502020204030204" pitchFamily="34" charset="0"/>
              </a:rPr>
              <a:t>JiT</a:t>
            </a:r>
            <a:r>
              <a:rPr lang="en-US" altLang="zh-CN" dirty="0">
                <a:solidFill>
                  <a:schemeClr val="tx1"/>
                </a:solidFill>
                <a:latin typeface="Calibri" panose="020F0502020204030204" pitchFamily="34" charset="0"/>
                <a:cs typeface="Calibri" panose="020F0502020204030204" pitchFamily="34" charset="0"/>
              </a:rPr>
              <a:t>)</a:t>
            </a:r>
          </a:p>
        </p:txBody>
      </p:sp>
      <p:grpSp>
        <p:nvGrpSpPr>
          <p:cNvPr id="2" name="Group 1">
            <a:extLst>
              <a:ext uri="{FF2B5EF4-FFF2-40B4-BE49-F238E27FC236}">
                <a16:creationId xmlns:a16="http://schemas.microsoft.com/office/drawing/2014/main" id="{096ADADA-8C0B-4D4C-A837-D4555BF2719A}"/>
              </a:ext>
            </a:extLst>
          </p:cNvPr>
          <p:cNvGrpSpPr/>
          <p:nvPr/>
        </p:nvGrpSpPr>
        <p:grpSpPr>
          <a:xfrm>
            <a:off x="1996732" y="1742874"/>
            <a:ext cx="1501791" cy="2176881"/>
            <a:chOff x="1996732" y="1742874"/>
            <a:chExt cx="1501791" cy="2176881"/>
          </a:xfrm>
        </p:grpSpPr>
        <p:sp>
          <p:nvSpPr>
            <p:cNvPr id="31" name="Rectangle 30">
              <a:extLst>
                <a:ext uri="{FF2B5EF4-FFF2-40B4-BE49-F238E27FC236}">
                  <a16:creationId xmlns:a16="http://schemas.microsoft.com/office/drawing/2014/main" id="{0FA7485C-C710-2149-9B1E-892C069A5192}"/>
                </a:ext>
              </a:extLst>
            </p:cNvPr>
            <p:cNvSpPr/>
            <p:nvPr/>
          </p:nvSpPr>
          <p:spPr>
            <a:xfrm>
              <a:off x="2001084" y="1742874"/>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CC9AD9B-1C35-6641-917C-E791A70466C4}"/>
                </a:ext>
              </a:extLst>
            </p:cNvPr>
            <p:cNvSpPr/>
            <p:nvPr/>
          </p:nvSpPr>
          <p:spPr>
            <a:xfrm>
              <a:off x="2001570" y="2320225"/>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338B693-226F-F541-A462-2FC9867AD076}"/>
                </a:ext>
              </a:extLst>
            </p:cNvPr>
            <p:cNvSpPr/>
            <p:nvPr/>
          </p:nvSpPr>
          <p:spPr>
            <a:xfrm>
              <a:off x="1996732" y="2863898"/>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03DCD25-3E73-5F4D-B057-4B40EC6256FD}"/>
                </a:ext>
              </a:extLst>
            </p:cNvPr>
            <p:cNvSpPr/>
            <p:nvPr/>
          </p:nvSpPr>
          <p:spPr>
            <a:xfrm>
              <a:off x="2749834" y="3419595"/>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5B09242-A0D2-1147-8AEE-E2881E5D2D00}"/>
              </a:ext>
            </a:extLst>
          </p:cNvPr>
          <p:cNvGrpSpPr/>
          <p:nvPr/>
        </p:nvGrpSpPr>
        <p:grpSpPr>
          <a:xfrm>
            <a:off x="2745421" y="1747110"/>
            <a:ext cx="1497378" cy="1053909"/>
            <a:chOff x="2745421" y="1747110"/>
            <a:chExt cx="1497378" cy="1053909"/>
          </a:xfrm>
        </p:grpSpPr>
        <p:sp>
          <p:nvSpPr>
            <p:cNvPr id="36" name="Rectangle 35">
              <a:extLst>
                <a:ext uri="{FF2B5EF4-FFF2-40B4-BE49-F238E27FC236}">
                  <a16:creationId xmlns:a16="http://schemas.microsoft.com/office/drawing/2014/main" id="{860F5F28-35F4-B54D-9F66-1B6B6F8B37A5}"/>
                </a:ext>
              </a:extLst>
            </p:cNvPr>
            <p:cNvSpPr/>
            <p:nvPr/>
          </p:nvSpPr>
          <p:spPr>
            <a:xfrm>
              <a:off x="2745421" y="1747110"/>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B80A442-6593-0843-A1A5-FBA19F9A46E7}"/>
                </a:ext>
              </a:extLst>
            </p:cNvPr>
            <p:cNvSpPr/>
            <p:nvPr/>
          </p:nvSpPr>
          <p:spPr>
            <a:xfrm>
              <a:off x="3494110" y="2300859"/>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EF4D3B5B-D0C8-4E41-8C4A-00F3A3848418}"/>
              </a:ext>
            </a:extLst>
          </p:cNvPr>
          <p:cNvSpPr/>
          <p:nvPr/>
        </p:nvSpPr>
        <p:spPr>
          <a:xfrm>
            <a:off x="2755458" y="2315572"/>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E66BA16-9EA5-5E47-A1B6-4F24BA00C0C9}"/>
              </a:ext>
            </a:extLst>
          </p:cNvPr>
          <p:cNvSpPr/>
          <p:nvPr/>
        </p:nvSpPr>
        <p:spPr>
          <a:xfrm>
            <a:off x="2023247" y="3419304"/>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159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08"/>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712"/>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709"/>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713"/>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711"/>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717"/>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715"/>
                                        </p:tgtEl>
                                        <p:attrNameLst>
                                          <p:attrName>style.visibility</p:attrName>
                                        </p:attrNameLst>
                                      </p:cBhvr>
                                      <p:to>
                                        <p:strVal val="visible"/>
                                      </p:to>
                                    </p:set>
                                  </p:childTnLst>
                                </p:cTn>
                              </p:par>
                              <p:par>
                                <p:cTn id="22" presetID="1" presetClass="entr" presetSubtype="0" fill="hold" grpId="0" nodeType="withEffect">
                                  <p:stCondLst>
                                    <p:cond delay="500"/>
                                  </p:stCondLst>
                                  <p:childTnLst>
                                    <p:set>
                                      <p:cBhvr>
                                        <p:cTn id="23" dur="1" fill="hold">
                                          <p:stCondLst>
                                            <p:cond delay="0"/>
                                          </p:stCondLst>
                                        </p:cTn>
                                        <p:tgtEl>
                                          <p:spTgt spid="7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par>
                                <p:cTn id="44" presetID="1" presetClass="exit" presetSubtype="0" fill="hold" grpId="1" nodeType="withEffect">
                                  <p:stCondLst>
                                    <p:cond delay="0"/>
                                  </p:stCondLst>
                                  <p:childTnLst>
                                    <p:set>
                                      <p:cBhvr>
                                        <p:cTn id="45" dur="1" fill="hold">
                                          <p:stCondLst>
                                            <p:cond delay="0"/>
                                          </p:stCondLst>
                                        </p:cTn>
                                        <p:tgtEl>
                                          <p:spTgt spid="3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childTnLst>
                                </p:cTn>
                              </p:par>
                              <p:par>
                                <p:cTn id="50" presetID="1" presetClass="exit" presetSubtype="0" fill="hold" grpId="1" nodeType="withEffect">
                                  <p:stCondLst>
                                    <p:cond delay="0"/>
                                  </p:stCondLst>
                                  <p:childTnLst>
                                    <p:set>
                                      <p:cBhvr>
                                        <p:cTn id="51" dur="1" fill="hold">
                                          <p:stCondLst>
                                            <p:cond delay="0"/>
                                          </p:stCondLst>
                                        </p:cTn>
                                        <p:tgtEl>
                                          <p:spTgt spid="4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 grpId="0" animBg="1"/>
      <p:bldP spid="709" grpId="0" animBg="1"/>
      <p:bldP spid="711" grpId="0" animBg="1"/>
      <p:bldP spid="712" grpId="0" animBg="1"/>
      <p:bldP spid="713" grpId="0" animBg="1"/>
      <p:bldP spid="715" grpId="0" animBg="1"/>
      <p:bldP spid="717" grpId="0" animBg="1"/>
      <p:bldP spid="718" grpId="0" animBg="1"/>
      <p:bldP spid="29" grpId="0"/>
      <p:bldP spid="39" grpId="0" animBg="1"/>
      <p:bldP spid="39" grpId="1" animBg="1"/>
      <p:bldP spid="40" grpId="0" animBg="1"/>
      <p:bldP spid="40"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691"/>
        <p:cNvGrpSpPr/>
        <p:nvPr/>
      </p:nvGrpSpPr>
      <p:grpSpPr>
        <a:xfrm>
          <a:off x="0" y="0"/>
          <a:ext cx="0" cy="0"/>
          <a:chOff x="0" y="0"/>
          <a:chExt cx="0" cy="0"/>
        </a:xfrm>
      </p:grpSpPr>
      <p:cxnSp>
        <p:nvCxnSpPr>
          <p:cNvPr id="692" name="Google Shape;692;p32"/>
          <p:cNvCxnSpPr/>
          <p:nvPr/>
        </p:nvCxnSpPr>
        <p:spPr>
          <a:xfrm rot="10800000" flipH="1">
            <a:off x="1880512" y="1972870"/>
            <a:ext cx="2540700" cy="22200"/>
          </a:xfrm>
          <a:prstGeom prst="straightConnector1">
            <a:avLst/>
          </a:prstGeom>
          <a:noFill/>
          <a:ln w="9525" cap="flat" cmpd="sng">
            <a:solidFill>
              <a:schemeClr val="dk2"/>
            </a:solidFill>
            <a:prstDash val="solid"/>
            <a:round/>
            <a:headEnd type="none" w="med" len="med"/>
            <a:tailEnd type="triangle" w="med" len="med"/>
          </a:ln>
        </p:spPr>
      </p:cxnSp>
      <p:sp>
        <p:nvSpPr>
          <p:cNvPr id="693" name="Google Shape;693;p3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Eventual Visibility (EV) - Lineage Table</a:t>
            </a:r>
            <a:endParaRPr dirty="0"/>
          </a:p>
        </p:txBody>
      </p:sp>
      <p:sp>
        <p:nvSpPr>
          <p:cNvPr id="694" name="Google Shape;694;p32"/>
          <p:cNvSpPr txBox="1">
            <a:spLocks noGrp="1"/>
          </p:cNvSpPr>
          <p:nvPr>
            <p:ph type="body" idx="1"/>
          </p:nvPr>
        </p:nvSpPr>
        <p:spPr>
          <a:xfrm>
            <a:off x="311700" y="1088053"/>
            <a:ext cx="8520600" cy="654821"/>
          </a:xfrm>
          <a:prstGeom prst="rect">
            <a:avLst/>
          </a:prstGeom>
        </p:spPr>
        <p:txBody>
          <a:bodyPr spcFirstLastPara="1" wrap="square" lIns="91425" tIns="91425" rIns="91425" bIns="91425" anchor="t" anchorCtr="0">
            <a:normAutofit/>
          </a:bodyPr>
          <a:lstStyle/>
          <a:p>
            <a:pPr marL="0" lvl="0" indent="0">
              <a:spcAft>
                <a:spcPts val="1200"/>
              </a:spcAft>
              <a:buNone/>
            </a:pPr>
            <a:r>
              <a:rPr lang="en-US" altLang="zh-CN" i="1" dirty="0"/>
              <a:t>Lineage</a:t>
            </a:r>
            <a:r>
              <a:rPr lang="zh-CN" altLang="en-US" i="1" dirty="0"/>
              <a:t> </a:t>
            </a:r>
            <a:r>
              <a:rPr lang="en-US" altLang="zh-CN" i="1" dirty="0"/>
              <a:t>Table</a:t>
            </a:r>
            <a:r>
              <a:rPr lang="en-US" altLang="zh-CN" dirty="0"/>
              <a:t>:</a:t>
            </a:r>
            <a:r>
              <a:rPr lang="zh-CN" altLang="en-US" dirty="0"/>
              <a:t> </a:t>
            </a:r>
            <a:r>
              <a:rPr lang="en-US" dirty="0" err="1"/>
              <a:t>SafeHome's</a:t>
            </a:r>
            <a:r>
              <a:rPr lang="en-US" dirty="0"/>
              <a:t> plan of which routine will access which device</a:t>
            </a:r>
            <a:r>
              <a:rPr lang="en-US" altLang="zh-CN" dirty="0"/>
              <a:t>.</a:t>
            </a:r>
            <a:endParaRPr dirty="0"/>
          </a:p>
        </p:txBody>
      </p:sp>
      <p:sp>
        <p:nvSpPr>
          <p:cNvPr id="695" name="Google Shape;695;p32"/>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grpSp>
        <p:nvGrpSpPr>
          <p:cNvPr id="696" name="Google Shape;696;p32"/>
          <p:cNvGrpSpPr/>
          <p:nvPr/>
        </p:nvGrpSpPr>
        <p:grpSpPr>
          <a:xfrm>
            <a:off x="1240479" y="1785350"/>
            <a:ext cx="640003" cy="397243"/>
            <a:chOff x="3743750" y="1462575"/>
            <a:chExt cx="1148400" cy="712800"/>
          </a:xfrm>
        </p:grpSpPr>
        <p:sp>
          <p:nvSpPr>
            <p:cNvPr id="697" name="Google Shape;697;p32"/>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8" name="Google Shape;698;p32"/>
            <p:cNvPicPr preferRelativeResize="0"/>
            <p:nvPr/>
          </p:nvPicPr>
          <p:blipFill>
            <a:blip r:embed="rId3">
              <a:alphaModFix/>
            </a:blip>
            <a:stretch>
              <a:fillRect/>
            </a:stretch>
          </p:blipFill>
          <p:spPr>
            <a:xfrm>
              <a:off x="3999900" y="1500929"/>
              <a:ext cx="636100" cy="636100"/>
            </a:xfrm>
            <a:prstGeom prst="rect">
              <a:avLst/>
            </a:prstGeom>
            <a:noFill/>
            <a:ln>
              <a:noFill/>
            </a:ln>
          </p:spPr>
        </p:pic>
      </p:grpSp>
      <p:grpSp>
        <p:nvGrpSpPr>
          <p:cNvPr id="699" name="Google Shape;699;p32"/>
          <p:cNvGrpSpPr/>
          <p:nvPr/>
        </p:nvGrpSpPr>
        <p:grpSpPr>
          <a:xfrm>
            <a:off x="1240479" y="2356833"/>
            <a:ext cx="640003" cy="418616"/>
            <a:chOff x="5362625" y="1424225"/>
            <a:chExt cx="1148400" cy="751150"/>
          </a:xfrm>
        </p:grpSpPr>
        <p:sp>
          <p:nvSpPr>
            <p:cNvPr id="700" name="Google Shape;700;p32"/>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1" name="Google Shape;701;p32"/>
            <p:cNvPicPr preferRelativeResize="0"/>
            <p:nvPr/>
          </p:nvPicPr>
          <p:blipFill>
            <a:blip r:embed="rId4">
              <a:alphaModFix/>
            </a:blip>
            <a:stretch>
              <a:fillRect/>
            </a:stretch>
          </p:blipFill>
          <p:spPr>
            <a:xfrm>
              <a:off x="5580425" y="1424225"/>
              <a:ext cx="712800" cy="712800"/>
            </a:xfrm>
            <a:prstGeom prst="rect">
              <a:avLst/>
            </a:prstGeom>
            <a:noFill/>
            <a:ln>
              <a:noFill/>
            </a:ln>
          </p:spPr>
        </p:pic>
      </p:grpSp>
      <p:grpSp>
        <p:nvGrpSpPr>
          <p:cNvPr id="702" name="Google Shape;702;p32"/>
          <p:cNvGrpSpPr/>
          <p:nvPr/>
        </p:nvGrpSpPr>
        <p:grpSpPr>
          <a:xfrm>
            <a:off x="1238244" y="3462074"/>
            <a:ext cx="642300" cy="398669"/>
            <a:chOff x="3554125" y="2848825"/>
            <a:chExt cx="1148400" cy="712800"/>
          </a:xfrm>
        </p:grpSpPr>
        <p:sp>
          <p:nvSpPr>
            <p:cNvPr id="703" name="Google Shape;703;p32"/>
            <p:cNvSpPr/>
            <p:nvPr/>
          </p:nvSpPr>
          <p:spPr>
            <a:xfrm>
              <a:off x="3554125" y="2848825"/>
              <a:ext cx="1148400" cy="712800"/>
            </a:xfrm>
            <a:prstGeom prst="rect">
              <a:avLst/>
            </a:prstGeom>
            <a:solidFill>
              <a:srgbClr val="2F007B">
                <a:alpha val="185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4" name="Google Shape;704;p32"/>
            <p:cNvPicPr preferRelativeResize="0"/>
            <p:nvPr/>
          </p:nvPicPr>
          <p:blipFill>
            <a:blip r:embed="rId5">
              <a:alphaModFix/>
            </a:blip>
            <a:stretch>
              <a:fillRect/>
            </a:stretch>
          </p:blipFill>
          <p:spPr>
            <a:xfrm>
              <a:off x="3809323" y="2886225"/>
              <a:ext cx="638000" cy="638000"/>
            </a:xfrm>
            <a:prstGeom prst="rect">
              <a:avLst/>
            </a:prstGeom>
            <a:noFill/>
            <a:ln>
              <a:noFill/>
            </a:ln>
          </p:spPr>
        </p:pic>
      </p:grpSp>
      <p:grpSp>
        <p:nvGrpSpPr>
          <p:cNvPr id="705" name="Google Shape;705;p32"/>
          <p:cNvGrpSpPr/>
          <p:nvPr/>
        </p:nvGrpSpPr>
        <p:grpSpPr>
          <a:xfrm>
            <a:off x="1238521" y="2919388"/>
            <a:ext cx="640233" cy="397386"/>
            <a:chOff x="5362625" y="2661075"/>
            <a:chExt cx="1148400" cy="712800"/>
          </a:xfrm>
        </p:grpSpPr>
        <p:sp>
          <p:nvSpPr>
            <p:cNvPr id="706" name="Google Shape;706;p32"/>
            <p:cNvSpPr/>
            <p:nvPr/>
          </p:nvSpPr>
          <p:spPr>
            <a:xfrm>
              <a:off x="5362625" y="2661075"/>
              <a:ext cx="1148400" cy="712800"/>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7" name="Google Shape;707;p32"/>
            <p:cNvPicPr preferRelativeResize="0"/>
            <p:nvPr/>
          </p:nvPicPr>
          <p:blipFill>
            <a:blip r:embed="rId6">
              <a:alphaModFix/>
            </a:blip>
            <a:stretch>
              <a:fillRect/>
            </a:stretch>
          </p:blipFill>
          <p:spPr>
            <a:xfrm>
              <a:off x="5609487" y="2690125"/>
              <a:ext cx="654675" cy="654675"/>
            </a:xfrm>
            <a:prstGeom prst="rect">
              <a:avLst/>
            </a:prstGeom>
            <a:noFill/>
            <a:ln>
              <a:noFill/>
            </a:ln>
          </p:spPr>
        </p:pic>
      </p:grpSp>
      <p:sp>
        <p:nvSpPr>
          <p:cNvPr id="708" name="Google Shape;708;p32"/>
          <p:cNvSpPr/>
          <p:nvPr/>
        </p:nvSpPr>
        <p:spPr>
          <a:xfrm>
            <a:off x="2055479" y="1785375"/>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R1</a:t>
            </a:r>
            <a:r>
              <a:rPr lang="en-US" altLang="zh-CN" dirty="0">
                <a:latin typeface="Calibri"/>
                <a:ea typeface="Calibri"/>
                <a:cs typeface="Calibri"/>
                <a:sym typeface="Calibri"/>
              </a:rPr>
              <a:t>[A]</a:t>
            </a:r>
            <a:endParaRPr dirty="0">
              <a:latin typeface="Calibri"/>
              <a:ea typeface="Calibri"/>
              <a:cs typeface="Calibri"/>
              <a:sym typeface="Calibri"/>
            </a:endParaRPr>
          </a:p>
        </p:txBody>
      </p:sp>
      <p:sp>
        <p:nvSpPr>
          <p:cNvPr id="709" name="Google Shape;709;p32"/>
          <p:cNvSpPr/>
          <p:nvPr/>
        </p:nvSpPr>
        <p:spPr>
          <a:xfrm>
            <a:off x="2804229" y="1785350"/>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R2</a:t>
            </a:r>
            <a:r>
              <a:rPr lang="en-US" altLang="zh-CN" dirty="0">
                <a:latin typeface="Calibri"/>
                <a:ea typeface="Calibri"/>
                <a:cs typeface="Calibri"/>
                <a:sym typeface="Calibri"/>
              </a:rPr>
              <a:t>[S]</a:t>
            </a:r>
            <a:endParaRPr dirty="0">
              <a:latin typeface="Calibri"/>
              <a:ea typeface="Calibri"/>
              <a:cs typeface="Calibri"/>
              <a:sym typeface="Calibri"/>
            </a:endParaRPr>
          </a:p>
        </p:txBody>
      </p:sp>
      <p:cxnSp>
        <p:nvCxnSpPr>
          <p:cNvPr id="710" name="Google Shape;710;p32"/>
          <p:cNvCxnSpPr/>
          <p:nvPr/>
        </p:nvCxnSpPr>
        <p:spPr>
          <a:xfrm rot="10800000" flipH="1">
            <a:off x="1880512" y="2555058"/>
            <a:ext cx="2540700" cy="22200"/>
          </a:xfrm>
          <a:prstGeom prst="straightConnector1">
            <a:avLst/>
          </a:prstGeom>
          <a:noFill/>
          <a:ln w="9525" cap="flat" cmpd="sng">
            <a:solidFill>
              <a:schemeClr val="dk2"/>
            </a:solidFill>
            <a:prstDash val="solid"/>
            <a:round/>
            <a:headEnd type="none" w="med" len="med"/>
            <a:tailEnd type="triangle" w="med" len="med"/>
          </a:ln>
        </p:spPr>
      </p:cxnSp>
      <p:sp>
        <p:nvSpPr>
          <p:cNvPr id="711" name="Google Shape;711;p32"/>
          <p:cNvSpPr/>
          <p:nvPr/>
        </p:nvSpPr>
        <p:spPr>
          <a:xfrm>
            <a:off x="2055479" y="2367563"/>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R3</a:t>
            </a:r>
            <a:r>
              <a:rPr lang="en-US" altLang="zh-CN" dirty="0">
                <a:latin typeface="Calibri"/>
                <a:ea typeface="Calibri"/>
                <a:cs typeface="Calibri"/>
                <a:sym typeface="Calibri"/>
              </a:rPr>
              <a:t>[A]</a:t>
            </a:r>
            <a:endParaRPr dirty="0">
              <a:latin typeface="Calibri"/>
              <a:ea typeface="Calibri"/>
              <a:cs typeface="Calibri"/>
              <a:sym typeface="Calibri"/>
            </a:endParaRPr>
          </a:p>
        </p:txBody>
      </p:sp>
      <p:sp>
        <p:nvSpPr>
          <p:cNvPr id="712" name="Google Shape;712;p32"/>
          <p:cNvSpPr/>
          <p:nvPr/>
        </p:nvSpPr>
        <p:spPr>
          <a:xfrm>
            <a:off x="2804229" y="2367538"/>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R1</a:t>
            </a:r>
            <a:r>
              <a:rPr lang="en-US" altLang="zh-CN" dirty="0">
                <a:latin typeface="Calibri"/>
                <a:ea typeface="Calibri"/>
                <a:cs typeface="Calibri"/>
                <a:sym typeface="Calibri"/>
              </a:rPr>
              <a:t>[L]</a:t>
            </a:r>
            <a:endParaRPr dirty="0">
              <a:latin typeface="Calibri"/>
              <a:ea typeface="Calibri"/>
              <a:cs typeface="Calibri"/>
              <a:sym typeface="Calibri"/>
            </a:endParaRPr>
          </a:p>
        </p:txBody>
      </p:sp>
      <p:sp>
        <p:nvSpPr>
          <p:cNvPr id="713" name="Google Shape;713;p32"/>
          <p:cNvSpPr/>
          <p:nvPr/>
        </p:nvSpPr>
        <p:spPr>
          <a:xfrm>
            <a:off x="3552979" y="2367563"/>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R2</a:t>
            </a:r>
            <a:r>
              <a:rPr lang="en-US" altLang="zh-CN" dirty="0">
                <a:latin typeface="Calibri"/>
                <a:ea typeface="Calibri"/>
                <a:cs typeface="Calibri"/>
                <a:sym typeface="Calibri"/>
              </a:rPr>
              <a:t>[S]</a:t>
            </a:r>
            <a:endParaRPr dirty="0">
              <a:latin typeface="Calibri"/>
              <a:ea typeface="Calibri"/>
              <a:cs typeface="Calibri"/>
              <a:sym typeface="Calibri"/>
            </a:endParaRPr>
          </a:p>
        </p:txBody>
      </p:sp>
      <p:cxnSp>
        <p:nvCxnSpPr>
          <p:cNvPr id="714" name="Google Shape;714;p32"/>
          <p:cNvCxnSpPr/>
          <p:nvPr/>
        </p:nvCxnSpPr>
        <p:spPr>
          <a:xfrm rot="10800000" flipH="1">
            <a:off x="1880512" y="3106808"/>
            <a:ext cx="2540700" cy="22200"/>
          </a:xfrm>
          <a:prstGeom prst="straightConnector1">
            <a:avLst/>
          </a:prstGeom>
          <a:noFill/>
          <a:ln w="9525" cap="flat" cmpd="sng">
            <a:solidFill>
              <a:schemeClr val="dk2"/>
            </a:solidFill>
            <a:prstDash val="solid"/>
            <a:round/>
            <a:headEnd type="none" w="med" len="med"/>
            <a:tailEnd type="triangle" w="med" len="med"/>
          </a:ln>
        </p:spPr>
      </p:cxnSp>
      <p:sp>
        <p:nvSpPr>
          <p:cNvPr id="715" name="Google Shape;715;p32"/>
          <p:cNvSpPr/>
          <p:nvPr/>
        </p:nvSpPr>
        <p:spPr>
          <a:xfrm>
            <a:off x="2055479" y="2919313"/>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R4</a:t>
            </a:r>
            <a:r>
              <a:rPr lang="en-US" altLang="zh-CN" dirty="0">
                <a:latin typeface="Calibri"/>
                <a:ea typeface="Calibri"/>
                <a:cs typeface="Calibri"/>
                <a:sym typeface="Calibri"/>
              </a:rPr>
              <a:t>[A]</a:t>
            </a:r>
            <a:endParaRPr dirty="0">
              <a:latin typeface="Calibri"/>
              <a:ea typeface="Calibri"/>
              <a:cs typeface="Calibri"/>
              <a:sym typeface="Calibri"/>
            </a:endParaRPr>
          </a:p>
        </p:txBody>
      </p:sp>
      <p:cxnSp>
        <p:nvCxnSpPr>
          <p:cNvPr id="716" name="Google Shape;716;p32"/>
          <p:cNvCxnSpPr/>
          <p:nvPr/>
        </p:nvCxnSpPr>
        <p:spPr>
          <a:xfrm rot="10800000" flipH="1">
            <a:off x="1880512" y="3658595"/>
            <a:ext cx="2540700" cy="22200"/>
          </a:xfrm>
          <a:prstGeom prst="straightConnector1">
            <a:avLst/>
          </a:prstGeom>
          <a:noFill/>
          <a:ln w="9525" cap="flat" cmpd="sng">
            <a:solidFill>
              <a:schemeClr val="dk2"/>
            </a:solidFill>
            <a:prstDash val="solid"/>
            <a:round/>
            <a:headEnd type="none" w="med" len="med"/>
            <a:tailEnd type="triangle" w="med" len="med"/>
          </a:ln>
        </p:spPr>
      </p:cxnSp>
      <p:sp>
        <p:nvSpPr>
          <p:cNvPr id="717" name="Google Shape;717;p32"/>
          <p:cNvSpPr/>
          <p:nvPr/>
        </p:nvSpPr>
        <p:spPr>
          <a:xfrm>
            <a:off x="2055479" y="3471100"/>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R5</a:t>
            </a:r>
            <a:r>
              <a:rPr lang="en-US" altLang="zh-CN" dirty="0">
                <a:latin typeface="Calibri"/>
                <a:ea typeface="Calibri"/>
                <a:cs typeface="Calibri"/>
                <a:sym typeface="Calibri"/>
              </a:rPr>
              <a:t>[R]</a:t>
            </a:r>
            <a:endParaRPr dirty="0">
              <a:latin typeface="Calibri"/>
              <a:ea typeface="Calibri"/>
              <a:cs typeface="Calibri"/>
              <a:sym typeface="Calibri"/>
            </a:endParaRPr>
          </a:p>
        </p:txBody>
      </p:sp>
      <p:sp>
        <p:nvSpPr>
          <p:cNvPr id="718" name="Google Shape;718;p32"/>
          <p:cNvSpPr/>
          <p:nvPr/>
        </p:nvSpPr>
        <p:spPr>
          <a:xfrm>
            <a:off x="2804229" y="3471075"/>
            <a:ext cx="639900" cy="3972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libri"/>
                <a:ea typeface="Calibri"/>
                <a:cs typeface="Calibri"/>
                <a:sym typeface="Calibri"/>
              </a:rPr>
              <a:t>R4</a:t>
            </a:r>
            <a:r>
              <a:rPr lang="en-US" altLang="zh-CN" dirty="0">
                <a:latin typeface="Calibri"/>
                <a:ea typeface="Calibri"/>
                <a:cs typeface="Calibri"/>
                <a:sym typeface="Calibri"/>
              </a:rPr>
              <a:t>[A]</a:t>
            </a:r>
            <a:endParaRPr dirty="0">
              <a:latin typeface="Calibri"/>
              <a:ea typeface="Calibri"/>
              <a:cs typeface="Calibri"/>
              <a:sym typeface="Calibri"/>
            </a:endParaRPr>
          </a:p>
        </p:txBody>
      </p:sp>
      <p:sp>
        <p:nvSpPr>
          <p:cNvPr id="29" name="Google Shape;818;p37">
            <a:extLst>
              <a:ext uri="{FF2B5EF4-FFF2-40B4-BE49-F238E27FC236}">
                <a16:creationId xmlns:a16="http://schemas.microsoft.com/office/drawing/2014/main" id="{C2B85361-CA61-E44A-B893-4A1178DA4194}"/>
              </a:ext>
            </a:extLst>
          </p:cNvPr>
          <p:cNvSpPr txBox="1"/>
          <p:nvPr/>
        </p:nvSpPr>
        <p:spPr>
          <a:xfrm>
            <a:off x="4896428" y="1625762"/>
            <a:ext cx="2623925"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Light" panose="020F0302020204030204" pitchFamily="34" charset="0"/>
                <a:ea typeface="Calibri"/>
                <a:cs typeface="Calibri Light" panose="020F0302020204030204" pitchFamily="34" charset="0"/>
                <a:sym typeface="Calibri"/>
              </a:rPr>
              <a:t>[A]</a:t>
            </a:r>
            <a:r>
              <a:rPr lang="en" i="1" dirty="0">
                <a:latin typeface="Calibri Light" panose="020F0302020204030204" pitchFamily="34" charset="0"/>
                <a:ea typeface="Calibri"/>
                <a:cs typeface="Calibri Light" panose="020F0302020204030204" pitchFamily="34" charset="0"/>
                <a:sym typeface="Calibri"/>
              </a:rPr>
              <a:t>: Get lock Access</a:t>
            </a:r>
            <a:endParaRPr i="1" dirty="0">
              <a:latin typeface="Calibri Light" panose="020F0302020204030204" pitchFamily="34" charset="0"/>
              <a:ea typeface="Calibri"/>
              <a:cs typeface="Calibri Light" panose="020F0302020204030204" pitchFamily="34" charset="0"/>
              <a:sym typeface="Calibri"/>
            </a:endParaRPr>
          </a:p>
          <a:p>
            <a:pPr marL="0" lvl="0" indent="0" algn="l" rtl="0">
              <a:spcBef>
                <a:spcPts val="0"/>
              </a:spcBef>
              <a:spcAft>
                <a:spcPts val="0"/>
              </a:spcAft>
              <a:buNone/>
            </a:pPr>
            <a:r>
              <a:rPr lang="en" dirty="0">
                <a:latin typeface="Calibri Light" panose="020F0302020204030204" pitchFamily="34" charset="0"/>
                <a:ea typeface="Calibri"/>
                <a:cs typeface="Calibri Light" panose="020F0302020204030204" pitchFamily="34" charset="0"/>
                <a:sym typeface="Calibri"/>
              </a:rPr>
              <a:t>[S]</a:t>
            </a:r>
            <a:r>
              <a:rPr lang="en" i="1" dirty="0">
                <a:latin typeface="Calibri Light" panose="020F0302020204030204" pitchFamily="34" charset="0"/>
                <a:ea typeface="Calibri"/>
                <a:cs typeface="Calibri Light" panose="020F0302020204030204" pitchFamily="34" charset="0"/>
                <a:sym typeface="Calibri"/>
              </a:rPr>
              <a:t>: Routine Scheduled</a:t>
            </a:r>
            <a:endParaRPr i="1" dirty="0">
              <a:latin typeface="Calibri Light" panose="020F0302020204030204" pitchFamily="34" charset="0"/>
              <a:ea typeface="Calibri"/>
              <a:cs typeface="Calibri Light" panose="020F0302020204030204" pitchFamily="34" charset="0"/>
              <a:sym typeface="Calibri"/>
            </a:endParaRPr>
          </a:p>
          <a:p>
            <a:pPr marL="0" lvl="0" indent="0" algn="l" rtl="0">
              <a:spcBef>
                <a:spcPts val="0"/>
              </a:spcBef>
              <a:spcAft>
                <a:spcPts val="0"/>
              </a:spcAft>
              <a:buNone/>
            </a:pPr>
            <a:r>
              <a:rPr lang="en" dirty="0">
                <a:latin typeface="Calibri Light" panose="020F0302020204030204" pitchFamily="34" charset="0"/>
                <a:ea typeface="Calibri"/>
                <a:cs typeface="Calibri Light" panose="020F0302020204030204" pitchFamily="34" charset="0"/>
                <a:sym typeface="Calibri"/>
              </a:rPr>
              <a:t>[L]</a:t>
            </a:r>
            <a:r>
              <a:rPr lang="en" i="1" dirty="0">
                <a:latin typeface="Calibri Light" panose="020F0302020204030204" pitchFamily="34" charset="0"/>
                <a:ea typeface="Calibri"/>
                <a:cs typeface="Calibri Light" panose="020F0302020204030204" pitchFamily="34" charset="0"/>
                <a:sym typeface="Calibri"/>
              </a:rPr>
              <a:t>: Lock Leased out</a:t>
            </a:r>
            <a:endParaRPr i="1" dirty="0">
              <a:latin typeface="Calibri Light" panose="020F0302020204030204" pitchFamily="34" charset="0"/>
              <a:ea typeface="Calibri"/>
              <a:cs typeface="Calibri Light" panose="020F0302020204030204" pitchFamily="34" charset="0"/>
              <a:sym typeface="Calibri"/>
            </a:endParaRPr>
          </a:p>
          <a:p>
            <a:pPr marL="0" lvl="0" indent="0" algn="l" rtl="0">
              <a:spcBef>
                <a:spcPts val="0"/>
              </a:spcBef>
              <a:spcAft>
                <a:spcPts val="0"/>
              </a:spcAft>
              <a:buNone/>
            </a:pPr>
            <a:r>
              <a:rPr lang="en" dirty="0">
                <a:latin typeface="Calibri Light" panose="020F0302020204030204" pitchFamily="34" charset="0"/>
                <a:ea typeface="Calibri"/>
                <a:cs typeface="Calibri Light" panose="020F0302020204030204" pitchFamily="34" charset="0"/>
                <a:sym typeface="Calibri"/>
              </a:rPr>
              <a:t>[R]</a:t>
            </a:r>
            <a:r>
              <a:rPr lang="en" i="1" dirty="0">
                <a:latin typeface="Calibri Light" panose="020F0302020204030204" pitchFamily="34" charset="0"/>
                <a:ea typeface="Calibri"/>
                <a:cs typeface="Calibri Light" panose="020F0302020204030204" pitchFamily="34" charset="0"/>
                <a:sym typeface="Calibri"/>
              </a:rPr>
              <a:t>: Lock Released</a:t>
            </a:r>
            <a:endParaRPr i="1" dirty="0">
              <a:latin typeface="Calibri Light" panose="020F0302020204030204" pitchFamily="34" charset="0"/>
              <a:ea typeface="Calibri"/>
              <a:cs typeface="Calibri Light" panose="020F0302020204030204" pitchFamily="34" charset="0"/>
              <a:sym typeface="Calibri"/>
            </a:endParaRPr>
          </a:p>
        </p:txBody>
      </p:sp>
      <p:sp>
        <p:nvSpPr>
          <p:cNvPr id="3" name="Rounded Rectangle 2">
            <a:extLst>
              <a:ext uri="{FF2B5EF4-FFF2-40B4-BE49-F238E27FC236}">
                <a16:creationId xmlns:a16="http://schemas.microsoft.com/office/drawing/2014/main" id="{86CC8F2B-8AE7-234E-B491-C193B237EDB5}"/>
              </a:ext>
            </a:extLst>
          </p:cNvPr>
          <p:cNvSpPr/>
          <p:nvPr/>
        </p:nvSpPr>
        <p:spPr>
          <a:xfrm>
            <a:off x="4950022" y="2841826"/>
            <a:ext cx="3411657" cy="1189814"/>
          </a:xfrm>
          <a:prstGeom prst="roundRect">
            <a:avLst>
              <a:gd name="adj" fmla="val 9849"/>
            </a:avLst>
          </a:prstGeom>
          <a:solidFill>
            <a:srgbClr val="F7EDD7"/>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i="1" dirty="0">
                <a:solidFill>
                  <a:schemeClr val="tx1"/>
                </a:solidFill>
                <a:latin typeface="Calibri" panose="020F0502020204030204" pitchFamily="34" charset="0"/>
                <a:cs typeface="Calibri" panose="020F0502020204030204" pitchFamily="34" charset="0"/>
              </a:rPr>
              <a:t>Scheduling</a:t>
            </a:r>
            <a:r>
              <a:rPr lang="zh-CN" altLang="en-US" sz="1600" i="1" dirty="0">
                <a:solidFill>
                  <a:schemeClr val="tx1"/>
                </a:solidFill>
                <a:latin typeface="Calibri" panose="020F0502020204030204" pitchFamily="34" charset="0"/>
                <a:cs typeface="Calibri" panose="020F0502020204030204" pitchFamily="34" charset="0"/>
              </a:rPr>
              <a:t> </a:t>
            </a:r>
            <a:r>
              <a:rPr lang="en-US" altLang="zh-CN" sz="1600" i="1" dirty="0">
                <a:solidFill>
                  <a:schemeClr val="tx1"/>
                </a:solidFill>
                <a:latin typeface="Calibri" panose="020F0502020204030204" pitchFamily="34" charset="0"/>
                <a:cs typeface="Calibri" panose="020F0502020204030204" pitchFamily="34" charset="0"/>
              </a:rPr>
              <a:t>plan</a:t>
            </a:r>
            <a:r>
              <a:rPr lang="zh-CN" altLang="en-US" sz="1600" i="1" dirty="0">
                <a:solidFill>
                  <a:schemeClr val="tx1"/>
                </a:solidFill>
                <a:latin typeface="Calibri" panose="020F0502020204030204" pitchFamily="34" charset="0"/>
                <a:cs typeface="Calibri" panose="020F0502020204030204" pitchFamily="34" charset="0"/>
              </a:rPr>
              <a:t> </a:t>
            </a:r>
            <a:r>
              <a:rPr lang="en-US" altLang="zh-CN" sz="1600" i="1" dirty="0">
                <a:solidFill>
                  <a:schemeClr val="tx1"/>
                </a:solidFill>
                <a:latin typeface="Calibri" panose="020F0502020204030204" pitchFamily="34" charset="0"/>
                <a:cs typeface="Calibri" panose="020F0502020204030204" pitchFamily="34" charset="0"/>
              </a:rPr>
              <a:t>placement:</a:t>
            </a:r>
          </a:p>
          <a:p>
            <a:pPr marL="285750" indent="-285750">
              <a:buFont typeface="System Font Regular"/>
              <a:buChar char="-"/>
            </a:pPr>
            <a:r>
              <a:rPr lang="en-US" altLang="zh-CN" dirty="0">
                <a:solidFill>
                  <a:schemeClr val="tx1"/>
                </a:solidFill>
                <a:latin typeface="Calibri" panose="020F0502020204030204" pitchFamily="34" charset="0"/>
                <a:cs typeface="Calibri" panose="020F0502020204030204" pitchFamily="34" charset="0"/>
              </a:rPr>
              <a:t>Placed</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when</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routine</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is</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triggered</a:t>
            </a:r>
          </a:p>
          <a:p>
            <a:pPr marL="285750" indent="-285750">
              <a:buFont typeface="System Font Regular"/>
              <a:buChar char="-"/>
            </a:pPr>
            <a:r>
              <a:rPr lang="en-US" altLang="zh-CN" dirty="0">
                <a:solidFill>
                  <a:schemeClr val="tx1"/>
                </a:solidFill>
                <a:latin typeface="Calibri" panose="020F0502020204030204" pitchFamily="34" charset="0"/>
                <a:cs typeface="Calibri" panose="020F0502020204030204" pitchFamily="34" charset="0"/>
              </a:rPr>
              <a:t>Use</a:t>
            </a:r>
            <a:r>
              <a:rPr lang="zh-CN" altLang="en-US" dirty="0">
                <a:solidFill>
                  <a:schemeClr val="tx1"/>
                </a:solidFill>
                <a:latin typeface="Calibri" panose="020F0502020204030204" pitchFamily="34" charset="0"/>
                <a:cs typeface="Calibri" panose="020F0502020204030204" pitchFamily="34" charset="0"/>
              </a:rPr>
              <a:t> </a:t>
            </a:r>
            <a:r>
              <a:rPr lang="en-US" altLang="zh-CN" i="1" dirty="0">
                <a:solidFill>
                  <a:srgbClr val="2008FF"/>
                </a:solidFill>
                <a:latin typeface="Calibri" panose="020F0502020204030204" pitchFamily="34" charset="0"/>
                <a:cs typeface="Calibri" panose="020F0502020204030204" pitchFamily="34" charset="0"/>
              </a:rPr>
              <a:t>backtracking</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for</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valid</a:t>
            </a:r>
            <a:r>
              <a:rPr lang="zh-CN" altLang="en-US" dirty="0">
                <a:solidFill>
                  <a:schemeClr val="tx1"/>
                </a:solidFill>
                <a:latin typeface="Calibri" panose="020F0502020204030204" pitchFamily="34" charset="0"/>
                <a:cs typeface="Calibri" panose="020F0502020204030204" pitchFamily="34" charset="0"/>
              </a:rPr>
              <a:t> </a:t>
            </a:r>
            <a:r>
              <a:rPr lang="en-US" altLang="zh-CN" dirty="0">
                <a:solidFill>
                  <a:schemeClr val="tx1"/>
                </a:solidFill>
                <a:latin typeface="Calibri" panose="020F0502020204030204" pitchFamily="34" charset="0"/>
                <a:cs typeface="Calibri" panose="020F0502020204030204" pitchFamily="34" charset="0"/>
              </a:rPr>
              <a:t>placement</a:t>
            </a:r>
          </a:p>
          <a:p>
            <a:pPr marL="285750" indent="-285750">
              <a:buFont typeface="System Font Regular"/>
              <a:buChar char="-"/>
            </a:pPr>
            <a:r>
              <a:rPr lang="en-US" altLang="zh-CN" dirty="0">
                <a:solidFill>
                  <a:schemeClr val="tx1"/>
                </a:solidFill>
                <a:latin typeface="Calibri" panose="020F0502020204030204" pitchFamily="34" charset="0"/>
                <a:cs typeface="Calibri" panose="020F0502020204030204" pitchFamily="34" charset="0"/>
              </a:rPr>
              <a:t>Explore two other policies (FCFS, </a:t>
            </a:r>
            <a:r>
              <a:rPr lang="en-US" altLang="zh-CN" dirty="0" err="1">
                <a:solidFill>
                  <a:schemeClr val="tx1"/>
                </a:solidFill>
                <a:latin typeface="Calibri" panose="020F0502020204030204" pitchFamily="34" charset="0"/>
                <a:cs typeface="Calibri" panose="020F0502020204030204" pitchFamily="34" charset="0"/>
              </a:rPr>
              <a:t>JiT</a:t>
            </a:r>
            <a:r>
              <a:rPr lang="en-US" altLang="zh-CN" dirty="0">
                <a:solidFill>
                  <a:schemeClr val="tx1"/>
                </a:solidFill>
                <a:latin typeface="Calibri" panose="020F0502020204030204" pitchFamily="34" charset="0"/>
                <a:cs typeface="Calibri" panose="020F0502020204030204" pitchFamily="34" charset="0"/>
              </a:rPr>
              <a:t>)</a:t>
            </a:r>
          </a:p>
        </p:txBody>
      </p:sp>
      <p:grpSp>
        <p:nvGrpSpPr>
          <p:cNvPr id="2" name="Group 1">
            <a:extLst>
              <a:ext uri="{FF2B5EF4-FFF2-40B4-BE49-F238E27FC236}">
                <a16:creationId xmlns:a16="http://schemas.microsoft.com/office/drawing/2014/main" id="{096ADADA-8C0B-4D4C-A837-D4555BF2719A}"/>
              </a:ext>
            </a:extLst>
          </p:cNvPr>
          <p:cNvGrpSpPr/>
          <p:nvPr/>
        </p:nvGrpSpPr>
        <p:grpSpPr>
          <a:xfrm>
            <a:off x="1996732" y="1742874"/>
            <a:ext cx="1501791" cy="2176881"/>
            <a:chOff x="1996732" y="1742874"/>
            <a:chExt cx="1501791" cy="2176881"/>
          </a:xfrm>
        </p:grpSpPr>
        <p:sp>
          <p:nvSpPr>
            <p:cNvPr id="31" name="Rectangle 30">
              <a:extLst>
                <a:ext uri="{FF2B5EF4-FFF2-40B4-BE49-F238E27FC236}">
                  <a16:creationId xmlns:a16="http://schemas.microsoft.com/office/drawing/2014/main" id="{0FA7485C-C710-2149-9B1E-892C069A5192}"/>
                </a:ext>
              </a:extLst>
            </p:cNvPr>
            <p:cNvSpPr/>
            <p:nvPr/>
          </p:nvSpPr>
          <p:spPr>
            <a:xfrm>
              <a:off x="2001084" y="1742874"/>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CC9AD9B-1C35-6641-917C-E791A70466C4}"/>
                </a:ext>
              </a:extLst>
            </p:cNvPr>
            <p:cNvSpPr/>
            <p:nvPr/>
          </p:nvSpPr>
          <p:spPr>
            <a:xfrm>
              <a:off x="2001570" y="2320225"/>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338B693-226F-F541-A462-2FC9867AD076}"/>
                </a:ext>
              </a:extLst>
            </p:cNvPr>
            <p:cNvSpPr/>
            <p:nvPr/>
          </p:nvSpPr>
          <p:spPr>
            <a:xfrm>
              <a:off x="1996732" y="2863898"/>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03DCD25-3E73-5F4D-B057-4B40EC6256FD}"/>
                </a:ext>
              </a:extLst>
            </p:cNvPr>
            <p:cNvSpPr/>
            <p:nvPr/>
          </p:nvSpPr>
          <p:spPr>
            <a:xfrm>
              <a:off x="2749834" y="3419595"/>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5B09242-A0D2-1147-8AEE-E2881E5D2D00}"/>
              </a:ext>
            </a:extLst>
          </p:cNvPr>
          <p:cNvGrpSpPr/>
          <p:nvPr/>
        </p:nvGrpSpPr>
        <p:grpSpPr>
          <a:xfrm>
            <a:off x="2745421" y="1747110"/>
            <a:ext cx="1497378" cy="1053909"/>
            <a:chOff x="2745421" y="1747110"/>
            <a:chExt cx="1497378" cy="1053909"/>
          </a:xfrm>
        </p:grpSpPr>
        <p:sp>
          <p:nvSpPr>
            <p:cNvPr id="36" name="Rectangle 35">
              <a:extLst>
                <a:ext uri="{FF2B5EF4-FFF2-40B4-BE49-F238E27FC236}">
                  <a16:creationId xmlns:a16="http://schemas.microsoft.com/office/drawing/2014/main" id="{860F5F28-35F4-B54D-9F66-1B6B6F8B37A5}"/>
                </a:ext>
              </a:extLst>
            </p:cNvPr>
            <p:cNvSpPr/>
            <p:nvPr/>
          </p:nvSpPr>
          <p:spPr>
            <a:xfrm>
              <a:off x="2745421" y="1747110"/>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B80A442-6593-0843-A1A5-FBA19F9A46E7}"/>
                </a:ext>
              </a:extLst>
            </p:cNvPr>
            <p:cNvSpPr/>
            <p:nvPr/>
          </p:nvSpPr>
          <p:spPr>
            <a:xfrm>
              <a:off x="3494110" y="2300859"/>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EF4D3B5B-D0C8-4E41-8C4A-00F3A3848418}"/>
              </a:ext>
            </a:extLst>
          </p:cNvPr>
          <p:cNvSpPr/>
          <p:nvPr/>
        </p:nvSpPr>
        <p:spPr>
          <a:xfrm>
            <a:off x="2755458" y="2315572"/>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E66BA16-9EA5-5E47-A1B6-4F24BA00C0C9}"/>
              </a:ext>
            </a:extLst>
          </p:cNvPr>
          <p:cNvSpPr/>
          <p:nvPr/>
        </p:nvSpPr>
        <p:spPr>
          <a:xfrm>
            <a:off x="2023247" y="3419304"/>
            <a:ext cx="748689" cy="500160"/>
          </a:xfrm>
          <a:prstGeom prst="rect">
            <a:avLst/>
          </a:prstGeom>
          <a:noFill/>
          <a:ln w="38100">
            <a:solidFill>
              <a:srgbClr val="2008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351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08"/>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712"/>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709"/>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713"/>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711"/>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717"/>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715"/>
                                        </p:tgtEl>
                                        <p:attrNameLst>
                                          <p:attrName>style.visibility</p:attrName>
                                        </p:attrNameLst>
                                      </p:cBhvr>
                                      <p:to>
                                        <p:strVal val="visible"/>
                                      </p:to>
                                    </p:set>
                                  </p:childTnLst>
                                </p:cTn>
                              </p:par>
                              <p:par>
                                <p:cTn id="22" presetID="1" presetClass="entr" presetSubtype="0" fill="hold" grpId="0" nodeType="withEffect">
                                  <p:stCondLst>
                                    <p:cond delay="500"/>
                                  </p:stCondLst>
                                  <p:childTnLst>
                                    <p:set>
                                      <p:cBhvr>
                                        <p:cTn id="23" dur="1" fill="hold">
                                          <p:stCondLst>
                                            <p:cond delay="0"/>
                                          </p:stCondLst>
                                        </p:cTn>
                                        <p:tgtEl>
                                          <p:spTgt spid="7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par>
                                <p:cTn id="44" presetID="1" presetClass="exit" presetSubtype="0" fill="hold" grpId="1" nodeType="withEffect">
                                  <p:stCondLst>
                                    <p:cond delay="0"/>
                                  </p:stCondLst>
                                  <p:childTnLst>
                                    <p:set>
                                      <p:cBhvr>
                                        <p:cTn id="45" dur="1" fill="hold">
                                          <p:stCondLst>
                                            <p:cond delay="0"/>
                                          </p:stCondLst>
                                        </p:cTn>
                                        <p:tgtEl>
                                          <p:spTgt spid="3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childTnLst>
                                </p:cTn>
                              </p:par>
                              <p:par>
                                <p:cTn id="50" presetID="1" presetClass="exit" presetSubtype="0" fill="hold" grpId="1" nodeType="withEffect">
                                  <p:stCondLst>
                                    <p:cond delay="0"/>
                                  </p:stCondLst>
                                  <p:childTnLst>
                                    <p:set>
                                      <p:cBhvr>
                                        <p:cTn id="51" dur="1" fill="hold">
                                          <p:stCondLst>
                                            <p:cond delay="0"/>
                                          </p:stCondLst>
                                        </p:cTn>
                                        <p:tgtEl>
                                          <p:spTgt spid="4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 grpId="0" animBg="1"/>
      <p:bldP spid="709" grpId="0" animBg="1"/>
      <p:bldP spid="711" grpId="0" animBg="1"/>
      <p:bldP spid="712" grpId="0" animBg="1"/>
      <p:bldP spid="713" grpId="0" animBg="1"/>
      <p:bldP spid="715" grpId="0" animBg="1"/>
      <p:bldP spid="717" grpId="0" animBg="1"/>
      <p:bldP spid="718" grpId="0" animBg="1"/>
      <p:bldP spid="29" grpId="0"/>
      <p:bldP spid="39" grpId="0" animBg="1"/>
      <p:bldP spid="39" grpId="1" animBg="1"/>
      <p:bldP spid="40" grpId="0" animBg="1"/>
      <p:bldP spid="4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1CE0-1474-144E-A95E-7662185B2B3B}"/>
              </a:ext>
            </a:extLst>
          </p:cNvPr>
          <p:cNvSpPr>
            <a:spLocks noGrp="1"/>
          </p:cNvSpPr>
          <p:nvPr>
            <p:ph type="title"/>
          </p:nvPr>
        </p:nvSpPr>
        <p:spPr/>
        <p:txBody>
          <a:bodyPr>
            <a:normAutofit fontScale="90000"/>
          </a:bodyPr>
          <a:lstStyle/>
          <a:p>
            <a:r>
              <a:rPr lang="en-US" dirty="0"/>
              <a:t>Smart</a:t>
            </a:r>
            <a:r>
              <a:rPr lang="zh-CN" altLang="en-US" dirty="0"/>
              <a:t> </a:t>
            </a:r>
            <a:r>
              <a:rPr lang="en-US" altLang="zh-CN" dirty="0"/>
              <a:t>Home</a:t>
            </a:r>
            <a:r>
              <a:rPr lang="zh-CN" altLang="en-US" dirty="0"/>
              <a:t> </a:t>
            </a:r>
            <a:r>
              <a:rPr lang="en-US" altLang="zh-CN" dirty="0"/>
              <a:t>World</a:t>
            </a:r>
            <a:endParaRPr lang="en-US" dirty="0"/>
          </a:p>
        </p:txBody>
      </p:sp>
      <p:sp>
        <p:nvSpPr>
          <p:cNvPr id="20" name="Text Placeholder 19">
            <a:extLst>
              <a:ext uri="{FF2B5EF4-FFF2-40B4-BE49-F238E27FC236}">
                <a16:creationId xmlns:a16="http://schemas.microsoft.com/office/drawing/2014/main" id="{A71045BC-4E86-D04E-9D06-1D9B8F9CFBD5}"/>
              </a:ext>
            </a:extLst>
          </p:cNvPr>
          <p:cNvSpPr>
            <a:spLocks noGrp="1"/>
          </p:cNvSpPr>
          <p:nvPr>
            <p:ph type="body" idx="1"/>
          </p:nvPr>
        </p:nvSpPr>
        <p:spPr/>
        <p:txBody>
          <a:bodyPr/>
          <a:lstStyle/>
          <a:p>
            <a:pPr marL="114300" indent="0">
              <a:buNone/>
            </a:pPr>
            <a:r>
              <a:rPr lang="en-US" altLang="zh-CN" i="1" dirty="0"/>
              <a:t>Smart</a:t>
            </a:r>
            <a:r>
              <a:rPr lang="zh-CN" altLang="en-US" i="1" dirty="0"/>
              <a:t> </a:t>
            </a:r>
            <a:r>
              <a:rPr lang="en-US" altLang="zh-CN" i="1" dirty="0"/>
              <a:t>Device</a:t>
            </a:r>
            <a:r>
              <a:rPr lang="en-US" altLang="zh-CN" dirty="0"/>
              <a:t>:</a:t>
            </a:r>
            <a:r>
              <a:rPr lang="zh-CN" altLang="en-US" dirty="0"/>
              <a:t> </a:t>
            </a:r>
            <a:r>
              <a:rPr lang="en-US" altLang="zh-CN" dirty="0"/>
              <a:t>1)</a:t>
            </a:r>
            <a:r>
              <a:rPr lang="zh-CN" altLang="en-US" dirty="0"/>
              <a:t> </a:t>
            </a:r>
            <a:r>
              <a:rPr lang="en-US" dirty="0"/>
              <a:t>connected to other devices via wireless protocols</a:t>
            </a:r>
            <a:endParaRPr lang="en-US" altLang="zh-CN" dirty="0"/>
          </a:p>
          <a:p>
            <a:pPr marL="114300" indent="0">
              <a:buNone/>
            </a:pPr>
            <a:r>
              <a:rPr lang="en-US" altLang="zh-CN" dirty="0"/>
              <a:t>                          2)</a:t>
            </a:r>
            <a:r>
              <a:rPr lang="zh-CN" altLang="en-US" dirty="0"/>
              <a:t> </a:t>
            </a:r>
            <a:r>
              <a:rPr lang="en-US" altLang="zh-CN" dirty="0"/>
              <a:t>controlled</a:t>
            </a:r>
            <a:r>
              <a:rPr lang="zh-CN" altLang="en-US" dirty="0"/>
              <a:t> </a:t>
            </a:r>
            <a:r>
              <a:rPr lang="en-US" altLang="zh-CN" dirty="0"/>
              <a:t>by</a:t>
            </a:r>
            <a:r>
              <a:rPr lang="zh-CN" altLang="en-US" dirty="0"/>
              <a:t> </a:t>
            </a:r>
            <a:r>
              <a:rPr lang="en-US" altLang="zh-CN" dirty="0"/>
              <a:t>home</a:t>
            </a:r>
            <a:r>
              <a:rPr lang="zh-CN" altLang="en-US" dirty="0"/>
              <a:t> </a:t>
            </a:r>
            <a:r>
              <a:rPr lang="en-US" altLang="zh-CN" dirty="0"/>
              <a:t>automation</a:t>
            </a:r>
            <a:r>
              <a:rPr lang="zh-CN" altLang="en-US" dirty="0"/>
              <a:t> </a:t>
            </a:r>
            <a:r>
              <a:rPr lang="en-US" altLang="zh-CN" dirty="0"/>
              <a:t>systems</a:t>
            </a:r>
            <a:endParaRPr lang="en-US" dirty="0"/>
          </a:p>
        </p:txBody>
      </p:sp>
      <p:sp>
        <p:nvSpPr>
          <p:cNvPr id="3" name="Slide Number Placeholder 2">
            <a:extLst>
              <a:ext uri="{FF2B5EF4-FFF2-40B4-BE49-F238E27FC236}">
                <a16:creationId xmlns:a16="http://schemas.microsoft.com/office/drawing/2014/main" id="{E5B9FF05-E26F-2045-98DD-75B01375AF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grpSp>
        <p:nvGrpSpPr>
          <p:cNvPr id="91" name="Group 90">
            <a:extLst>
              <a:ext uri="{FF2B5EF4-FFF2-40B4-BE49-F238E27FC236}">
                <a16:creationId xmlns:a16="http://schemas.microsoft.com/office/drawing/2014/main" id="{0E726C52-B4D9-A04A-9117-4A8E4898728F}"/>
              </a:ext>
            </a:extLst>
          </p:cNvPr>
          <p:cNvGrpSpPr/>
          <p:nvPr/>
        </p:nvGrpSpPr>
        <p:grpSpPr>
          <a:xfrm>
            <a:off x="857604" y="1749408"/>
            <a:ext cx="3509911" cy="2725617"/>
            <a:chOff x="2597066" y="1818263"/>
            <a:chExt cx="3509911" cy="2725617"/>
          </a:xfrm>
        </p:grpSpPr>
        <p:pic>
          <p:nvPicPr>
            <p:cNvPr id="1026" name="Picture 2" descr="Smart Home Icons - Download Free Vector Icons | Noun Project">
              <a:extLst>
                <a:ext uri="{FF2B5EF4-FFF2-40B4-BE49-F238E27FC236}">
                  <a16:creationId xmlns:a16="http://schemas.microsoft.com/office/drawing/2014/main" id="{3F8F1124-D33A-5E49-90CE-EE4789FAF4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893" y="2509743"/>
              <a:ext cx="1290234" cy="129023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Fridge, smart, internet, of, things, refrigerator, wifi, logo Free Icon of  Internet Of Things">
              <a:extLst>
                <a:ext uri="{FF2B5EF4-FFF2-40B4-BE49-F238E27FC236}">
                  <a16:creationId xmlns:a16="http://schemas.microsoft.com/office/drawing/2014/main" id="{B418EB4C-DF39-B049-A32C-25681BF01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066" y="2622708"/>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Smart Bulb free icon - wireless, electronics, bulb, electronic device,  technology, smart home, smart bulb, internet of things | Smart bulb, Icon,  Bulb">
              <a:extLst>
                <a:ext uri="{FF2B5EF4-FFF2-40B4-BE49-F238E27FC236}">
                  <a16:creationId xmlns:a16="http://schemas.microsoft.com/office/drawing/2014/main" id="{54AF64B2-58B5-AD44-9796-FFC325BF61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407356" y="1864859"/>
              <a:ext cx="619075" cy="61907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Cloud computing, connected, connectivity, device, television, tv, wifi icon  - Download on Iconfinder">
              <a:extLst>
                <a:ext uri="{FF2B5EF4-FFF2-40B4-BE49-F238E27FC236}">
                  <a16:creationId xmlns:a16="http://schemas.microsoft.com/office/drawing/2014/main" id="{B736DFA9-7734-C342-A3E4-6DAED1551E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818263"/>
              <a:ext cx="753487" cy="753487"/>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 smart trash can free vector eps, cdr, ai, svg vector illustration graphic  art">
              <a:extLst>
                <a:ext uri="{FF2B5EF4-FFF2-40B4-BE49-F238E27FC236}">
                  <a16:creationId xmlns:a16="http://schemas.microsoft.com/office/drawing/2014/main" id="{F2E7E5C2-56F8-0343-9D48-98A329E7FA0F}"/>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25442" t="14806" r="25951" b="37608"/>
            <a:stretch/>
          </p:blipFill>
          <p:spPr bwMode="auto">
            <a:xfrm>
              <a:off x="2744783" y="3521998"/>
              <a:ext cx="662573" cy="64866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Appliance, cooking, kitchen, microwave, oven icon - Download on Iconfinder">
              <a:extLst>
                <a:ext uri="{FF2B5EF4-FFF2-40B4-BE49-F238E27FC236}">
                  <a16:creationId xmlns:a16="http://schemas.microsoft.com/office/drawing/2014/main" id="{A44094DD-6376-4B47-8EB1-E182B9757D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9445" y="3875405"/>
              <a:ext cx="668475" cy="668475"/>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Socket - Free electronics icons">
              <a:extLst>
                <a:ext uri="{FF2B5EF4-FFF2-40B4-BE49-F238E27FC236}">
                  <a16:creationId xmlns:a16="http://schemas.microsoft.com/office/drawing/2014/main" id="{08F7E68A-58B0-4E4E-9761-453534E01E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0517" y="3723928"/>
              <a:ext cx="579461" cy="579461"/>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Smart Coffee Machine Icons - Download Free Vector Icons | Noun Project">
              <a:extLst>
                <a:ext uri="{FF2B5EF4-FFF2-40B4-BE49-F238E27FC236}">
                  <a16:creationId xmlns:a16="http://schemas.microsoft.com/office/drawing/2014/main" id="{DE0F9684-5A15-D549-9136-1BBAC99543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7516" y="2826535"/>
              <a:ext cx="579461" cy="579461"/>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Elbow Connector 34">
              <a:extLst>
                <a:ext uri="{FF2B5EF4-FFF2-40B4-BE49-F238E27FC236}">
                  <a16:creationId xmlns:a16="http://schemas.microsoft.com/office/drawing/2014/main" id="{2BC6B7DD-0D6D-1042-9702-F122523EF975}"/>
                </a:ext>
              </a:extLst>
            </p:cNvPr>
            <p:cNvCxnSpPr>
              <a:cxnSpLocks/>
              <a:endCxn id="46" idx="4"/>
            </p:cNvCxnSpPr>
            <p:nvPr/>
          </p:nvCxnSpPr>
          <p:spPr>
            <a:xfrm rot="10800000">
              <a:off x="3722689" y="2618685"/>
              <a:ext cx="461913" cy="13219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Donut 45">
              <a:extLst>
                <a:ext uri="{FF2B5EF4-FFF2-40B4-BE49-F238E27FC236}">
                  <a16:creationId xmlns:a16="http://schemas.microsoft.com/office/drawing/2014/main" id="{4AD2B31D-CD26-164F-AC63-E5E4106030C5}"/>
                </a:ext>
              </a:extLst>
            </p:cNvPr>
            <p:cNvSpPr/>
            <p:nvPr/>
          </p:nvSpPr>
          <p:spPr>
            <a:xfrm>
              <a:off x="3671522" y="2516352"/>
              <a:ext cx="102332" cy="102332"/>
            </a:xfrm>
            <a:prstGeom prst="donut">
              <a:avLst>
                <a:gd name="adj" fmla="val 173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78">
              <a:extLst>
                <a:ext uri="{FF2B5EF4-FFF2-40B4-BE49-F238E27FC236}">
                  <a16:creationId xmlns:a16="http://schemas.microsoft.com/office/drawing/2014/main" id="{FED2196F-FF99-9448-A396-8AFD452BE8EB}"/>
                </a:ext>
              </a:extLst>
            </p:cNvPr>
            <p:cNvSpPr/>
            <p:nvPr/>
          </p:nvSpPr>
          <p:spPr>
            <a:xfrm>
              <a:off x="3277376" y="2975062"/>
              <a:ext cx="102332" cy="102332"/>
            </a:xfrm>
            <a:prstGeom prst="donut">
              <a:avLst>
                <a:gd name="adj" fmla="val 173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5" name="Straight Connector 54">
              <a:extLst>
                <a:ext uri="{FF2B5EF4-FFF2-40B4-BE49-F238E27FC236}">
                  <a16:creationId xmlns:a16="http://schemas.microsoft.com/office/drawing/2014/main" id="{E8D25D28-CC74-2A47-920A-910BCAFA5263}"/>
                </a:ext>
              </a:extLst>
            </p:cNvPr>
            <p:cNvCxnSpPr>
              <a:cxnSpLocks/>
              <a:stCxn id="79" idx="6"/>
            </p:cNvCxnSpPr>
            <p:nvPr/>
          </p:nvCxnSpPr>
          <p:spPr>
            <a:xfrm>
              <a:off x="3379708" y="3026228"/>
              <a:ext cx="523817" cy="0"/>
            </a:xfrm>
            <a:prstGeom prst="line">
              <a:avLst/>
            </a:prstGeom>
            <a:ln w="19050"/>
          </p:spPr>
          <p:style>
            <a:lnRef idx="1">
              <a:schemeClr val="dk1"/>
            </a:lnRef>
            <a:fillRef idx="0">
              <a:schemeClr val="dk1"/>
            </a:fillRef>
            <a:effectRef idx="0">
              <a:schemeClr val="dk1"/>
            </a:effectRef>
            <a:fontRef idx="minor">
              <a:schemeClr val="tx1"/>
            </a:fontRef>
          </p:style>
        </p:cxnSp>
        <p:sp>
          <p:nvSpPr>
            <p:cNvPr id="87" name="Donut 86">
              <a:extLst>
                <a:ext uri="{FF2B5EF4-FFF2-40B4-BE49-F238E27FC236}">
                  <a16:creationId xmlns:a16="http://schemas.microsoft.com/office/drawing/2014/main" id="{E3A5597E-1B6E-264B-A590-5970B8F2AEAA}"/>
                </a:ext>
              </a:extLst>
            </p:cNvPr>
            <p:cNvSpPr/>
            <p:nvPr/>
          </p:nvSpPr>
          <p:spPr>
            <a:xfrm>
              <a:off x="3370485" y="3765565"/>
              <a:ext cx="102332" cy="102332"/>
            </a:xfrm>
            <a:prstGeom prst="donut">
              <a:avLst>
                <a:gd name="adj" fmla="val 173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8" name="Elbow Connector 87">
              <a:extLst>
                <a:ext uri="{FF2B5EF4-FFF2-40B4-BE49-F238E27FC236}">
                  <a16:creationId xmlns:a16="http://schemas.microsoft.com/office/drawing/2014/main" id="{1F040A1E-316F-1841-A359-33A7B6C03E25}"/>
                </a:ext>
              </a:extLst>
            </p:cNvPr>
            <p:cNvCxnSpPr>
              <a:cxnSpLocks/>
              <a:endCxn id="87" idx="6"/>
            </p:cNvCxnSpPr>
            <p:nvPr/>
          </p:nvCxnSpPr>
          <p:spPr>
            <a:xfrm rot="10800000" flipV="1">
              <a:off x="3472818" y="3490217"/>
              <a:ext cx="412559" cy="326514"/>
            </a:xfrm>
            <a:prstGeom prst="bentConnector3">
              <a:avLst>
                <a:gd name="adj1" fmla="val 7963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Donut 93">
              <a:extLst>
                <a:ext uri="{FF2B5EF4-FFF2-40B4-BE49-F238E27FC236}">
                  <a16:creationId xmlns:a16="http://schemas.microsoft.com/office/drawing/2014/main" id="{4A9EA79E-12B4-C440-B998-B54F813B72B2}"/>
                </a:ext>
              </a:extLst>
            </p:cNvPr>
            <p:cNvSpPr/>
            <p:nvPr/>
          </p:nvSpPr>
          <p:spPr>
            <a:xfrm>
              <a:off x="4363232" y="3854669"/>
              <a:ext cx="102332" cy="102332"/>
            </a:xfrm>
            <a:prstGeom prst="donut">
              <a:avLst>
                <a:gd name="adj" fmla="val 173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6" name="Straight Connector 95">
              <a:extLst>
                <a:ext uri="{FF2B5EF4-FFF2-40B4-BE49-F238E27FC236}">
                  <a16:creationId xmlns:a16="http://schemas.microsoft.com/office/drawing/2014/main" id="{DD0832BA-7A58-464D-8D50-593A08B3977C}"/>
                </a:ext>
              </a:extLst>
            </p:cNvPr>
            <p:cNvCxnSpPr>
              <a:cxnSpLocks/>
              <a:stCxn id="94" idx="0"/>
            </p:cNvCxnSpPr>
            <p:nvPr/>
          </p:nvCxnSpPr>
          <p:spPr>
            <a:xfrm flipV="1">
              <a:off x="4414398" y="3676460"/>
              <a:ext cx="0" cy="178209"/>
            </a:xfrm>
            <a:prstGeom prst="line">
              <a:avLst/>
            </a:prstGeom>
            <a:ln w="19050"/>
          </p:spPr>
          <p:style>
            <a:lnRef idx="1">
              <a:schemeClr val="dk1"/>
            </a:lnRef>
            <a:fillRef idx="0">
              <a:schemeClr val="dk1"/>
            </a:fillRef>
            <a:effectRef idx="0">
              <a:schemeClr val="dk1"/>
            </a:effectRef>
            <a:fontRef idx="minor">
              <a:schemeClr val="tx1"/>
            </a:fontRef>
          </p:style>
        </p:cxnSp>
        <p:sp>
          <p:nvSpPr>
            <p:cNvPr id="99" name="Donut 98">
              <a:extLst>
                <a:ext uri="{FF2B5EF4-FFF2-40B4-BE49-F238E27FC236}">
                  <a16:creationId xmlns:a16="http://schemas.microsoft.com/office/drawing/2014/main" id="{5B2ECBFE-7270-A14C-8511-7B3215A8446B}"/>
                </a:ext>
              </a:extLst>
            </p:cNvPr>
            <p:cNvSpPr/>
            <p:nvPr/>
          </p:nvSpPr>
          <p:spPr>
            <a:xfrm>
              <a:off x="5153439" y="3878164"/>
              <a:ext cx="102332" cy="102332"/>
            </a:xfrm>
            <a:prstGeom prst="donut">
              <a:avLst>
                <a:gd name="adj" fmla="val 173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0" name="Elbow Connector 99">
              <a:extLst>
                <a:ext uri="{FF2B5EF4-FFF2-40B4-BE49-F238E27FC236}">
                  <a16:creationId xmlns:a16="http://schemas.microsoft.com/office/drawing/2014/main" id="{7C0F5223-F52C-4E46-9D50-DC67C761FA4F}"/>
                </a:ext>
              </a:extLst>
            </p:cNvPr>
            <p:cNvCxnSpPr>
              <a:cxnSpLocks/>
              <a:endCxn id="99" idx="2"/>
            </p:cNvCxnSpPr>
            <p:nvPr/>
          </p:nvCxnSpPr>
          <p:spPr>
            <a:xfrm>
              <a:off x="4801849" y="3596571"/>
              <a:ext cx="351590" cy="332759"/>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Donut 107">
              <a:extLst>
                <a:ext uri="{FF2B5EF4-FFF2-40B4-BE49-F238E27FC236}">
                  <a16:creationId xmlns:a16="http://schemas.microsoft.com/office/drawing/2014/main" id="{B12F356C-EE18-2F48-B37D-47635594A5AF}"/>
                </a:ext>
              </a:extLst>
            </p:cNvPr>
            <p:cNvSpPr/>
            <p:nvPr/>
          </p:nvSpPr>
          <p:spPr>
            <a:xfrm>
              <a:off x="5361021" y="3103694"/>
              <a:ext cx="102332" cy="102332"/>
            </a:xfrm>
            <a:prstGeom prst="donut">
              <a:avLst>
                <a:gd name="adj" fmla="val 173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9" name="Straight Connector 108">
              <a:extLst>
                <a:ext uri="{FF2B5EF4-FFF2-40B4-BE49-F238E27FC236}">
                  <a16:creationId xmlns:a16="http://schemas.microsoft.com/office/drawing/2014/main" id="{B473C3B2-E5EA-1F46-9E60-94DA00FB0596}"/>
                </a:ext>
              </a:extLst>
            </p:cNvPr>
            <p:cNvCxnSpPr>
              <a:cxnSpLocks/>
              <a:stCxn id="108" idx="2"/>
              <a:endCxn id="1026" idx="3"/>
            </p:cNvCxnSpPr>
            <p:nvPr/>
          </p:nvCxnSpPr>
          <p:spPr>
            <a:xfrm flipH="1">
              <a:off x="5007127" y="3154860"/>
              <a:ext cx="353894" cy="0"/>
            </a:xfrm>
            <a:prstGeom prst="line">
              <a:avLst/>
            </a:prstGeom>
            <a:ln w="19050"/>
          </p:spPr>
          <p:style>
            <a:lnRef idx="1">
              <a:schemeClr val="dk1"/>
            </a:lnRef>
            <a:fillRef idx="0">
              <a:schemeClr val="dk1"/>
            </a:fillRef>
            <a:effectRef idx="0">
              <a:schemeClr val="dk1"/>
            </a:effectRef>
            <a:fontRef idx="minor">
              <a:schemeClr val="tx1"/>
            </a:fontRef>
          </p:style>
        </p:cxnSp>
        <p:sp>
          <p:nvSpPr>
            <p:cNvPr id="115" name="Donut 114">
              <a:extLst>
                <a:ext uri="{FF2B5EF4-FFF2-40B4-BE49-F238E27FC236}">
                  <a16:creationId xmlns:a16="http://schemas.microsoft.com/office/drawing/2014/main" id="{FBA664A7-37CB-5A4E-8E9C-5ECDF55F0248}"/>
                </a:ext>
              </a:extLst>
            </p:cNvPr>
            <p:cNvSpPr/>
            <p:nvPr/>
          </p:nvSpPr>
          <p:spPr>
            <a:xfrm>
              <a:off x="4857068" y="2519715"/>
              <a:ext cx="102332" cy="102332"/>
            </a:xfrm>
            <a:prstGeom prst="donut">
              <a:avLst>
                <a:gd name="adj" fmla="val 1734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6" name="Elbow Connector 115">
              <a:extLst>
                <a:ext uri="{FF2B5EF4-FFF2-40B4-BE49-F238E27FC236}">
                  <a16:creationId xmlns:a16="http://schemas.microsoft.com/office/drawing/2014/main" id="{F5AAEFDC-E989-B647-B88D-19379BC40862}"/>
                </a:ext>
              </a:extLst>
            </p:cNvPr>
            <p:cNvCxnSpPr>
              <a:cxnSpLocks/>
              <a:stCxn id="115" idx="4"/>
            </p:cNvCxnSpPr>
            <p:nvPr/>
          </p:nvCxnSpPr>
          <p:spPr>
            <a:xfrm rot="5400000">
              <a:off x="4681005" y="2646036"/>
              <a:ext cx="251219" cy="203241"/>
            </a:xfrm>
            <a:prstGeom prst="bentConnector3">
              <a:avLst>
                <a:gd name="adj1" fmla="val 9655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ounded Rectangle 32">
            <a:extLst>
              <a:ext uri="{FF2B5EF4-FFF2-40B4-BE49-F238E27FC236}">
                <a16:creationId xmlns:a16="http://schemas.microsoft.com/office/drawing/2014/main" id="{7386E127-F14F-8B4A-8FE1-2D1225978183}"/>
              </a:ext>
            </a:extLst>
          </p:cNvPr>
          <p:cNvSpPr/>
          <p:nvPr/>
        </p:nvSpPr>
        <p:spPr>
          <a:xfrm>
            <a:off x="5114441" y="2381353"/>
            <a:ext cx="3272694" cy="1254371"/>
          </a:xfrm>
          <a:prstGeom prst="roundRect">
            <a:avLst>
              <a:gd name="adj" fmla="val 11217"/>
            </a:avLst>
          </a:prstGeom>
          <a:solidFill>
            <a:srgbClr val="FFCA92">
              <a:alpha val="32157"/>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Aft>
                <a:spcPts val="1200"/>
              </a:spcAft>
            </a:pPr>
            <a:r>
              <a:rPr lang="en-US" altLang="zh-CN" sz="1600" i="1" dirty="0">
                <a:solidFill>
                  <a:schemeClr val="tx1"/>
                </a:solidFill>
                <a:latin typeface="Georgia" panose="02040502050405020303" pitchFamily="18" charset="0"/>
                <a:cs typeface="Calibri" panose="020F0502020204030204" pitchFamily="34" charset="0"/>
              </a:rPr>
              <a:t>“</a:t>
            </a:r>
            <a:r>
              <a:rPr lang="en-US" sz="1600" i="1" dirty="0">
                <a:solidFill>
                  <a:schemeClr val="tx1"/>
                </a:solidFill>
                <a:latin typeface="Georgia" panose="02040502050405020303" pitchFamily="18" charset="0"/>
                <a:cs typeface="Calibri" panose="020F0502020204030204" pitchFamily="34" charset="0"/>
              </a:rPr>
              <a:t>Humans need to control their lives, not control devices.</a:t>
            </a:r>
            <a:r>
              <a:rPr lang="en-US" altLang="zh-CN" sz="1600" i="1" dirty="0">
                <a:solidFill>
                  <a:schemeClr val="tx1"/>
                </a:solidFill>
                <a:latin typeface="Georgia" panose="02040502050405020303" pitchFamily="18" charset="0"/>
                <a:cs typeface="Calibri" panose="020F0502020204030204" pitchFamily="34" charset="0"/>
              </a:rPr>
              <a:t>”</a:t>
            </a:r>
            <a:endParaRPr lang="en-US" sz="1600" i="1" dirty="0">
              <a:solidFill>
                <a:schemeClr val="tx1"/>
              </a:solidFill>
              <a:latin typeface="Georgia" panose="02040502050405020303" pitchFamily="18" charset="0"/>
              <a:cs typeface="Calibri" panose="020F0502020204030204" pitchFamily="34" charset="0"/>
            </a:endParaRPr>
          </a:p>
          <a:p>
            <a:pPr algn="r"/>
            <a:r>
              <a:rPr lang="en-US" dirty="0">
                <a:solidFill>
                  <a:schemeClr val="tx1"/>
                </a:solidFill>
                <a:latin typeface="Calibri" panose="020F0502020204030204" pitchFamily="34" charset="0"/>
                <a:cs typeface="Calibri" panose="020F0502020204030204" pitchFamily="34" charset="0"/>
              </a:rPr>
              <a:t>-- Davidoff et al, UbiComp’06</a:t>
            </a:r>
          </a:p>
        </p:txBody>
      </p:sp>
    </p:spTree>
    <p:custDataLst>
      <p:tags r:id="rId1"/>
    </p:custDataLst>
    <p:extLst>
      <p:ext uri="{BB962C8B-B14F-4D97-AF65-F5344CB8AC3E}">
        <p14:creationId xmlns:p14="http://schemas.microsoft.com/office/powerpoint/2010/main" val="3814365158"/>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Smart Home World (Cont.)</a:t>
            </a:r>
            <a:endParaRPr dirty="0"/>
          </a:p>
        </p:txBody>
      </p:sp>
      <p:sp>
        <p:nvSpPr>
          <p:cNvPr id="83" name="Google Shape;83;p15"/>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How people control smart home?</a:t>
            </a:r>
            <a:endParaRPr dirty="0"/>
          </a:p>
          <a:p>
            <a:pPr marL="457200" lvl="0" indent="-342900" algn="l" rtl="0">
              <a:spcBef>
                <a:spcPts val="0"/>
              </a:spcBef>
              <a:spcAft>
                <a:spcPts val="0"/>
              </a:spcAft>
              <a:buSzPts val="1800"/>
              <a:buChar char="-"/>
            </a:pPr>
            <a:r>
              <a:rPr lang="en" dirty="0"/>
              <a:t>by </a:t>
            </a:r>
            <a:r>
              <a:rPr lang="en" i="1" dirty="0"/>
              <a:t>Command</a:t>
            </a:r>
            <a:br>
              <a:rPr lang="en" dirty="0"/>
            </a:br>
            <a:r>
              <a:rPr lang="en-US" altLang="zh-CN" sz="1600" dirty="0">
                <a:solidFill>
                  <a:schemeClr val="bg2">
                    <a:lumMod val="60000"/>
                    <a:lumOff val="40000"/>
                  </a:schemeClr>
                </a:solidFill>
                <a:latin typeface="Calibri Light" panose="020F0302020204030204" pitchFamily="34" charset="0"/>
                <a:cs typeface="Calibri Light" panose="020F0302020204030204" pitchFamily="34" charset="0"/>
              </a:rPr>
              <a:t>e.g.</a:t>
            </a:r>
            <a:r>
              <a:rPr lang="zh-CN" altLang="en-US" sz="1600" dirty="0">
                <a:solidFill>
                  <a:schemeClr val="bg2">
                    <a:lumMod val="60000"/>
                    <a:lumOff val="40000"/>
                  </a:schemeClr>
                </a:solidFill>
                <a:latin typeface="Calibri Light" panose="020F0302020204030204" pitchFamily="34" charset="0"/>
                <a:cs typeface="Calibri Light" panose="020F0302020204030204" pitchFamily="34" charset="0"/>
              </a:rPr>
              <a:t>  </a:t>
            </a:r>
            <a:r>
              <a:rPr lang="en-US" altLang="zh-CN" sz="1600" dirty="0">
                <a:solidFill>
                  <a:schemeClr val="bg2">
                    <a:lumMod val="60000"/>
                    <a:lumOff val="40000"/>
                  </a:schemeClr>
                </a:solidFill>
                <a:latin typeface="Calibri Light" panose="020F0302020204030204" pitchFamily="34" charset="0"/>
                <a:cs typeface="Calibri Light" panose="020F0302020204030204" pitchFamily="34" charset="0"/>
              </a:rPr>
              <a:t>{Make</a:t>
            </a:r>
            <a:r>
              <a:rPr lang="zh-CN" altLang="en-US" sz="1600" dirty="0">
                <a:solidFill>
                  <a:schemeClr val="bg2">
                    <a:lumMod val="60000"/>
                    <a:lumOff val="40000"/>
                  </a:schemeClr>
                </a:solidFill>
                <a:latin typeface="Calibri Light" panose="020F0302020204030204" pitchFamily="34" charset="0"/>
                <a:cs typeface="Calibri Light" panose="020F0302020204030204" pitchFamily="34" charset="0"/>
              </a:rPr>
              <a:t> </a:t>
            </a:r>
            <a:r>
              <a:rPr lang="en-US" altLang="zh-CN" sz="1600" dirty="0">
                <a:solidFill>
                  <a:schemeClr val="bg2">
                    <a:lumMod val="60000"/>
                    <a:lumOff val="40000"/>
                  </a:schemeClr>
                </a:solidFill>
                <a:latin typeface="Calibri Light" panose="020F0302020204030204" pitchFamily="34" charset="0"/>
                <a:cs typeface="Calibri Light" panose="020F0302020204030204" pitchFamily="34" charset="0"/>
              </a:rPr>
              <a:t>an</a:t>
            </a:r>
            <a:r>
              <a:rPr lang="zh-CN" altLang="en-US" sz="1600" dirty="0">
                <a:solidFill>
                  <a:schemeClr val="bg2">
                    <a:lumMod val="60000"/>
                    <a:lumOff val="40000"/>
                  </a:schemeClr>
                </a:solidFill>
                <a:latin typeface="Calibri Light" panose="020F0302020204030204" pitchFamily="34" charset="0"/>
                <a:cs typeface="Calibri Light" panose="020F0302020204030204" pitchFamily="34" charset="0"/>
              </a:rPr>
              <a:t> </a:t>
            </a:r>
            <a:r>
              <a:rPr lang="en-US" altLang="zh-CN" sz="1600" dirty="0">
                <a:solidFill>
                  <a:schemeClr val="bg2">
                    <a:lumMod val="60000"/>
                    <a:lumOff val="40000"/>
                  </a:schemeClr>
                </a:solidFill>
                <a:latin typeface="Calibri Light" panose="020F0302020204030204" pitchFamily="34" charset="0"/>
                <a:cs typeface="Calibri Light" panose="020F0302020204030204" pitchFamily="34" charset="0"/>
              </a:rPr>
              <a:t>espresso}</a:t>
            </a:r>
            <a:endParaRPr sz="1600" dirty="0">
              <a:solidFill>
                <a:schemeClr val="bg2">
                  <a:lumMod val="60000"/>
                  <a:lumOff val="40000"/>
                </a:schemeClr>
              </a:solidFill>
              <a:latin typeface="Calibri Light" panose="020F0302020204030204" pitchFamily="34" charset="0"/>
              <a:cs typeface="Calibri Light" panose="020F0302020204030204" pitchFamily="34" charset="0"/>
            </a:endParaRPr>
          </a:p>
          <a:p>
            <a:pPr marL="457200" lvl="0" indent="-342900" algn="l" rtl="0">
              <a:spcBef>
                <a:spcPts val="0"/>
              </a:spcBef>
              <a:spcAft>
                <a:spcPts val="0"/>
              </a:spcAft>
              <a:buSzPts val="1800"/>
              <a:buChar char="-"/>
            </a:pPr>
            <a:r>
              <a:rPr lang="en" dirty="0"/>
              <a:t>by </a:t>
            </a:r>
            <a:r>
              <a:rPr lang="en" i="1" dirty="0">
                <a:solidFill>
                  <a:srgbClr val="2008FF"/>
                </a:solidFill>
              </a:rPr>
              <a:t>Routine</a:t>
            </a:r>
            <a:r>
              <a:rPr lang="en" dirty="0"/>
              <a:t>:</a:t>
            </a:r>
            <a:r>
              <a:rPr lang="zh-CN" altLang="en-US" dirty="0"/>
              <a:t> </a:t>
            </a:r>
            <a:r>
              <a:rPr lang="en-US" altLang="zh-CN" i="1" dirty="0"/>
              <a:t>a</a:t>
            </a:r>
            <a:r>
              <a:rPr lang="zh-CN" altLang="en-US" i="1" dirty="0"/>
              <a:t> </a:t>
            </a:r>
            <a:r>
              <a:rPr lang="en-US" altLang="zh-CN" i="1" dirty="0"/>
              <a:t>sequence</a:t>
            </a:r>
            <a:r>
              <a:rPr lang="zh-CN" altLang="en-US" i="1" dirty="0"/>
              <a:t> </a:t>
            </a:r>
            <a:r>
              <a:rPr lang="en-US" altLang="zh-CN" i="1" dirty="0"/>
              <a:t>of</a:t>
            </a:r>
            <a:r>
              <a:rPr lang="zh-CN" altLang="en-US" i="1" dirty="0"/>
              <a:t> </a:t>
            </a:r>
            <a:r>
              <a:rPr lang="en-US" altLang="zh-CN" i="1" dirty="0"/>
              <a:t>commands</a:t>
            </a:r>
            <a:br>
              <a:rPr lang="en-US" altLang="zh-CN" i="1" dirty="0"/>
            </a:br>
            <a:r>
              <a:rPr lang="en-US" altLang="zh-CN" sz="1600" dirty="0">
                <a:solidFill>
                  <a:schemeClr val="bg2">
                    <a:lumMod val="60000"/>
                    <a:lumOff val="40000"/>
                  </a:schemeClr>
                </a:solidFill>
                <a:latin typeface="Calibri Light" panose="020F0302020204030204" pitchFamily="34" charset="0"/>
                <a:cs typeface="Calibri Light" panose="020F0302020204030204" pitchFamily="34" charset="0"/>
              </a:rPr>
              <a:t>e.g.</a:t>
            </a:r>
            <a:r>
              <a:rPr lang="zh-CN" altLang="en-US" sz="1600" dirty="0">
                <a:solidFill>
                  <a:schemeClr val="bg2">
                    <a:lumMod val="60000"/>
                    <a:lumOff val="40000"/>
                  </a:schemeClr>
                </a:solidFill>
                <a:latin typeface="Calibri Light" panose="020F0302020204030204" pitchFamily="34" charset="0"/>
                <a:cs typeface="Calibri Light" panose="020F0302020204030204" pitchFamily="34" charset="0"/>
              </a:rPr>
              <a:t> </a:t>
            </a:r>
            <a:r>
              <a:rPr lang="en-US" altLang="zh-CN" sz="1600" dirty="0">
                <a:solidFill>
                  <a:schemeClr val="bg2">
                    <a:lumMod val="60000"/>
                    <a:lumOff val="40000"/>
                  </a:schemeClr>
                </a:solidFill>
                <a:latin typeface="Calibri Light" panose="020F0302020204030204" pitchFamily="34" charset="0"/>
                <a:cs typeface="Calibri Light" panose="020F0302020204030204" pitchFamily="34" charset="0"/>
              </a:rPr>
              <a:t>Prep. Breakfast = {Make</a:t>
            </a:r>
            <a:r>
              <a:rPr lang="zh-CN" altLang="en-US" sz="1600" dirty="0">
                <a:solidFill>
                  <a:schemeClr val="bg2">
                    <a:lumMod val="60000"/>
                    <a:lumOff val="40000"/>
                  </a:schemeClr>
                </a:solidFill>
                <a:latin typeface="Calibri Light" panose="020F0302020204030204" pitchFamily="34" charset="0"/>
                <a:cs typeface="Calibri Light" panose="020F0302020204030204" pitchFamily="34" charset="0"/>
              </a:rPr>
              <a:t> </a:t>
            </a:r>
            <a:r>
              <a:rPr lang="en-US" altLang="zh-CN" sz="1600" dirty="0">
                <a:solidFill>
                  <a:schemeClr val="bg2">
                    <a:lumMod val="60000"/>
                    <a:lumOff val="40000"/>
                  </a:schemeClr>
                </a:solidFill>
                <a:latin typeface="Calibri Light" panose="020F0302020204030204" pitchFamily="34" charset="0"/>
                <a:cs typeface="Calibri Light" panose="020F0302020204030204" pitchFamily="34" charset="0"/>
              </a:rPr>
              <a:t>an</a:t>
            </a:r>
            <a:r>
              <a:rPr lang="zh-CN" altLang="en-US" sz="1600" dirty="0">
                <a:solidFill>
                  <a:schemeClr val="bg2">
                    <a:lumMod val="60000"/>
                    <a:lumOff val="40000"/>
                  </a:schemeClr>
                </a:solidFill>
                <a:latin typeface="Calibri Light" panose="020F0302020204030204" pitchFamily="34" charset="0"/>
                <a:cs typeface="Calibri Light" panose="020F0302020204030204" pitchFamily="34" charset="0"/>
              </a:rPr>
              <a:t> </a:t>
            </a:r>
            <a:r>
              <a:rPr lang="en-US" altLang="zh-CN" sz="1600" dirty="0">
                <a:solidFill>
                  <a:schemeClr val="bg2">
                    <a:lumMod val="60000"/>
                    <a:lumOff val="40000"/>
                  </a:schemeClr>
                </a:solidFill>
                <a:latin typeface="Calibri Light" panose="020F0302020204030204" pitchFamily="34" charset="0"/>
                <a:cs typeface="Calibri Light" panose="020F0302020204030204" pitchFamily="34" charset="0"/>
              </a:rPr>
              <a:t>espresso;</a:t>
            </a:r>
            <a:r>
              <a:rPr lang="zh-CN" altLang="en-US" sz="1600" dirty="0">
                <a:solidFill>
                  <a:schemeClr val="bg2">
                    <a:lumMod val="60000"/>
                    <a:lumOff val="40000"/>
                  </a:schemeClr>
                </a:solidFill>
                <a:latin typeface="Calibri Light" panose="020F0302020204030204" pitchFamily="34" charset="0"/>
                <a:cs typeface="Calibri Light" panose="020F0302020204030204" pitchFamily="34" charset="0"/>
              </a:rPr>
              <a:t> </a:t>
            </a:r>
            <a:r>
              <a:rPr lang="en-US" altLang="zh-CN" sz="1600" dirty="0">
                <a:solidFill>
                  <a:schemeClr val="bg2">
                    <a:lumMod val="60000"/>
                    <a:lumOff val="40000"/>
                  </a:schemeClr>
                </a:solidFill>
                <a:latin typeface="Calibri Light" panose="020F0302020204030204" pitchFamily="34" charset="0"/>
                <a:cs typeface="Calibri Light" panose="020F0302020204030204" pitchFamily="34" charset="0"/>
              </a:rPr>
              <a:t>make</a:t>
            </a:r>
            <a:r>
              <a:rPr lang="zh-CN" altLang="en-US" sz="1600" dirty="0">
                <a:solidFill>
                  <a:schemeClr val="bg2">
                    <a:lumMod val="60000"/>
                    <a:lumOff val="40000"/>
                  </a:schemeClr>
                </a:solidFill>
                <a:latin typeface="Calibri Light" panose="020F0302020204030204" pitchFamily="34" charset="0"/>
                <a:cs typeface="Calibri Light" panose="020F0302020204030204" pitchFamily="34" charset="0"/>
              </a:rPr>
              <a:t> </a:t>
            </a:r>
            <a:r>
              <a:rPr lang="en-US" altLang="zh-CN" sz="1600" dirty="0">
                <a:solidFill>
                  <a:schemeClr val="bg2">
                    <a:lumMod val="60000"/>
                    <a:lumOff val="40000"/>
                  </a:schemeClr>
                </a:solidFill>
                <a:latin typeface="Calibri Light" panose="020F0302020204030204" pitchFamily="34" charset="0"/>
                <a:cs typeface="Calibri Light" panose="020F0302020204030204" pitchFamily="34" charset="0"/>
              </a:rPr>
              <a:t>a</a:t>
            </a:r>
            <a:r>
              <a:rPr lang="zh-CN" altLang="en-US" sz="1600" dirty="0">
                <a:solidFill>
                  <a:schemeClr val="bg2">
                    <a:lumMod val="60000"/>
                    <a:lumOff val="40000"/>
                  </a:schemeClr>
                </a:solidFill>
                <a:latin typeface="Calibri Light" panose="020F0302020204030204" pitchFamily="34" charset="0"/>
                <a:cs typeface="Calibri Light" panose="020F0302020204030204" pitchFamily="34" charset="0"/>
              </a:rPr>
              <a:t> </a:t>
            </a:r>
            <a:r>
              <a:rPr lang="en-US" altLang="zh-CN" sz="1600" dirty="0">
                <a:solidFill>
                  <a:schemeClr val="bg2">
                    <a:lumMod val="60000"/>
                    <a:lumOff val="40000"/>
                  </a:schemeClr>
                </a:solidFill>
                <a:latin typeface="Calibri Light" panose="020F0302020204030204" pitchFamily="34" charset="0"/>
                <a:cs typeface="Calibri Light" panose="020F0302020204030204" pitchFamily="34" charset="0"/>
              </a:rPr>
              <a:t>pancake}</a:t>
            </a:r>
            <a:endParaRPr sz="1600" dirty="0">
              <a:solidFill>
                <a:schemeClr val="bg2">
                  <a:lumMod val="60000"/>
                  <a:lumOff val="40000"/>
                </a:schemeClr>
              </a:solidFill>
              <a:latin typeface="Calibri Light" panose="020F0302020204030204" pitchFamily="34" charset="0"/>
              <a:cs typeface="Calibri Light" panose="020F0302020204030204" pitchFamily="34" charset="0"/>
            </a:endParaRPr>
          </a:p>
          <a:p>
            <a:pPr marL="0" lvl="0" indent="0" algn="l" rtl="0">
              <a:spcBef>
                <a:spcPts val="1200"/>
              </a:spcBef>
              <a:spcAft>
                <a:spcPts val="0"/>
              </a:spcAft>
              <a:buNone/>
            </a:pPr>
            <a:endParaRPr dirty="0"/>
          </a:p>
        </p:txBody>
      </p:sp>
      <p:sp>
        <p:nvSpPr>
          <p:cNvPr id="84" name="Google Shape;84;p15"/>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grpSp>
        <p:nvGrpSpPr>
          <p:cNvPr id="6" name="Group 5">
            <a:extLst>
              <a:ext uri="{FF2B5EF4-FFF2-40B4-BE49-F238E27FC236}">
                <a16:creationId xmlns:a16="http://schemas.microsoft.com/office/drawing/2014/main" id="{3530B775-EB3F-1446-82A3-759A96A4D118}"/>
              </a:ext>
            </a:extLst>
          </p:cNvPr>
          <p:cNvGrpSpPr/>
          <p:nvPr/>
        </p:nvGrpSpPr>
        <p:grpSpPr>
          <a:xfrm>
            <a:off x="1415666" y="2779746"/>
            <a:ext cx="2538268" cy="1859282"/>
            <a:chOff x="1415666" y="2779746"/>
            <a:chExt cx="2538268" cy="1859282"/>
          </a:xfrm>
        </p:grpSpPr>
        <p:pic>
          <p:nvPicPr>
            <p:cNvPr id="16" name="Picture 15">
              <a:extLst>
                <a:ext uri="{FF2B5EF4-FFF2-40B4-BE49-F238E27FC236}">
                  <a16:creationId xmlns:a16="http://schemas.microsoft.com/office/drawing/2014/main" id="{4E163AF0-2EF6-0E44-B86F-A018A4F9C650}"/>
                </a:ext>
              </a:extLst>
            </p:cNvPr>
            <p:cNvPicPr>
              <a:picLocks noChangeAspect="1"/>
            </p:cNvPicPr>
            <p:nvPr/>
          </p:nvPicPr>
          <p:blipFill>
            <a:blip r:embed="rId4"/>
            <a:stretch>
              <a:fillRect/>
            </a:stretch>
          </p:blipFill>
          <p:spPr>
            <a:xfrm>
              <a:off x="1415666" y="2779746"/>
              <a:ext cx="2538268" cy="1557431"/>
            </a:xfrm>
            <a:prstGeom prst="rect">
              <a:avLst/>
            </a:prstGeom>
          </p:spPr>
        </p:pic>
        <p:sp>
          <p:nvSpPr>
            <p:cNvPr id="4" name="TextBox 3">
              <a:extLst>
                <a:ext uri="{FF2B5EF4-FFF2-40B4-BE49-F238E27FC236}">
                  <a16:creationId xmlns:a16="http://schemas.microsoft.com/office/drawing/2014/main" id="{F286A62E-406D-EB40-846C-29F2F6A4725A}"/>
                </a:ext>
              </a:extLst>
            </p:cNvPr>
            <p:cNvSpPr txBox="1"/>
            <p:nvPr/>
          </p:nvSpPr>
          <p:spPr>
            <a:xfrm>
              <a:off x="1813216" y="4377418"/>
              <a:ext cx="1569660" cy="261610"/>
            </a:xfrm>
            <a:prstGeom prst="rect">
              <a:avLst/>
            </a:prstGeom>
            <a:noFill/>
          </p:spPr>
          <p:txBody>
            <a:bodyPr wrap="none" rtlCol="0">
              <a:spAutoFit/>
            </a:bodyPr>
            <a:lstStyle/>
            <a:p>
              <a:r>
                <a:rPr lang="en-US" altLang="zh-CN" sz="1100" i="1" dirty="0">
                  <a:latin typeface="Calibri Light" panose="020F0502020204030204" pitchFamily="34" charset="0"/>
                  <a:cs typeface="Calibri Light" panose="020F0502020204030204" pitchFamily="34" charset="0"/>
                </a:rPr>
                <a:t>Routine</a:t>
              </a:r>
              <a:r>
                <a:rPr lang="zh-CN" altLang="en-US" sz="1100" i="1" dirty="0">
                  <a:latin typeface="Calibri Light" panose="020F0502020204030204" pitchFamily="34" charset="0"/>
                  <a:cs typeface="Calibri Light" panose="020F0502020204030204" pitchFamily="34" charset="0"/>
                </a:rPr>
                <a:t> </a:t>
              </a:r>
              <a:r>
                <a:rPr lang="en-US" altLang="zh-CN" sz="1100" i="1" dirty="0">
                  <a:latin typeface="Calibri Light" panose="020F0502020204030204" pitchFamily="34" charset="0"/>
                  <a:cs typeface="Calibri Light" panose="020F0502020204030204" pitchFamily="34" charset="0"/>
                </a:rPr>
                <a:t>in</a:t>
              </a:r>
              <a:r>
                <a:rPr lang="zh-CN" altLang="en-US" sz="1100" i="1" dirty="0">
                  <a:latin typeface="Calibri Light" panose="020F0502020204030204" pitchFamily="34" charset="0"/>
                  <a:cs typeface="Calibri Light" panose="020F0502020204030204" pitchFamily="34" charset="0"/>
                </a:rPr>
                <a:t> </a:t>
              </a:r>
              <a:r>
                <a:rPr lang="en-US" altLang="zh-CN" sz="1100" i="1" dirty="0">
                  <a:latin typeface="Calibri Light" panose="020F0502020204030204" pitchFamily="34" charset="0"/>
                  <a:cs typeface="Calibri Light" panose="020F0502020204030204" pitchFamily="34" charset="0"/>
                </a:rPr>
                <a:t>Google</a:t>
              </a:r>
              <a:r>
                <a:rPr lang="zh-CN" altLang="en-US" sz="1100" i="1" dirty="0">
                  <a:latin typeface="Calibri Light" panose="020F0502020204030204" pitchFamily="34" charset="0"/>
                  <a:cs typeface="Calibri Light" panose="020F0502020204030204" pitchFamily="34" charset="0"/>
                </a:rPr>
                <a:t> </a:t>
              </a:r>
              <a:r>
                <a:rPr lang="en-US" altLang="zh-CN" sz="1100" i="1" dirty="0">
                  <a:latin typeface="Calibri Light" panose="020F0502020204030204" pitchFamily="34" charset="0"/>
                  <a:cs typeface="Calibri Light" panose="020F0502020204030204" pitchFamily="34" charset="0"/>
                </a:rPr>
                <a:t>Home</a:t>
              </a:r>
              <a:endParaRPr lang="en-US" sz="1100" i="1" dirty="0">
                <a:latin typeface="Calibri Light" panose="020F0502020204030204" pitchFamily="34" charset="0"/>
                <a:cs typeface="Calibri Light" panose="020F0502020204030204" pitchFamily="34" charset="0"/>
              </a:endParaRPr>
            </a:p>
          </p:txBody>
        </p:sp>
      </p:grpSp>
      <p:grpSp>
        <p:nvGrpSpPr>
          <p:cNvPr id="7" name="Group 6">
            <a:extLst>
              <a:ext uri="{FF2B5EF4-FFF2-40B4-BE49-F238E27FC236}">
                <a16:creationId xmlns:a16="http://schemas.microsoft.com/office/drawing/2014/main" id="{02BDBBA8-A240-0642-B22F-0749F5E32DEB}"/>
              </a:ext>
            </a:extLst>
          </p:cNvPr>
          <p:cNvGrpSpPr/>
          <p:nvPr/>
        </p:nvGrpSpPr>
        <p:grpSpPr>
          <a:xfrm>
            <a:off x="4668434" y="2779746"/>
            <a:ext cx="2538268" cy="1857190"/>
            <a:chOff x="4668434" y="2779746"/>
            <a:chExt cx="2538268" cy="1857190"/>
          </a:xfrm>
        </p:grpSpPr>
        <p:pic>
          <p:nvPicPr>
            <p:cNvPr id="7170" name="Picture 2">
              <a:extLst>
                <a:ext uri="{FF2B5EF4-FFF2-40B4-BE49-F238E27FC236}">
                  <a16:creationId xmlns:a16="http://schemas.microsoft.com/office/drawing/2014/main" id="{C9A53F67-FF94-1842-8B14-EE2705D721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434" y="2779746"/>
              <a:ext cx="2538268" cy="15605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5FB51D4-1C7C-BD4F-841C-53584C9A11E5}"/>
                </a:ext>
              </a:extLst>
            </p:cNvPr>
            <p:cNvSpPr txBox="1"/>
            <p:nvPr/>
          </p:nvSpPr>
          <p:spPr>
            <a:xfrm>
              <a:off x="5148730" y="4375326"/>
              <a:ext cx="1577676" cy="261610"/>
            </a:xfrm>
            <a:prstGeom prst="rect">
              <a:avLst/>
            </a:prstGeom>
            <a:noFill/>
          </p:spPr>
          <p:txBody>
            <a:bodyPr wrap="none" rtlCol="0">
              <a:spAutoFit/>
            </a:bodyPr>
            <a:lstStyle/>
            <a:p>
              <a:r>
                <a:rPr lang="en-US" altLang="zh-CN" sz="1100" i="1" dirty="0">
                  <a:latin typeface="Calibri Light" panose="020F0502020204030204" pitchFamily="34" charset="0"/>
                  <a:cs typeface="Calibri Light" panose="020F0502020204030204" pitchFamily="34" charset="0"/>
                </a:rPr>
                <a:t>Routine</a:t>
              </a:r>
              <a:r>
                <a:rPr lang="zh-CN" altLang="en-US" sz="1100" i="1" dirty="0">
                  <a:latin typeface="Calibri Light" panose="020F0502020204030204" pitchFamily="34" charset="0"/>
                  <a:cs typeface="Calibri Light" panose="020F0502020204030204" pitchFamily="34" charset="0"/>
                </a:rPr>
                <a:t> </a:t>
              </a:r>
              <a:r>
                <a:rPr lang="en-US" altLang="zh-CN" sz="1100" i="1" dirty="0">
                  <a:latin typeface="Calibri Light" panose="020F0502020204030204" pitchFamily="34" charset="0"/>
                  <a:cs typeface="Calibri Light" panose="020F0502020204030204" pitchFamily="34" charset="0"/>
                </a:rPr>
                <a:t>in</a:t>
              </a:r>
              <a:r>
                <a:rPr lang="zh-CN" altLang="en-US" sz="1100" i="1" dirty="0">
                  <a:latin typeface="Calibri Light" panose="020F0502020204030204" pitchFamily="34" charset="0"/>
                  <a:cs typeface="Calibri Light" panose="020F0502020204030204" pitchFamily="34" charset="0"/>
                </a:rPr>
                <a:t> </a:t>
              </a:r>
              <a:r>
                <a:rPr lang="en-US" altLang="zh-CN" sz="1100" i="1" dirty="0" err="1">
                  <a:latin typeface="Calibri Light" panose="020F0502020204030204" pitchFamily="34" charset="0"/>
                  <a:cs typeface="Calibri Light" panose="020F0502020204030204" pitchFamily="34" charset="0"/>
                </a:rPr>
                <a:t>Kasa</a:t>
              </a:r>
              <a:r>
                <a:rPr lang="zh-CN" altLang="en-US" sz="1100" i="1" dirty="0">
                  <a:latin typeface="Calibri Light" panose="020F0502020204030204" pitchFamily="34" charset="0"/>
                  <a:cs typeface="Calibri Light" panose="020F0502020204030204" pitchFamily="34" charset="0"/>
                </a:rPr>
                <a:t> </a:t>
              </a:r>
              <a:r>
                <a:rPr lang="en-US" altLang="zh-CN" sz="1100" i="1" dirty="0">
                  <a:latin typeface="Calibri Light" panose="020F0502020204030204" pitchFamily="34" charset="0"/>
                  <a:cs typeface="Calibri Light" panose="020F0502020204030204" pitchFamily="34" charset="0"/>
                </a:rPr>
                <a:t>(TP-Link)</a:t>
              </a:r>
              <a:endParaRPr lang="en-US" sz="1100" i="1" dirty="0">
                <a:latin typeface="Calibri Light" panose="020F0502020204030204" pitchFamily="34" charset="0"/>
                <a:cs typeface="Calibri Light" panose="020F0502020204030204" pitchFamily="34" charset="0"/>
              </a:endParaRPr>
            </a:p>
          </p:txBody>
        </p:sp>
      </p:grpSp>
      <p:sp>
        <p:nvSpPr>
          <p:cNvPr id="13" name="Google Shape;85;p15">
            <a:extLst>
              <a:ext uri="{FF2B5EF4-FFF2-40B4-BE49-F238E27FC236}">
                <a16:creationId xmlns:a16="http://schemas.microsoft.com/office/drawing/2014/main" id="{A67E546F-5D1D-E141-8841-BB4BFDB9CAA3}"/>
              </a:ext>
            </a:extLst>
          </p:cNvPr>
          <p:cNvSpPr/>
          <p:nvPr/>
        </p:nvSpPr>
        <p:spPr>
          <a:xfrm rot="1284602">
            <a:off x="5402005" y="1829207"/>
            <a:ext cx="3457278" cy="505735"/>
          </a:xfrm>
          <a:prstGeom prst="roundRect">
            <a:avLst>
              <a:gd name="adj" fmla="val 16667"/>
            </a:avLst>
          </a:prstGeom>
          <a:solidFill>
            <a:srgbClr val="FFCA92">
              <a:alpha val="3176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i="1" dirty="0">
                <a:latin typeface="Calibri"/>
                <a:ea typeface="Calibri"/>
                <a:cs typeface="Calibri"/>
                <a:sym typeface="Calibri"/>
              </a:rPr>
              <a:t>Current systems execute Best-Effort!</a:t>
            </a:r>
            <a:endParaRPr sz="1700" i="1" dirty="0">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61709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6"/>
          <p:cNvSpPr txBox="1">
            <a:spLocks noGrp="1"/>
          </p:cNvSpPr>
          <p:nvPr>
            <p:ph type="body" idx="1"/>
          </p:nvPr>
        </p:nvSpPr>
        <p:spPr>
          <a:xfrm>
            <a:off x="311700" y="923874"/>
            <a:ext cx="8520600" cy="3815543"/>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altLang="zh-CN" sz="2000" dirty="0"/>
              <a:t>Execute</a:t>
            </a:r>
            <a:r>
              <a:rPr lang="zh-CN" altLang="en-US" sz="2000" dirty="0"/>
              <a:t> </a:t>
            </a:r>
            <a:r>
              <a:rPr lang="en-US" altLang="zh-CN" sz="2000" dirty="0"/>
              <a:t>everything</a:t>
            </a:r>
            <a:r>
              <a:rPr lang="zh-CN" altLang="en-US" sz="2000" dirty="0"/>
              <a:t> </a:t>
            </a:r>
            <a:r>
              <a:rPr lang="en-US" altLang="zh-CN" sz="2000" dirty="0"/>
              <a:t>in</a:t>
            </a:r>
            <a:r>
              <a:rPr lang="zh-CN" altLang="en-US" sz="2000" dirty="0"/>
              <a:t> </a:t>
            </a:r>
            <a:r>
              <a:rPr lang="en-US" altLang="zh-CN" sz="2000" dirty="0"/>
              <a:t>a</a:t>
            </a:r>
            <a:r>
              <a:rPr lang="zh-CN" altLang="en-US" sz="2000" dirty="0"/>
              <a:t> </a:t>
            </a:r>
            <a:r>
              <a:rPr lang="en-US" altLang="zh-CN" sz="2000" dirty="0"/>
              <a:t>routine</a:t>
            </a:r>
            <a:r>
              <a:rPr lang="zh-CN" altLang="en-US" sz="2000" dirty="0"/>
              <a:t> </a:t>
            </a:r>
            <a:r>
              <a:rPr lang="en-US" altLang="zh-CN" sz="2000" dirty="0"/>
              <a:t>–</a:t>
            </a:r>
            <a:r>
              <a:rPr lang="zh-CN" altLang="en-US" sz="2000" dirty="0"/>
              <a:t> </a:t>
            </a:r>
            <a:r>
              <a:rPr lang="en-US" altLang="zh-CN" sz="2000" i="1" dirty="0">
                <a:solidFill>
                  <a:srgbClr val="2008FF"/>
                </a:solidFill>
              </a:rPr>
              <a:t>Atomicity</a:t>
            </a:r>
          </a:p>
          <a:p>
            <a:pPr lvl="1" indent="-342900">
              <a:buSzPts val="1800"/>
              <a:buFont typeface="Calibri"/>
              <a:buChar char="-"/>
            </a:pPr>
            <a:r>
              <a:rPr lang="en-US" sz="1600" dirty="0"/>
              <a:t>All commands in the routine need to finish successfully, or none do</a:t>
            </a:r>
          </a:p>
          <a:p>
            <a:pPr lvl="1" indent="-342900">
              <a:buSzPts val="1800"/>
              <a:buChar char="-"/>
            </a:pPr>
            <a:endParaRPr lang="en" sz="1600" dirty="0"/>
          </a:p>
          <a:p>
            <a:pPr>
              <a:buChar char="-"/>
            </a:pPr>
            <a:r>
              <a:rPr lang="en-US" altLang="zh-CN" sz="2000" dirty="0"/>
              <a:t>When</a:t>
            </a:r>
            <a:r>
              <a:rPr lang="zh-CN" altLang="en-US" sz="2000" dirty="0"/>
              <a:t> </a:t>
            </a:r>
            <a:r>
              <a:rPr lang="en-US" altLang="zh-CN" sz="2000" dirty="0"/>
              <a:t>conflicts</a:t>
            </a:r>
            <a:r>
              <a:rPr lang="zh-CN" altLang="en-US" sz="2000" dirty="0"/>
              <a:t> </a:t>
            </a:r>
            <a:r>
              <a:rPr lang="en-US" altLang="zh-CN" sz="2000" dirty="0"/>
              <a:t>happen,</a:t>
            </a:r>
            <a:r>
              <a:rPr lang="zh-CN" altLang="en-US" sz="2000" dirty="0"/>
              <a:t> </a:t>
            </a:r>
            <a:r>
              <a:rPr lang="en-US" altLang="zh-CN" sz="2000" dirty="0"/>
              <a:t>people</a:t>
            </a:r>
            <a:r>
              <a:rPr lang="zh-CN" altLang="en-US" sz="2000" dirty="0"/>
              <a:t> </a:t>
            </a:r>
            <a:r>
              <a:rPr lang="en-US" altLang="zh-CN" sz="2000" dirty="0"/>
              <a:t>hope routines to execute one after another</a:t>
            </a:r>
            <a:br>
              <a:rPr lang="en-US" altLang="zh-CN" sz="2000" dirty="0"/>
            </a:br>
            <a:r>
              <a:rPr lang="en-US" altLang="zh-CN" sz="2000" dirty="0"/>
              <a:t>–</a:t>
            </a:r>
            <a:r>
              <a:rPr lang="zh-CN" altLang="en-US" sz="2000" dirty="0"/>
              <a:t> </a:t>
            </a:r>
            <a:r>
              <a:rPr lang="en-US" altLang="zh-CN" sz="2000" i="1" dirty="0">
                <a:solidFill>
                  <a:srgbClr val="2008FF"/>
                </a:solidFill>
              </a:rPr>
              <a:t>Isolation / Serial Equivalence</a:t>
            </a:r>
          </a:p>
          <a:p>
            <a:pPr>
              <a:buChar char="-"/>
            </a:pPr>
            <a:endParaRPr lang="en-US" altLang="zh-CN" sz="2000" i="1" dirty="0">
              <a:solidFill>
                <a:srgbClr val="2008FF"/>
              </a:solidFill>
            </a:endParaRPr>
          </a:p>
          <a:p>
            <a:pPr>
              <a:buChar char="-"/>
            </a:pPr>
            <a:endParaRPr lang="en-US" altLang="zh-CN" sz="2000" i="1" dirty="0">
              <a:solidFill>
                <a:srgbClr val="2008FF"/>
              </a:solidFill>
            </a:endParaRPr>
          </a:p>
          <a:p>
            <a:pPr>
              <a:buChar char="-"/>
            </a:pPr>
            <a:endParaRPr lang="en-US" altLang="zh-CN" sz="2000" i="1" dirty="0">
              <a:solidFill>
                <a:srgbClr val="2008FF"/>
              </a:solidFill>
            </a:endParaRPr>
          </a:p>
          <a:p>
            <a:pPr marL="114300" indent="0">
              <a:buNone/>
            </a:pPr>
            <a:br>
              <a:rPr lang="en-US" altLang="zh-CN" sz="1600" dirty="0"/>
            </a:br>
            <a:endParaRPr lang="en-US" altLang="zh-CN" sz="1600" dirty="0"/>
          </a:p>
          <a:p>
            <a:pPr marL="114300" indent="0">
              <a:buNone/>
            </a:pPr>
            <a:r>
              <a:rPr lang="zh-CN" altLang="en-US" sz="2000" i="1" dirty="0"/>
              <a:t>*</a:t>
            </a:r>
            <a:r>
              <a:rPr lang="en-US" altLang="zh-CN" sz="2000" i="1" dirty="0"/>
              <a:t>Routines</a:t>
            </a:r>
            <a:r>
              <a:rPr lang="zh-CN" altLang="en-US" sz="2000" i="1" dirty="0"/>
              <a:t> </a:t>
            </a:r>
            <a:r>
              <a:rPr lang="en-US" altLang="zh-CN" sz="2000" i="1" dirty="0"/>
              <a:t>are</a:t>
            </a:r>
            <a:r>
              <a:rPr lang="zh-CN" altLang="en-US" sz="2000" i="1" dirty="0"/>
              <a:t> </a:t>
            </a:r>
            <a:r>
              <a:rPr lang="en-US" altLang="zh-CN" sz="2000" i="1" dirty="0"/>
              <a:t>common</a:t>
            </a:r>
            <a:r>
              <a:rPr lang="zh-CN" altLang="en-US" sz="2000" i="1" dirty="0"/>
              <a:t> </a:t>
            </a:r>
            <a:r>
              <a:rPr lang="en-US" altLang="zh-CN" sz="2000" i="1" dirty="0"/>
              <a:t>to</a:t>
            </a:r>
            <a:r>
              <a:rPr lang="zh-CN" altLang="en-US" sz="2000" i="1" dirty="0"/>
              <a:t> </a:t>
            </a:r>
            <a:r>
              <a:rPr lang="en-US" altLang="zh-CN" sz="2000" i="1" dirty="0"/>
              <a:t>be</a:t>
            </a:r>
            <a:r>
              <a:rPr lang="zh-CN" altLang="en-US" sz="2000" i="1" dirty="0"/>
              <a:t> </a:t>
            </a:r>
            <a:r>
              <a:rPr lang="en-US" altLang="zh-CN" sz="2000" i="1" dirty="0"/>
              <a:t>long</a:t>
            </a:r>
            <a:r>
              <a:rPr lang="zh-CN" altLang="en-US" sz="2000" i="1" dirty="0"/>
              <a:t> </a:t>
            </a:r>
            <a:r>
              <a:rPr lang="en-US" altLang="zh-CN" sz="2000" i="1" dirty="0"/>
              <a:t>running,</a:t>
            </a:r>
            <a:r>
              <a:rPr lang="zh-CN" altLang="en-US" sz="2000" i="1" dirty="0"/>
              <a:t> </a:t>
            </a:r>
            <a:r>
              <a:rPr lang="en-US" altLang="zh-CN" sz="2000" i="1" dirty="0">
                <a:latin typeface="Calibri Light" panose="020F0302020204030204" pitchFamily="34" charset="0"/>
                <a:cs typeface="Calibri Light" panose="020F0302020204030204" pitchFamily="34" charset="0"/>
              </a:rPr>
              <a:t>e.g.</a:t>
            </a:r>
            <a:r>
              <a:rPr lang="zh-CN" altLang="en-US" sz="2000" i="1" dirty="0">
                <a:latin typeface="Calibri Light" panose="020F0302020204030204" pitchFamily="34" charset="0"/>
                <a:cs typeface="Calibri Light" panose="020F0302020204030204" pitchFamily="34" charset="0"/>
              </a:rPr>
              <a:t> </a:t>
            </a:r>
            <a:r>
              <a:rPr lang="en-US" altLang="zh-CN" sz="2000" i="1" dirty="0">
                <a:latin typeface="Calibri Light" panose="020F0302020204030204" pitchFamily="34" charset="0"/>
                <a:cs typeface="Calibri Light" panose="020F0302020204030204" pitchFamily="34" charset="0"/>
              </a:rPr>
              <a:t>trash-out routine.</a:t>
            </a:r>
          </a:p>
        </p:txBody>
      </p:sp>
      <p:sp>
        <p:nvSpPr>
          <p:cNvPr id="90" name="Google Shape;90;p1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ltLang="zh-CN" dirty="0"/>
              <a:t>Two</a:t>
            </a:r>
            <a:r>
              <a:rPr lang="zh-CN" altLang="en-US" dirty="0"/>
              <a:t> </a:t>
            </a:r>
            <a:r>
              <a:rPr lang="en-US" altLang="zh-CN" dirty="0"/>
              <a:t>Natural</a:t>
            </a:r>
            <a:r>
              <a:rPr lang="zh-CN" altLang="en-US" dirty="0"/>
              <a:t> </a:t>
            </a:r>
            <a:r>
              <a:rPr lang="en-US" altLang="zh-CN" dirty="0"/>
              <a:t>Expectations</a:t>
            </a:r>
            <a:r>
              <a:rPr lang="zh-CN" altLang="en-US" dirty="0"/>
              <a:t> </a:t>
            </a:r>
            <a:r>
              <a:rPr lang="en-US" altLang="zh-CN" dirty="0"/>
              <a:t>from</a:t>
            </a:r>
            <a:r>
              <a:rPr lang="zh-CN" altLang="en-US" dirty="0"/>
              <a:t> </a:t>
            </a:r>
            <a:r>
              <a:rPr lang="en-US" altLang="zh-CN" dirty="0"/>
              <a:t>Users</a:t>
            </a:r>
            <a:endParaRPr dirty="0"/>
          </a:p>
        </p:txBody>
      </p:sp>
      <p:sp>
        <p:nvSpPr>
          <p:cNvPr id="92" name="Google Shape;92;p16"/>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33" name="Google Shape;85;p15">
            <a:extLst>
              <a:ext uri="{FF2B5EF4-FFF2-40B4-BE49-F238E27FC236}">
                <a16:creationId xmlns:a16="http://schemas.microsoft.com/office/drawing/2014/main" id="{69DF5AC3-CE12-A94B-A47F-3E4078683318}"/>
              </a:ext>
            </a:extLst>
          </p:cNvPr>
          <p:cNvSpPr/>
          <p:nvPr/>
        </p:nvSpPr>
        <p:spPr>
          <a:xfrm>
            <a:off x="5965008" y="3011164"/>
            <a:ext cx="1983602" cy="931183"/>
          </a:xfrm>
          <a:prstGeom prst="roundRect">
            <a:avLst>
              <a:gd name="adj" fmla="val 16667"/>
            </a:avLst>
          </a:prstGeom>
          <a:solidFill>
            <a:srgbClr val="FFCA92">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i="1" dirty="0">
                <a:solidFill>
                  <a:srgbClr val="CE5538"/>
                </a:solidFill>
                <a:latin typeface="Calibri"/>
                <a:ea typeface="Calibri"/>
                <a:cs typeface="Calibri"/>
                <a:sym typeface="Calibri"/>
              </a:rPr>
              <a:t>Poorly</a:t>
            </a:r>
            <a:r>
              <a:rPr lang="en" sz="1700" i="1" dirty="0">
                <a:latin typeface="Calibri"/>
                <a:ea typeface="Calibri"/>
                <a:cs typeface="Calibri"/>
                <a:sym typeface="Calibri"/>
              </a:rPr>
              <a:t> supported in current systems!</a:t>
            </a:r>
            <a:endParaRPr sz="1700" i="1" dirty="0">
              <a:latin typeface="Calibri"/>
              <a:ea typeface="Calibri"/>
              <a:cs typeface="Calibri"/>
              <a:sym typeface="Calibri"/>
            </a:endParaRPr>
          </a:p>
        </p:txBody>
      </p:sp>
      <p:pic>
        <p:nvPicPr>
          <p:cNvPr id="2052" name="Picture 4" descr="Garage Door Open Icons - Download Free Vector Icons | Noun Project">
            <a:extLst>
              <a:ext uri="{FF2B5EF4-FFF2-40B4-BE49-F238E27FC236}">
                <a16:creationId xmlns:a16="http://schemas.microsoft.com/office/drawing/2014/main" id="{C6494206-604C-914B-B582-F48FC26BD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286" y="2750102"/>
            <a:ext cx="558618" cy="5586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me Automation Outline Collection | Noun Project">
            <a:extLst>
              <a:ext uri="{FF2B5EF4-FFF2-40B4-BE49-F238E27FC236}">
                <a16:creationId xmlns:a16="http://schemas.microsoft.com/office/drawing/2014/main" id="{1AA30CB1-C230-8343-9798-A10565B953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448" y="2750102"/>
            <a:ext cx="558618" cy="55861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ome Automation Outline Collection | Noun Project">
            <a:extLst>
              <a:ext uri="{FF2B5EF4-FFF2-40B4-BE49-F238E27FC236}">
                <a16:creationId xmlns:a16="http://schemas.microsoft.com/office/drawing/2014/main" id="{B6C50508-C7D9-3041-8D1E-26C05B45F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286" y="3465450"/>
            <a:ext cx="558618" cy="558618"/>
          </a:xfrm>
          <a:prstGeom prst="rect">
            <a:avLst/>
          </a:prstGeom>
          <a:noFill/>
          <a:extLst>
            <a:ext uri="{909E8E84-426E-40DD-AFC4-6F175D3DCCD1}">
              <a14:hiddenFill xmlns:a14="http://schemas.microsoft.com/office/drawing/2010/main">
                <a:solidFill>
                  <a:srgbClr val="FFFFFF"/>
                </a:solidFill>
              </a14:hiddenFill>
            </a:ext>
          </a:extLst>
        </p:spPr>
      </p:pic>
      <p:sp>
        <p:nvSpPr>
          <p:cNvPr id="38" name="Google Shape;136;p20">
            <a:extLst>
              <a:ext uri="{FF2B5EF4-FFF2-40B4-BE49-F238E27FC236}">
                <a16:creationId xmlns:a16="http://schemas.microsoft.com/office/drawing/2014/main" id="{64567E2E-A02C-BA44-B234-2A7A067850DD}"/>
              </a:ext>
            </a:extLst>
          </p:cNvPr>
          <p:cNvSpPr txBox="1"/>
          <p:nvPr/>
        </p:nvSpPr>
        <p:spPr>
          <a:xfrm>
            <a:off x="365140" y="2792117"/>
            <a:ext cx="1141706" cy="584745"/>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dirty="0">
                <a:latin typeface="Calibri"/>
                <a:ea typeface="Calibri"/>
                <a:cs typeface="Calibri"/>
                <a:sym typeface="Calibri"/>
              </a:rPr>
              <a:t>R1:</a:t>
            </a:r>
          </a:p>
          <a:p>
            <a:pPr marL="0" lvl="0" indent="0" algn="r" rtl="0">
              <a:spcBef>
                <a:spcPts val="0"/>
              </a:spcBef>
              <a:spcAft>
                <a:spcPts val="0"/>
              </a:spcAft>
              <a:buNone/>
            </a:pPr>
            <a:r>
              <a:rPr lang="en-US" sz="1200" i="1" dirty="0">
                <a:latin typeface="Calibri Light" panose="020F0302020204030204" pitchFamily="34" charset="0"/>
                <a:ea typeface="Calibri"/>
                <a:cs typeface="Calibri Light" panose="020F0302020204030204" pitchFamily="34" charset="0"/>
                <a:sym typeface="Calibri"/>
              </a:rPr>
              <a:t>Trash-out</a:t>
            </a:r>
            <a:endParaRPr i="1" dirty="0">
              <a:latin typeface="Calibri Light" panose="020F0302020204030204" pitchFamily="34" charset="0"/>
              <a:ea typeface="Calibri"/>
              <a:cs typeface="Calibri Light" panose="020F0302020204030204" pitchFamily="34" charset="0"/>
              <a:sym typeface="Calibri"/>
            </a:endParaRPr>
          </a:p>
        </p:txBody>
      </p:sp>
      <p:sp>
        <p:nvSpPr>
          <p:cNvPr id="39" name="Google Shape;136;p20">
            <a:extLst>
              <a:ext uri="{FF2B5EF4-FFF2-40B4-BE49-F238E27FC236}">
                <a16:creationId xmlns:a16="http://schemas.microsoft.com/office/drawing/2014/main" id="{AF082DD6-F683-7B4E-B590-F11AC996D1D6}"/>
              </a:ext>
            </a:extLst>
          </p:cNvPr>
          <p:cNvSpPr txBox="1"/>
          <p:nvPr/>
        </p:nvSpPr>
        <p:spPr>
          <a:xfrm>
            <a:off x="539932" y="3450215"/>
            <a:ext cx="966914" cy="769411"/>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dirty="0">
                <a:latin typeface="Calibri"/>
                <a:ea typeface="Calibri"/>
                <a:cs typeface="Calibri"/>
                <a:sym typeface="Calibri"/>
              </a:rPr>
              <a:t>R2:</a:t>
            </a:r>
          </a:p>
          <a:p>
            <a:pPr marL="0" lvl="0" indent="0" algn="r" rtl="0">
              <a:spcBef>
                <a:spcPts val="0"/>
              </a:spcBef>
              <a:spcAft>
                <a:spcPts val="0"/>
              </a:spcAft>
              <a:buNone/>
            </a:pPr>
            <a:r>
              <a:rPr lang="en" sz="1200" i="1" dirty="0">
                <a:latin typeface="Calibri Light" panose="020F0302020204030204" pitchFamily="34" charset="0"/>
                <a:ea typeface="Calibri"/>
                <a:cs typeface="Calibri Light" panose="020F0302020204030204" pitchFamily="34" charset="0"/>
                <a:sym typeface="Calibri"/>
              </a:rPr>
              <a:t>Close</a:t>
            </a:r>
          </a:p>
          <a:p>
            <a:pPr marL="0" lvl="0" indent="0" algn="r" rtl="0">
              <a:spcBef>
                <a:spcPts val="0"/>
              </a:spcBef>
              <a:spcAft>
                <a:spcPts val="0"/>
              </a:spcAft>
              <a:buNone/>
            </a:pPr>
            <a:r>
              <a:rPr lang="en" sz="1200" i="1" dirty="0">
                <a:latin typeface="Calibri Light" panose="020F0302020204030204" pitchFamily="34" charset="0"/>
                <a:ea typeface="Calibri"/>
                <a:cs typeface="Calibri Light" panose="020F0302020204030204" pitchFamily="34" charset="0"/>
                <a:sym typeface="Calibri"/>
              </a:rPr>
              <a:t>Gar. Door</a:t>
            </a:r>
          </a:p>
        </p:txBody>
      </p:sp>
      <p:pic>
        <p:nvPicPr>
          <p:cNvPr id="34" name="Picture 48" descr="✓ smart trash can free vector eps, cdr, ai, svg vector illustration graphic  art">
            <a:extLst>
              <a:ext uri="{FF2B5EF4-FFF2-40B4-BE49-F238E27FC236}">
                <a16:creationId xmlns:a16="http://schemas.microsoft.com/office/drawing/2014/main" id="{C730EB29-A785-4A44-AAB3-C1F58C07DDBB}"/>
              </a:ext>
            </a:extLst>
          </p:cNvPr>
          <p:cNvPicPr>
            <a:picLocks noChangeAspect="1" noChangeArrowheads="1"/>
          </p:cNvPicPr>
          <p:nvPr/>
        </p:nvPicPr>
        <p:blipFill rotWithShape="1">
          <a:blip r:embed="rId6">
            <a:biLevel thresh="75000"/>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25442" t="14806" r="25951" b="37608"/>
          <a:stretch/>
        </p:blipFill>
        <p:spPr bwMode="auto">
          <a:xfrm>
            <a:off x="2603575" y="2950355"/>
            <a:ext cx="366050" cy="3583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8" descr="✓ smart trash can free vector eps, cdr, ai, svg vector illustration graphic  art">
            <a:extLst>
              <a:ext uri="{FF2B5EF4-FFF2-40B4-BE49-F238E27FC236}">
                <a16:creationId xmlns:a16="http://schemas.microsoft.com/office/drawing/2014/main" id="{A5DAF620-8614-AB4C-A689-E1E318DA4F6F}"/>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25442" t="14806" r="25951" b="37608"/>
          <a:stretch/>
        </p:blipFill>
        <p:spPr bwMode="auto">
          <a:xfrm>
            <a:off x="2619846" y="2950355"/>
            <a:ext cx="366050" cy="3583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DEA1C23-6112-8041-9F07-AAFA1E1B6D66}"/>
              </a:ext>
            </a:extLst>
          </p:cNvPr>
          <p:cNvPicPr>
            <a:picLocks noChangeAspect="1" noChangeArrowheads="1"/>
          </p:cNvPicPr>
          <p:nvPr/>
        </p:nvPicPr>
        <p:blipFill>
          <a:blip r:embed="rId9"/>
          <a:srcRect/>
          <a:stretch/>
        </p:blipFill>
        <p:spPr bwMode="auto">
          <a:xfrm>
            <a:off x="3272318" y="2731855"/>
            <a:ext cx="558618" cy="558618"/>
          </a:xfrm>
          <a:prstGeom prst="rect">
            <a:avLst/>
          </a:prstGeom>
          <a:noFill/>
          <a:scene3d>
            <a:camera prst="orthographicFront">
              <a:rot lat="1200000" lon="3000000" rev="0"/>
            </a:camera>
            <a:lightRig rig="threePt" dir="t"/>
          </a:scene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923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500"/>
                                  </p:stCondLst>
                                  <p:childTnLst>
                                    <p:set>
                                      <p:cBhvr>
                                        <p:cTn id="9"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500"/>
                                  </p:stCondLst>
                                  <p:childTnLst>
                                    <p:set>
                                      <p:cBhvr>
                                        <p:cTn id="20" dur="1" fill="hold">
                                          <p:stCondLst>
                                            <p:cond delay="0"/>
                                          </p:stCondLst>
                                        </p:cTn>
                                        <p:tgtEl>
                                          <p:spTgt spid="2052"/>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100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nodeType="withEffect">
                                  <p:stCondLst>
                                    <p:cond delay="1000"/>
                                  </p:stCondLst>
                                  <p:childTnLst>
                                    <p:set>
                                      <p:cBhvr>
                                        <p:cTn id="25" dur="1" fill="hold">
                                          <p:stCondLst>
                                            <p:cond delay="0"/>
                                          </p:stCondLst>
                                        </p:cTn>
                                        <p:tgtEl>
                                          <p:spTgt spid="2056"/>
                                        </p:tgtEl>
                                        <p:attrNameLst>
                                          <p:attrName>style.visibility</p:attrName>
                                        </p:attrNameLst>
                                      </p:cBhvr>
                                      <p:to>
                                        <p:strVal val="visible"/>
                                      </p:to>
                                    </p:set>
                                  </p:childTnLst>
                                </p:cTn>
                              </p:par>
                            </p:childTnLst>
                          </p:cTn>
                        </p:par>
                        <p:par>
                          <p:cTn id="26" fill="hold">
                            <p:stCondLst>
                              <p:cond delay="1500"/>
                            </p:stCondLst>
                            <p:childTnLst>
                              <p:par>
                                <p:cTn id="27" presetID="0" presetClass="path" presetSubtype="0" accel="50000" decel="50000" fill="hold" nodeType="afterEffect">
                                  <p:stCondLst>
                                    <p:cond delay="500"/>
                                  </p:stCondLst>
                                  <p:childTnLst>
                                    <p:animMotion origin="layout" path="M 0.00382 -0.00061 L 0.14722 -0.00061 " pathEditMode="relative" rAng="0" ptsTypes="AA">
                                      <p:cBhvr>
                                        <p:cTn id="28" dur="2000" fill="hold"/>
                                        <p:tgtEl>
                                          <p:spTgt spid="34"/>
                                        </p:tgtEl>
                                        <p:attrNameLst>
                                          <p:attrName>ppt_x</p:attrName>
                                          <p:attrName>ppt_y</p:attrName>
                                        </p:attrNameLst>
                                      </p:cBhvr>
                                      <p:rCtr x="7170" y="0"/>
                                    </p:animMotion>
                                  </p:childTnLst>
                                </p:cTn>
                              </p:par>
                            </p:childTnLst>
                          </p:cTn>
                        </p:par>
                        <p:par>
                          <p:cTn id="29" fill="hold">
                            <p:stCondLst>
                              <p:cond delay="4000"/>
                            </p:stCondLst>
                            <p:childTnLst>
                              <p:par>
                                <p:cTn id="30" presetID="1" presetClass="entr" presetSubtype="0" fill="hold" nodeType="afterEffect">
                                  <p:stCondLst>
                                    <p:cond delay="500"/>
                                  </p:stCondLst>
                                  <p:childTnLst>
                                    <p:set>
                                      <p:cBhvr>
                                        <p:cTn id="31" dur="1" fill="hold">
                                          <p:stCondLst>
                                            <p:cond delay="0"/>
                                          </p:stCondLst>
                                        </p:cTn>
                                        <p:tgtEl>
                                          <p:spTgt spid="205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50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4"/>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childTnLst>
                                </p:cTn>
                              </p:par>
                              <p:par>
                                <p:cTn id="46" presetID="0" presetClass="path" presetSubtype="0" accel="50000" decel="50000" fill="hold" nodeType="withEffect">
                                  <p:stCondLst>
                                    <p:cond delay="0"/>
                                  </p:stCondLst>
                                  <p:childTnLst>
                                    <p:animMotion origin="layout" path="M 4.72222E-6 3.58025E-6 L 0.15781 3.58025E-6 " pathEditMode="relative" rAng="0" ptsTypes="AA">
                                      <p:cBhvr>
                                        <p:cTn id="47" dur="1000" fill="hold"/>
                                        <p:tgtEl>
                                          <p:spTgt spid="35"/>
                                        </p:tgtEl>
                                        <p:attrNameLst>
                                          <p:attrName>ppt_x</p:attrName>
                                          <p:attrName>ppt_y</p:attrName>
                                        </p:attrNameLst>
                                      </p:cBhvr>
                                      <p:rCtr x="7882" y="0"/>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SafeHome</a:t>
            </a:r>
            <a:endParaRPr/>
          </a:p>
        </p:txBody>
      </p:sp>
      <p:sp>
        <p:nvSpPr>
          <p:cNvPr id="118" name="Google Shape;118;p19"/>
          <p:cNvSpPr txBox="1">
            <a:spLocks noGrp="1"/>
          </p:cNvSpPr>
          <p:nvPr>
            <p:ph type="body" idx="1"/>
          </p:nvPr>
        </p:nvSpPr>
        <p:spPr>
          <a:xfrm>
            <a:off x="311700" y="923875"/>
            <a:ext cx="8520600" cy="3692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2000" dirty="0"/>
              <a:t>Home Automation System</a:t>
            </a:r>
            <a:r>
              <a:rPr lang="en" sz="2000" i="1" dirty="0"/>
              <a:t> </a:t>
            </a:r>
            <a:r>
              <a:rPr lang="en" sz="2000" dirty="0"/>
              <a:t>that can</a:t>
            </a:r>
            <a:endParaRPr lang="en" sz="1600" dirty="0"/>
          </a:p>
          <a:p>
            <a:pPr marL="914400" lvl="1" indent="-317500" algn="l" rtl="0">
              <a:spcBef>
                <a:spcPts val="0"/>
              </a:spcBef>
              <a:spcAft>
                <a:spcPts val="0"/>
              </a:spcAft>
              <a:buSzPts val="1400"/>
              <a:buChar char="-"/>
            </a:pPr>
            <a:r>
              <a:rPr lang="en-US" altLang="zh-CN" sz="1800" dirty="0"/>
              <a:t>Support</a:t>
            </a:r>
            <a:r>
              <a:rPr lang="zh-CN" altLang="en-US" sz="1800" dirty="0"/>
              <a:t> </a:t>
            </a:r>
            <a:r>
              <a:rPr lang="en-US" altLang="zh-CN" sz="1800" i="1" dirty="0">
                <a:solidFill>
                  <a:srgbClr val="2008FF"/>
                </a:solidFill>
              </a:rPr>
              <a:t>long</a:t>
            </a:r>
            <a:r>
              <a:rPr lang="zh-CN" altLang="en-US" sz="1800" i="1" dirty="0">
                <a:solidFill>
                  <a:srgbClr val="2008FF"/>
                </a:solidFill>
              </a:rPr>
              <a:t> </a:t>
            </a:r>
            <a:r>
              <a:rPr lang="en-US" altLang="zh-CN" sz="1800" i="1" dirty="0">
                <a:solidFill>
                  <a:srgbClr val="2008FF"/>
                </a:solidFill>
              </a:rPr>
              <a:t>running</a:t>
            </a:r>
            <a:r>
              <a:rPr lang="zh-CN" altLang="en-US" sz="1800" dirty="0">
                <a:solidFill>
                  <a:srgbClr val="2008FF"/>
                </a:solidFill>
              </a:rPr>
              <a:t> </a:t>
            </a:r>
            <a:r>
              <a:rPr lang="en-US" altLang="zh-CN" sz="1800" dirty="0"/>
              <a:t>routines</a:t>
            </a:r>
            <a:endParaRPr lang="en" sz="1800" dirty="0"/>
          </a:p>
          <a:p>
            <a:pPr marL="914400" lvl="1" indent="-317500" algn="l" rtl="0">
              <a:spcBef>
                <a:spcPts val="0"/>
              </a:spcBef>
              <a:spcAft>
                <a:spcPts val="0"/>
              </a:spcAft>
              <a:buSzPts val="1400"/>
              <a:buChar char="-"/>
            </a:pPr>
            <a:r>
              <a:rPr lang="en" sz="1800" dirty="0"/>
              <a:t>Properly </a:t>
            </a:r>
            <a:r>
              <a:rPr lang="en" sz="1800" i="1" dirty="0">
                <a:solidFill>
                  <a:srgbClr val="0000FF"/>
                </a:solidFill>
              </a:rPr>
              <a:t>isolate</a:t>
            </a:r>
            <a:r>
              <a:rPr lang="en" sz="1800" dirty="0"/>
              <a:t> concurrent routines</a:t>
            </a:r>
            <a:r>
              <a:rPr lang="zh-CN" altLang="en-US" sz="1800" dirty="0"/>
              <a:t> </a:t>
            </a:r>
            <a:r>
              <a:rPr lang="en-US" altLang="zh-CN" sz="1800" dirty="0"/>
              <a:t>(providing</a:t>
            </a:r>
            <a:r>
              <a:rPr lang="zh-CN" altLang="en-US" sz="1800" dirty="0"/>
              <a:t> </a:t>
            </a:r>
            <a:r>
              <a:rPr lang="en-US" altLang="zh-CN" sz="1800" i="1" dirty="0">
                <a:solidFill>
                  <a:srgbClr val="2008FF"/>
                </a:solidFill>
              </a:rPr>
              <a:t>serial</a:t>
            </a:r>
            <a:r>
              <a:rPr lang="zh-CN" altLang="en-US" sz="1800" i="1" dirty="0">
                <a:solidFill>
                  <a:srgbClr val="2008FF"/>
                </a:solidFill>
              </a:rPr>
              <a:t> </a:t>
            </a:r>
            <a:r>
              <a:rPr lang="en-US" altLang="zh-CN" sz="1800" i="1" dirty="0">
                <a:solidFill>
                  <a:srgbClr val="2008FF"/>
                </a:solidFill>
              </a:rPr>
              <a:t>equivalence</a:t>
            </a:r>
            <a:r>
              <a:rPr lang="en-US" altLang="zh-CN" sz="1800" dirty="0"/>
              <a:t>)</a:t>
            </a:r>
            <a:endParaRPr sz="1800" dirty="0"/>
          </a:p>
          <a:p>
            <a:pPr marL="914400" lvl="1" indent="-317500" algn="l" rtl="0">
              <a:spcBef>
                <a:spcPts val="0"/>
              </a:spcBef>
              <a:spcAft>
                <a:spcPts val="0"/>
              </a:spcAft>
              <a:buSzPts val="1400"/>
              <a:buChar char="-"/>
            </a:pPr>
            <a:r>
              <a:rPr lang="en" sz="1800" dirty="0"/>
              <a:t>Ensure routine execution </a:t>
            </a:r>
            <a:r>
              <a:rPr lang="en" sz="1800" i="1" dirty="0">
                <a:solidFill>
                  <a:srgbClr val="0000FF"/>
                </a:solidFill>
              </a:rPr>
              <a:t>atomicity</a:t>
            </a:r>
            <a:br>
              <a:rPr lang="en" sz="1800" i="1" dirty="0">
                <a:solidFill>
                  <a:srgbClr val="0000FF"/>
                </a:solidFill>
              </a:rPr>
            </a:br>
            <a:endParaRPr dirty="0"/>
          </a:p>
          <a:p>
            <a:pPr marL="457200" lvl="0" indent="-342900" algn="l" rtl="0">
              <a:spcBef>
                <a:spcPts val="0"/>
              </a:spcBef>
              <a:spcAft>
                <a:spcPts val="0"/>
              </a:spcAft>
              <a:buSzPts val="1800"/>
              <a:buChar char="-"/>
            </a:pPr>
            <a:r>
              <a:rPr lang="en" sz="2000" dirty="0"/>
              <a:t>Key challenge: Actions are visible to users</a:t>
            </a:r>
            <a:br>
              <a:rPr lang="en" sz="2000" dirty="0"/>
            </a:br>
            <a:endParaRPr lang="en" sz="2000" dirty="0"/>
          </a:p>
          <a:p>
            <a:pPr marL="457200" lvl="0" indent="-342900" algn="l" rtl="0">
              <a:spcBef>
                <a:spcPts val="0"/>
              </a:spcBef>
              <a:spcAft>
                <a:spcPts val="0"/>
              </a:spcAft>
              <a:buSzPts val="1800"/>
              <a:buChar char="-"/>
            </a:pPr>
            <a:r>
              <a:rPr lang="en" sz="2000" dirty="0"/>
              <a:t>Methodology</a:t>
            </a:r>
            <a:r>
              <a:rPr lang="en" sz="2400" dirty="0"/>
              <a:t>:</a:t>
            </a:r>
            <a:endParaRPr sz="2400" dirty="0"/>
          </a:p>
          <a:p>
            <a:pPr marL="914400" lvl="1" indent="-317500" algn="l" rtl="0">
              <a:spcBef>
                <a:spcPts val="0"/>
              </a:spcBef>
              <a:spcAft>
                <a:spcPts val="0"/>
              </a:spcAft>
              <a:buSzPts val="1400"/>
              <a:buChar char="-"/>
            </a:pPr>
            <a:r>
              <a:rPr lang="en" sz="1800" dirty="0"/>
              <a:t>Four </a:t>
            </a:r>
            <a:r>
              <a:rPr lang="en" sz="1800" i="1" dirty="0">
                <a:solidFill>
                  <a:srgbClr val="DC3B00"/>
                </a:solidFill>
              </a:rPr>
              <a:t>Visibility Models</a:t>
            </a:r>
            <a:r>
              <a:rPr lang="en" sz="1800" dirty="0">
                <a:solidFill>
                  <a:srgbClr val="DC3B00"/>
                </a:solidFill>
              </a:rPr>
              <a:t> </a:t>
            </a:r>
            <a:r>
              <a:rPr lang="en" sz="1800" dirty="0"/>
              <a:t>(Spectrum for user choices)</a:t>
            </a:r>
            <a:endParaRPr sz="1800" dirty="0"/>
          </a:p>
          <a:p>
            <a:pPr marL="914400" lvl="1" indent="-317500" algn="l" rtl="0">
              <a:spcBef>
                <a:spcPts val="0"/>
              </a:spcBef>
              <a:spcAft>
                <a:spcPts val="0"/>
              </a:spcAft>
              <a:buSzPts val="1400"/>
              <a:buChar char="-"/>
            </a:pPr>
            <a:r>
              <a:rPr lang="en" sz="1800" i="1" dirty="0">
                <a:solidFill>
                  <a:srgbClr val="DC3B00"/>
                </a:solidFill>
              </a:rPr>
              <a:t>Lock-based</a:t>
            </a:r>
            <a:r>
              <a:rPr lang="en" sz="1800" dirty="0"/>
              <a:t> mechanism with </a:t>
            </a:r>
            <a:r>
              <a:rPr lang="en" sz="1800" i="1" dirty="0">
                <a:solidFill>
                  <a:srgbClr val="DC3B00"/>
                </a:solidFill>
              </a:rPr>
              <a:t>leasing</a:t>
            </a:r>
            <a:r>
              <a:rPr lang="en" sz="1800" dirty="0"/>
              <a:t> design</a:t>
            </a:r>
            <a:endParaRPr sz="1800" dirty="0"/>
          </a:p>
        </p:txBody>
      </p:sp>
      <p:sp>
        <p:nvSpPr>
          <p:cNvPr id="119" name="Google Shape;119;p19"/>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Visibility Models</a:t>
            </a:r>
            <a:endParaRPr/>
          </a:p>
        </p:txBody>
      </p:sp>
      <p:sp>
        <p:nvSpPr>
          <p:cNvPr id="125" name="Google Shape;125;p20"/>
          <p:cNvSpPr txBox="1">
            <a:spLocks noGrp="1"/>
          </p:cNvSpPr>
          <p:nvPr>
            <p:ph type="body" idx="1"/>
          </p:nvPr>
        </p:nvSpPr>
        <p:spPr>
          <a:xfrm>
            <a:off x="311700" y="923875"/>
            <a:ext cx="8520600" cy="145531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dirty="0"/>
              <a:t>Four Visibility Models: </a:t>
            </a:r>
          </a:p>
          <a:p>
            <a:pPr marL="742950" lvl="1" indent="-285750">
              <a:buFont typeface="System Font Regular"/>
              <a:buChar char="-"/>
            </a:pPr>
            <a:r>
              <a:rPr lang="en" sz="1600" i="1" dirty="0"/>
              <a:t>Weak, Eventual, Partitioned Strict, Global Strict</a:t>
            </a:r>
            <a:endParaRPr sz="1600" i="1" dirty="0"/>
          </a:p>
          <a:p>
            <a:pPr marL="0" lvl="0" indent="0" algn="l" rtl="0">
              <a:spcBef>
                <a:spcPts val="1200"/>
              </a:spcBef>
              <a:spcAft>
                <a:spcPts val="1200"/>
              </a:spcAft>
              <a:buNone/>
            </a:pPr>
            <a:r>
              <a:rPr lang="en" dirty="0"/>
              <a:t>Example Scenarios: 5 routines are initiated </a:t>
            </a:r>
            <a:r>
              <a:rPr lang="en" i="1" dirty="0">
                <a:solidFill>
                  <a:srgbClr val="0000FF"/>
                </a:solidFill>
              </a:rPr>
              <a:t>simultaneously</a:t>
            </a:r>
            <a:r>
              <a:rPr lang="en" dirty="0"/>
              <a:t> on 4 devices</a:t>
            </a:r>
            <a:endParaRPr dirty="0"/>
          </a:p>
        </p:txBody>
      </p:sp>
      <p:sp>
        <p:nvSpPr>
          <p:cNvPr id="126" name="Google Shape;126;p2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grpSp>
        <p:nvGrpSpPr>
          <p:cNvPr id="3" name="Group 2">
            <a:extLst>
              <a:ext uri="{FF2B5EF4-FFF2-40B4-BE49-F238E27FC236}">
                <a16:creationId xmlns:a16="http://schemas.microsoft.com/office/drawing/2014/main" id="{6D1C020E-3A9D-5240-9332-183EE9617004}"/>
              </a:ext>
            </a:extLst>
          </p:cNvPr>
          <p:cNvGrpSpPr/>
          <p:nvPr/>
        </p:nvGrpSpPr>
        <p:grpSpPr>
          <a:xfrm>
            <a:off x="2928955" y="2733758"/>
            <a:ext cx="640003" cy="418616"/>
            <a:chOff x="2928955" y="2733758"/>
            <a:chExt cx="640003" cy="418616"/>
          </a:xfrm>
        </p:grpSpPr>
        <p:sp>
          <p:nvSpPr>
            <p:cNvPr id="128" name="Google Shape;128;p20"/>
            <p:cNvSpPr/>
            <p:nvPr/>
          </p:nvSpPr>
          <p:spPr>
            <a:xfrm>
              <a:off x="2928955" y="2755130"/>
              <a:ext cx="640003" cy="397244"/>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9" name="Google Shape;129;p20"/>
            <p:cNvPicPr preferRelativeResize="0"/>
            <p:nvPr/>
          </p:nvPicPr>
          <p:blipFill>
            <a:blip r:embed="rId4">
              <a:alphaModFix/>
            </a:blip>
            <a:stretch>
              <a:fillRect/>
            </a:stretch>
          </p:blipFill>
          <p:spPr>
            <a:xfrm>
              <a:off x="3050335" y="2733758"/>
              <a:ext cx="397243" cy="397244"/>
            </a:xfrm>
            <a:prstGeom prst="rect">
              <a:avLst/>
            </a:prstGeom>
            <a:noFill/>
            <a:ln>
              <a:noFill/>
            </a:ln>
          </p:spPr>
        </p:pic>
      </p:grpSp>
      <p:grpSp>
        <p:nvGrpSpPr>
          <p:cNvPr id="4" name="Group 3">
            <a:extLst>
              <a:ext uri="{FF2B5EF4-FFF2-40B4-BE49-F238E27FC236}">
                <a16:creationId xmlns:a16="http://schemas.microsoft.com/office/drawing/2014/main" id="{3C089501-66E5-184E-8CC4-5BBBAD255A3F}"/>
              </a:ext>
            </a:extLst>
          </p:cNvPr>
          <p:cNvGrpSpPr/>
          <p:nvPr/>
        </p:nvGrpSpPr>
        <p:grpSpPr>
          <a:xfrm>
            <a:off x="5398327" y="2733758"/>
            <a:ext cx="661134" cy="410359"/>
            <a:chOff x="5398327" y="2786006"/>
            <a:chExt cx="661134" cy="410359"/>
          </a:xfrm>
        </p:grpSpPr>
        <p:sp>
          <p:nvSpPr>
            <p:cNvPr id="131" name="Google Shape;131;p20"/>
            <p:cNvSpPr/>
            <p:nvPr/>
          </p:nvSpPr>
          <p:spPr>
            <a:xfrm>
              <a:off x="5398327" y="2786006"/>
              <a:ext cx="661134" cy="410359"/>
            </a:xfrm>
            <a:prstGeom prst="rect">
              <a:avLst/>
            </a:prstGeom>
            <a:solidFill>
              <a:srgbClr val="2F007B">
                <a:alpha val="185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20"/>
            <p:cNvPicPr preferRelativeResize="0"/>
            <p:nvPr/>
          </p:nvPicPr>
          <p:blipFill>
            <a:blip r:embed="rId5">
              <a:alphaModFix/>
            </a:blip>
            <a:stretch>
              <a:fillRect/>
            </a:stretch>
          </p:blipFill>
          <p:spPr>
            <a:xfrm>
              <a:off x="5545245" y="2807537"/>
              <a:ext cx="367297" cy="367297"/>
            </a:xfrm>
            <a:prstGeom prst="rect">
              <a:avLst/>
            </a:prstGeom>
            <a:noFill/>
            <a:ln>
              <a:noFill/>
            </a:ln>
          </p:spPr>
        </p:pic>
      </p:grpSp>
      <p:grpSp>
        <p:nvGrpSpPr>
          <p:cNvPr id="5" name="Group 4">
            <a:extLst>
              <a:ext uri="{FF2B5EF4-FFF2-40B4-BE49-F238E27FC236}">
                <a16:creationId xmlns:a16="http://schemas.microsoft.com/office/drawing/2014/main" id="{5088492D-2F9A-5442-AE1B-756BC30B661C}"/>
              </a:ext>
            </a:extLst>
          </p:cNvPr>
          <p:cNvGrpSpPr/>
          <p:nvPr/>
        </p:nvGrpSpPr>
        <p:grpSpPr>
          <a:xfrm>
            <a:off x="6403523" y="2733758"/>
            <a:ext cx="661134" cy="410359"/>
            <a:chOff x="6403523" y="2786010"/>
            <a:chExt cx="661134" cy="410359"/>
          </a:xfrm>
        </p:grpSpPr>
        <p:sp>
          <p:nvSpPr>
            <p:cNvPr id="134" name="Google Shape;134;p20"/>
            <p:cNvSpPr/>
            <p:nvPr/>
          </p:nvSpPr>
          <p:spPr>
            <a:xfrm>
              <a:off x="6403523" y="2786010"/>
              <a:ext cx="661134" cy="410359"/>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20"/>
            <p:cNvPicPr preferRelativeResize="0"/>
            <p:nvPr/>
          </p:nvPicPr>
          <p:blipFill>
            <a:blip r:embed="rId6">
              <a:alphaModFix/>
            </a:blip>
            <a:stretch>
              <a:fillRect/>
            </a:stretch>
          </p:blipFill>
          <p:spPr>
            <a:xfrm>
              <a:off x="6545641" y="2802734"/>
              <a:ext cx="376896" cy="376896"/>
            </a:xfrm>
            <a:prstGeom prst="rect">
              <a:avLst/>
            </a:prstGeom>
            <a:noFill/>
            <a:ln>
              <a:noFill/>
            </a:ln>
          </p:spPr>
        </p:pic>
      </p:grpSp>
      <p:sp>
        <p:nvSpPr>
          <p:cNvPr id="136" name="Google Shape;136;p20"/>
          <p:cNvSpPr txBox="1"/>
          <p:nvPr/>
        </p:nvSpPr>
        <p:spPr>
          <a:xfrm>
            <a:off x="1521800" y="2733758"/>
            <a:ext cx="61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dirty="0">
                <a:latin typeface="Calibri"/>
                <a:ea typeface="Calibri"/>
                <a:cs typeface="Calibri"/>
                <a:sym typeface="Calibri"/>
              </a:rPr>
              <a:t>R1:</a:t>
            </a:r>
            <a:endParaRPr i="1" dirty="0">
              <a:latin typeface="Calibri"/>
              <a:ea typeface="Calibri"/>
              <a:cs typeface="Calibri"/>
              <a:sym typeface="Calibri"/>
            </a:endParaRPr>
          </a:p>
        </p:txBody>
      </p:sp>
      <p:sp>
        <p:nvSpPr>
          <p:cNvPr id="137" name="Google Shape;137;p20"/>
          <p:cNvSpPr txBox="1"/>
          <p:nvPr/>
        </p:nvSpPr>
        <p:spPr>
          <a:xfrm>
            <a:off x="1512127" y="3484031"/>
            <a:ext cx="61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dirty="0">
                <a:latin typeface="Calibri"/>
                <a:ea typeface="Calibri"/>
                <a:cs typeface="Calibri"/>
                <a:sym typeface="Calibri"/>
              </a:rPr>
              <a:t>R2:</a:t>
            </a:r>
            <a:endParaRPr i="1" dirty="0">
              <a:latin typeface="Calibri"/>
              <a:ea typeface="Calibri"/>
              <a:cs typeface="Calibri"/>
              <a:sym typeface="Calibri"/>
            </a:endParaRPr>
          </a:p>
        </p:txBody>
      </p:sp>
      <p:sp>
        <p:nvSpPr>
          <p:cNvPr id="138" name="Google Shape;138;p20"/>
          <p:cNvSpPr txBox="1"/>
          <p:nvPr/>
        </p:nvSpPr>
        <p:spPr>
          <a:xfrm>
            <a:off x="1521800" y="4227131"/>
            <a:ext cx="61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Calibri"/>
                <a:ea typeface="Calibri"/>
                <a:cs typeface="Calibri"/>
                <a:sym typeface="Calibri"/>
              </a:rPr>
              <a:t>R3:</a:t>
            </a:r>
            <a:endParaRPr i="1">
              <a:latin typeface="Calibri"/>
              <a:ea typeface="Calibri"/>
              <a:cs typeface="Calibri"/>
              <a:sym typeface="Calibri"/>
            </a:endParaRPr>
          </a:p>
        </p:txBody>
      </p:sp>
      <p:sp>
        <p:nvSpPr>
          <p:cNvPr id="139" name="Google Shape;139;p20"/>
          <p:cNvSpPr txBox="1"/>
          <p:nvPr/>
        </p:nvSpPr>
        <p:spPr>
          <a:xfrm>
            <a:off x="1521800" y="2241963"/>
            <a:ext cx="304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dirty="0">
                <a:latin typeface="Calibri"/>
                <a:ea typeface="Calibri"/>
                <a:cs typeface="Calibri"/>
                <a:sym typeface="Calibri"/>
              </a:rPr>
              <a:t>3 Routines Initiated by User:</a:t>
            </a:r>
            <a:endParaRPr i="1" dirty="0">
              <a:latin typeface="Calibri"/>
              <a:ea typeface="Calibri"/>
              <a:cs typeface="Calibri"/>
              <a:sym typeface="Calibri"/>
            </a:endParaRPr>
          </a:p>
        </p:txBody>
      </p:sp>
      <p:sp>
        <p:nvSpPr>
          <p:cNvPr id="146" name="Google Shape;146;p20"/>
          <p:cNvSpPr txBox="1"/>
          <p:nvPr/>
        </p:nvSpPr>
        <p:spPr>
          <a:xfrm>
            <a:off x="4743175" y="2241963"/>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dirty="0">
                <a:solidFill>
                  <a:schemeClr val="dk1"/>
                </a:solidFill>
                <a:latin typeface="Calibri"/>
                <a:ea typeface="Calibri"/>
                <a:cs typeface="Calibri"/>
                <a:sym typeface="Calibri"/>
              </a:rPr>
              <a:t>2 Routines triggered by other sensors:</a:t>
            </a:r>
            <a:endParaRPr i="1" dirty="0">
              <a:solidFill>
                <a:schemeClr val="dk1"/>
              </a:solidFill>
              <a:latin typeface="Calibri"/>
              <a:ea typeface="Calibri"/>
              <a:cs typeface="Calibri"/>
              <a:sym typeface="Calibri"/>
            </a:endParaRPr>
          </a:p>
        </p:txBody>
      </p:sp>
      <p:sp>
        <p:nvSpPr>
          <p:cNvPr id="147" name="Google Shape;147;p20"/>
          <p:cNvSpPr txBox="1"/>
          <p:nvPr/>
        </p:nvSpPr>
        <p:spPr>
          <a:xfrm>
            <a:off x="4789575" y="2733758"/>
            <a:ext cx="61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Calibri"/>
                <a:ea typeface="Calibri"/>
                <a:cs typeface="Calibri"/>
                <a:sym typeface="Calibri"/>
              </a:rPr>
              <a:t>R4:</a:t>
            </a:r>
            <a:endParaRPr i="1">
              <a:latin typeface="Calibri"/>
              <a:ea typeface="Calibri"/>
              <a:cs typeface="Calibri"/>
              <a:sym typeface="Calibri"/>
            </a:endParaRPr>
          </a:p>
        </p:txBody>
      </p:sp>
      <p:sp>
        <p:nvSpPr>
          <p:cNvPr id="148" name="Google Shape;148;p20"/>
          <p:cNvSpPr txBox="1"/>
          <p:nvPr/>
        </p:nvSpPr>
        <p:spPr>
          <a:xfrm>
            <a:off x="4789575" y="3477480"/>
            <a:ext cx="61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dirty="0">
                <a:latin typeface="Calibri"/>
                <a:ea typeface="Calibri"/>
                <a:cs typeface="Calibri"/>
                <a:sym typeface="Calibri"/>
              </a:rPr>
              <a:t>R5:</a:t>
            </a:r>
            <a:endParaRPr i="1" dirty="0">
              <a:latin typeface="Calibri"/>
              <a:ea typeface="Calibri"/>
              <a:cs typeface="Calibri"/>
              <a:sym typeface="Calibri"/>
            </a:endParaRPr>
          </a:p>
        </p:txBody>
      </p:sp>
      <p:grpSp>
        <p:nvGrpSpPr>
          <p:cNvPr id="2" name="Group 1">
            <a:extLst>
              <a:ext uri="{FF2B5EF4-FFF2-40B4-BE49-F238E27FC236}">
                <a16:creationId xmlns:a16="http://schemas.microsoft.com/office/drawing/2014/main" id="{C484F61F-1EEE-DE46-B8B8-55A1D3C81474}"/>
              </a:ext>
            </a:extLst>
          </p:cNvPr>
          <p:cNvGrpSpPr/>
          <p:nvPr/>
        </p:nvGrpSpPr>
        <p:grpSpPr>
          <a:xfrm>
            <a:off x="2010742" y="2733758"/>
            <a:ext cx="640003" cy="397243"/>
            <a:chOff x="2010742" y="2755005"/>
            <a:chExt cx="640003" cy="397243"/>
          </a:xfrm>
        </p:grpSpPr>
        <p:sp>
          <p:nvSpPr>
            <p:cNvPr id="153" name="Google Shape;153;p20"/>
            <p:cNvSpPr/>
            <p:nvPr/>
          </p:nvSpPr>
          <p:spPr>
            <a:xfrm>
              <a:off x="2010742" y="2755005"/>
              <a:ext cx="640003" cy="397243"/>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 name="Google Shape;154;p20"/>
            <p:cNvPicPr preferRelativeResize="0"/>
            <p:nvPr/>
          </p:nvPicPr>
          <p:blipFill>
            <a:blip r:embed="rId7">
              <a:alphaModFix/>
            </a:blip>
            <a:stretch>
              <a:fillRect/>
            </a:stretch>
          </p:blipFill>
          <p:spPr>
            <a:xfrm>
              <a:off x="2153494" y="2776380"/>
              <a:ext cx="354498" cy="354498"/>
            </a:xfrm>
            <a:prstGeom prst="rect">
              <a:avLst/>
            </a:prstGeom>
            <a:noFill/>
            <a:ln>
              <a:noFill/>
            </a:ln>
          </p:spPr>
        </p:pic>
      </p:grpSp>
      <p:sp>
        <p:nvSpPr>
          <p:cNvPr id="158" name="Google Shape;158;p20"/>
          <p:cNvSpPr txBox="1"/>
          <p:nvPr/>
        </p:nvSpPr>
        <p:spPr>
          <a:xfrm>
            <a:off x="1880572" y="3035586"/>
            <a:ext cx="8781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dirty="0">
                <a:latin typeface="Calibri"/>
                <a:ea typeface="Calibri"/>
                <a:cs typeface="Calibri"/>
                <a:sym typeface="Calibri"/>
              </a:rPr>
              <a:t>(espresso)</a:t>
            </a:r>
            <a:endParaRPr sz="1200" i="1" dirty="0">
              <a:latin typeface="Calibri"/>
              <a:ea typeface="Calibri"/>
              <a:cs typeface="Calibri"/>
              <a:sym typeface="Calibri"/>
            </a:endParaRPr>
          </a:p>
        </p:txBody>
      </p:sp>
      <p:grpSp>
        <p:nvGrpSpPr>
          <p:cNvPr id="6" name="Group 5">
            <a:extLst>
              <a:ext uri="{FF2B5EF4-FFF2-40B4-BE49-F238E27FC236}">
                <a16:creationId xmlns:a16="http://schemas.microsoft.com/office/drawing/2014/main" id="{6185376C-F292-FD48-8F05-573498C20B4A}"/>
              </a:ext>
            </a:extLst>
          </p:cNvPr>
          <p:cNvGrpSpPr/>
          <p:nvPr/>
        </p:nvGrpSpPr>
        <p:grpSpPr>
          <a:xfrm>
            <a:off x="1838289" y="3478959"/>
            <a:ext cx="984908" cy="660484"/>
            <a:chOff x="1838289" y="3408767"/>
            <a:chExt cx="984908" cy="660484"/>
          </a:xfrm>
        </p:grpSpPr>
        <p:grpSp>
          <p:nvGrpSpPr>
            <p:cNvPr id="155" name="Google Shape;155;p20"/>
            <p:cNvGrpSpPr/>
            <p:nvPr/>
          </p:nvGrpSpPr>
          <p:grpSpPr>
            <a:xfrm>
              <a:off x="2010742" y="3408767"/>
              <a:ext cx="640003" cy="397243"/>
              <a:chOff x="3743750" y="1462575"/>
              <a:chExt cx="1148400" cy="712800"/>
            </a:xfrm>
          </p:grpSpPr>
          <p:sp>
            <p:nvSpPr>
              <p:cNvPr id="156" name="Google Shape;156;p20"/>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 name="Google Shape;157;p20"/>
              <p:cNvPicPr preferRelativeResize="0"/>
              <p:nvPr/>
            </p:nvPicPr>
            <p:blipFill>
              <a:blip r:embed="rId7">
                <a:alphaModFix/>
              </a:blip>
              <a:stretch>
                <a:fillRect/>
              </a:stretch>
            </p:blipFill>
            <p:spPr>
              <a:xfrm>
                <a:off x="3999900" y="1500929"/>
                <a:ext cx="636100" cy="636100"/>
              </a:xfrm>
              <a:prstGeom prst="rect">
                <a:avLst/>
              </a:prstGeom>
              <a:noFill/>
              <a:ln>
                <a:noFill/>
              </a:ln>
            </p:spPr>
          </p:pic>
        </p:grpSp>
        <p:sp>
          <p:nvSpPr>
            <p:cNvPr id="159" name="Google Shape;159;p20"/>
            <p:cNvSpPr txBox="1"/>
            <p:nvPr/>
          </p:nvSpPr>
          <p:spPr>
            <a:xfrm>
              <a:off x="1838289" y="3699949"/>
              <a:ext cx="984908"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dirty="0">
                  <a:latin typeface="Calibri"/>
                  <a:ea typeface="Calibri"/>
                  <a:cs typeface="Calibri"/>
                  <a:sym typeface="Calibri"/>
                </a:rPr>
                <a:t>(americano)</a:t>
              </a:r>
              <a:endParaRPr sz="1200" i="1" dirty="0">
                <a:latin typeface="Calibri"/>
                <a:ea typeface="Calibri"/>
                <a:cs typeface="Calibri"/>
                <a:sym typeface="Calibri"/>
              </a:endParaRPr>
            </a:p>
          </p:txBody>
        </p:sp>
      </p:grpSp>
      <p:sp>
        <p:nvSpPr>
          <p:cNvPr id="160" name="Google Shape;160;p20"/>
          <p:cNvSpPr txBox="1"/>
          <p:nvPr/>
        </p:nvSpPr>
        <p:spPr>
          <a:xfrm>
            <a:off x="2809906" y="3035586"/>
            <a:ext cx="8781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dirty="0">
                <a:latin typeface="Calibri"/>
                <a:ea typeface="Calibri"/>
                <a:cs typeface="Calibri"/>
                <a:sym typeface="Calibri"/>
              </a:rPr>
              <a:t>(vanilla)</a:t>
            </a:r>
            <a:endParaRPr sz="1200" i="1" dirty="0">
              <a:latin typeface="Calibri"/>
              <a:ea typeface="Calibri"/>
              <a:cs typeface="Calibri"/>
              <a:sym typeface="Calibri"/>
            </a:endParaRPr>
          </a:p>
        </p:txBody>
      </p:sp>
      <p:grpSp>
        <p:nvGrpSpPr>
          <p:cNvPr id="7" name="Group 6">
            <a:extLst>
              <a:ext uri="{FF2B5EF4-FFF2-40B4-BE49-F238E27FC236}">
                <a16:creationId xmlns:a16="http://schemas.microsoft.com/office/drawing/2014/main" id="{C9EBA3A5-81F0-E74D-8EFA-B929E617DBAD}"/>
              </a:ext>
            </a:extLst>
          </p:cNvPr>
          <p:cNvGrpSpPr/>
          <p:nvPr/>
        </p:nvGrpSpPr>
        <p:grpSpPr>
          <a:xfrm>
            <a:off x="2753916" y="3478959"/>
            <a:ext cx="1008600" cy="682309"/>
            <a:chOff x="2753916" y="3387519"/>
            <a:chExt cx="1008600" cy="682309"/>
          </a:xfrm>
        </p:grpSpPr>
        <p:grpSp>
          <p:nvGrpSpPr>
            <p:cNvPr id="140" name="Google Shape;140;p20"/>
            <p:cNvGrpSpPr/>
            <p:nvPr/>
          </p:nvGrpSpPr>
          <p:grpSpPr>
            <a:xfrm>
              <a:off x="2928955" y="3387519"/>
              <a:ext cx="640003" cy="418616"/>
              <a:chOff x="5362625" y="1424225"/>
              <a:chExt cx="1148400" cy="751150"/>
            </a:xfrm>
          </p:grpSpPr>
          <p:sp>
            <p:nvSpPr>
              <p:cNvPr id="141" name="Google Shape;141;p20"/>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20"/>
              <p:cNvPicPr preferRelativeResize="0"/>
              <p:nvPr/>
            </p:nvPicPr>
            <p:blipFill>
              <a:blip r:embed="rId4">
                <a:alphaModFix/>
              </a:blip>
              <a:stretch>
                <a:fillRect/>
              </a:stretch>
            </p:blipFill>
            <p:spPr>
              <a:xfrm>
                <a:off x="5580425" y="1424225"/>
                <a:ext cx="712800" cy="712800"/>
              </a:xfrm>
              <a:prstGeom prst="rect">
                <a:avLst/>
              </a:prstGeom>
              <a:noFill/>
              <a:ln>
                <a:noFill/>
              </a:ln>
            </p:spPr>
          </p:pic>
        </p:grpSp>
        <p:sp>
          <p:nvSpPr>
            <p:cNvPr id="161" name="Google Shape;161;p20"/>
            <p:cNvSpPr txBox="1"/>
            <p:nvPr/>
          </p:nvSpPr>
          <p:spPr>
            <a:xfrm>
              <a:off x="2753916" y="3700526"/>
              <a:ext cx="10086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dirty="0">
                  <a:latin typeface="Calibri"/>
                  <a:ea typeface="Calibri"/>
                  <a:cs typeface="Calibri"/>
                  <a:sym typeface="Calibri"/>
                </a:rPr>
                <a:t>(strawberry)</a:t>
              </a:r>
              <a:endParaRPr sz="1200" i="1" dirty="0">
                <a:latin typeface="Calibri"/>
                <a:ea typeface="Calibri"/>
                <a:cs typeface="Calibri"/>
                <a:sym typeface="Calibri"/>
              </a:endParaRPr>
            </a:p>
          </p:txBody>
        </p:sp>
      </p:grpSp>
      <p:grpSp>
        <p:nvGrpSpPr>
          <p:cNvPr id="8" name="Group 7">
            <a:extLst>
              <a:ext uri="{FF2B5EF4-FFF2-40B4-BE49-F238E27FC236}">
                <a16:creationId xmlns:a16="http://schemas.microsoft.com/office/drawing/2014/main" id="{65FDE981-97C4-6943-B42E-A972267C4740}"/>
              </a:ext>
            </a:extLst>
          </p:cNvPr>
          <p:cNvGrpSpPr/>
          <p:nvPr/>
        </p:nvGrpSpPr>
        <p:grpSpPr>
          <a:xfrm>
            <a:off x="1891694" y="4183838"/>
            <a:ext cx="878100" cy="697994"/>
            <a:chOff x="1891694" y="4051758"/>
            <a:chExt cx="878100" cy="697994"/>
          </a:xfrm>
        </p:grpSpPr>
        <p:grpSp>
          <p:nvGrpSpPr>
            <p:cNvPr id="143" name="Google Shape;143;p20"/>
            <p:cNvGrpSpPr/>
            <p:nvPr/>
          </p:nvGrpSpPr>
          <p:grpSpPr>
            <a:xfrm>
              <a:off x="2010742" y="4051758"/>
              <a:ext cx="640003" cy="418616"/>
              <a:chOff x="5362625" y="1424225"/>
              <a:chExt cx="1148400" cy="751150"/>
            </a:xfrm>
          </p:grpSpPr>
          <p:sp>
            <p:nvSpPr>
              <p:cNvPr id="144" name="Google Shape;144;p20"/>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20"/>
              <p:cNvPicPr preferRelativeResize="0"/>
              <p:nvPr/>
            </p:nvPicPr>
            <p:blipFill>
              <a:blip r:embed="rId4">
                <a:alphaModFix/>
              </a:blip>
              <a:stretch>
                <a:fillRect/>
              </a:stretch>
            </p:blipFill>
            <p:spPr>
              <a:xfrm>
                <a:off x="5580425" y="1424225"/>
                <a:ext cx="712800" cy="712800"/>
              </a:xfrm>
              <a:prstGeom prst="rect">
                <a:avLst/>
              </a:prstGeom>
              <a:noFill/>
              <a:ln>
                <a:noFill/>
              </a:ln>
            </p:spPr>
          </p:pic>
        </p:grpSp>
        <p:sp>
          <p:nvSpPr>
            <p:cNvPr id="162" name="Google Shape;162;p20"/>
            <p:cNvSpPr txBox="1"/>
            <p:nvPr/>
          </p:nvSpPr>
          <p:spPr>
            <a:xfrm>
              <a:off x="1891694" y="4380450"/>
              <a:ext cx="8781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dirty="0">
                  <a:latin typeface="Calibri"/>
                  <a:ea typeface="Calibri"/>
                  <a:cs typeface="Calibri"/>
                  <a:sym typeface="Calibri"/>
                </a:rPr>
                <a:t>(plain)</a:t>
              </a:r>
              <a:endParaRPr sz="1200" i="1" dirty="0">
                <a:latin typeface="Calibri"/>
                <a:ea typeface="Calibri"/>
                <a:cs typeface="Calibri"/>
                <a:sym typeface="Calibri"/>
              </a:endParaRPr>
            </a:p>
          </p:txBody>
        </p:sp>
      </p:grpSp>
      <p:sp>
        <p:nvSpPr>
          <p:cNvPr id="163" name="Google Shape;163;p20"/>
          <p:cNvSpPr txBox="1"/>
          <p:nvPr/>
        </p:nvSpPr>
        <p:spPr>
          <a:xfrm>
            <a:off x="5178194" y="3035586"/>
            <a:ext cx="10086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dirty="0">
                <a:latin typeface="Calibri"/>
                <a:ea typeface="Calibri"/>
                <a:cs typeface="Calibri"/>
                <a:sym typeface="Calibri"/>
              </a:rPr>
              <a:t>(living room)</a:t>
            </a:r>
            <a:endParaRPr sz="1200" i="1" dirty="0">
              <a:latin typeface="Calibri"/>
              <a:ea typeface="Calibri"/>
              <a:cs typeface="Calibri"/>
              <a:sym typeface="Calibri"/>
            </a:endParaRPr>
          </a:p>
        </p:txBody>
      </p:sp>
      <p:sp>
        <p:nvSpPr>
          <p:cNvPr id="164" name="Google Shape;164;p20"/>
          <p:cNvSpPr txBox="1"/>
          <p:nvPr/>
        </p:nvSpPr>
        <p:spPr>
          <a:xfrm>
            <a:off x="6243706" y="3035586"/>
            <a:ext cx="10086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dirty="0">
                <a:latin typeface="Calibri"/>
                <a:ea typeface="Calibri"/>
                <a:cs typeface="Calibri"/>
                <a:sym typeface="Calibri"/>
              </a:rPr>
              <a:t>(living room)</a:t>
            </a:r>
            <a:endParaRPr sz="1200" i="1" dirty="0">
              <a:latin typeface="Calibri"/>
              <a:ea typeface="Calibri"/>
              <a:cs typeface="Calibri"/>
              <a:sym typeface="Calibri"/>
            </a:endParaRPr>
          </a:p>
        </p:txBody>
      </p:sp>
      <p:grpSp>
        <p:nvGrpSpPr>
          <p:cNvPr id="9" name="Group 8">
            <a:extLst>
              <a:ext uri="{FF2B5EF4-FFF2-40B4-BE49-F238E27FC236}">
                <a16:creationId xmlns:a16="http://schemas.microsoft.com/office/drawing/2014/main" id="{1A2E9AA1-92B1-DC40-9DDF-EE83ED7A926F}"/>
              </a:ext>
            </a:extLst>
          </p:cNvPr>
          <p:cNvGrpSpPr/>
          <p:nvPr/>
        </p:nvGrpSpPr>
        <p:grpSpPr>
          <a:xfrm>
            <a:off x="5224594" y="3478959"/>
            <a:ext cx="1008600" cy="695815"/>
            <a:chOff x="5224594" y="3615298"/>
            <a:chExt cx="1008600" cy="695815"/>
          </a:xfrm>
        </p:grpSpPr>
        <p:grpSp>
          <p:nvGrpSpPr>
            <p:cNvPr id="149" name="Google Shape;149;p20"/>
            <p:cNvGrpSpPr/>
            <p:nvPr/>
          </p:nvGrpSpPr>
          <p:grpSpPr>
            <a:xfrm>
              <a:off x="5398327" y="3615298"/>
              <a:ext cx="661134" cy="410359"/>
              <a:chOff x="5362625" y="2661075"/>
              <a:chExt cx="1148400" cy="712800"/>
            </a:xfrm>
          </p:grpSpPr>
          <p:sp>
            <p:nvSpPr>
              <p:cNvPr id="150" name="Google Shape;150;p20"/>
              <p:cNvSpPr/>
              <p:nvPr/>
            </p:nvSpPr>
            <p:spPr>
              <a:xfrm>
                <a:off x="5362625" y="2661075"/>
                <a:ext cx="1148400" cy="712800"/>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p20"/>
              <p:cNvPicPr preferRelativeResize="0"/>
              <p:nvPr/>
            </p:nvPicPr>
            <p:blipFill>
              <a:blip r:embed="rId6">
                <a:alphaModFix/>
              </a:blip>
              <a:stretch>
                <a:fillRect/>
              </a:stretch>
            </p:blipFill>
            <p:spPr>
              <a:xfrm>
                <a:off x="5609487" y="2690125"/>
                <a:ext cx="654675" cy="654675"/>
              </a:xfrm>
              <a:prstGeom prst="rect">
                <a:avLst/>
              </a:prstGeom>
              <a:noFill/>
              <a:ln>
                <a:noFill/>
              </a:ln>
            </p:spPr>
          </p:pic>
        </p:grpSp>
        <p:sp>
          <p:nvSpPr>
            <p:cNvPr id="165" name="Google Shape;165;p20"/>
            <p:cNvSpPr txBox="1"/>
            <p:nvPr/>
          </p:nvSpPr>
          <p:spPr>
            <a:xfrm>
              <a:off x="5224594" y="3941813"/>
              <a:ext cx="10086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dirty="0">
                  <a:latin typeface="Calibri"/>
                  <a:ea typeface="Calibri"/>
                  <a:cs typeface="Calibri"/>
                  <a:sym typeface="Calibri"/>
                </a:rPr>
                <a:t>(kitchen)</a:t>
              </a:r>
              <a:endParaRPr sz="1200" i="1" dirty="0">
                <a:latin typeface="Calibri"/>
                <a:ea typeface="Calibri"/>
                <a:cs typeface="Calibri"/>
                <a:sym typeface="Calibri"/>
              </a:endParaRPr>
            </a:p>
          </p:txBody>
        </p:sp>
      </p:grpSp>
      <p:pic>
        <p:nvPicPr>
          <p:cNvPr id="166" name="Google Shape;166;p20"/>
          <p:cNvPicPr preferRelativeResize="0"/>
          <p:nvPr/>
        </p:nvPicPr>
        <p:blipFill>
          <a:blip r:embed="rId8">
            <a:alphaModFix/>
          </a:blip>
          <a:stretch>
            <a:fillRect/>
          </a:stretch>
        </p:blipFill>
        <p:spPr>
          <a:xfrm>
            <a:off x="3977788" y="3075500"/>
            <a:ext cx="521988" cy="521988"/>
          </a:xfrm>
          <a:prstGeom prst="rect">
            <a:avLst/>
          </a:prstGeom>
          <a:noFill/>
          <a:ln>
            <a:noFill/>
          </a:ln>
        </p:spPr>
      </p:pic>
      <p:sp>
        <p:nvSpPr>
          <p:cNvPr id="49" name="Google Shape;158;p20">
            <a:extLst>
              <a:ext uri="{FF2B5EF4-FFF2-40B4-BE49-F238E27FC236}">
                <a16:creationId xmlns:a16="http://schemas.microsoft.com/office/drawing/2014/main" id="{F5361E5A-D078-154A-9246-31CE5F53E383}"/>
              </a:ext>
            </a:extLst>
          </p:cNvPr>
          <p:cNvSpPr txBox="1"/>
          <p:nvPr/>
        </p:nvSpPr>
        <p:spPr>
          <a:xfrm>
            <a:off x="1721363" y="2352517"/>
            <a:ext cx="1222162"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dirty="0">
                <a:latin typeface="Calibri"/>
                <a:ea typeface="Calibri"/>
                <a:cs typeface="Calibri"/>
                <a:sym typeface="Calibri"/>
              </a:rPr>
              <a:t>Coffee Maker</a:t>
            </a:r>
            <a:endParaRPr i="1" dirty="0">
              <a:latin typeface="Calibri"/>
              <a:ea typeface="Calibri"/>
              <a:cs typeface="Calibri"/>
              <a:sym typeface="Calibri"/>
            </a:endParaRPr>
          </a:p>
        </p:txBody>
      </p:sp>
      <p:sp>
        <p:nvSpPr>
          <p:cNvPr id="50" name="Google Shape;158;p20">
            <a:extLst>
              <a:ext uri="{FF2B5EF4-FFF2-40B4-BE49-F238E27FC236}">
                <a16:creationId xmlns:a16="http://schemas.microsoft.com/office/drawing/2014/main" id="{0200A952-3691-D54B-9925-7A2F26BFA9A1}"/>
              </a:ext>
            </a:extLst>
          </p:cNvPr>
          <p:cNvSpPr txBox="1"/>
          <p:nvPr/>
        </p:nvSpPr>
        <p:spPr>
          <a:xfrm>
            <a:off x="2830912" y="2352517"/>
            <a:ext cx="1291685"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dirty="0">
                <a:latin typeface="Calibri"/>
                <a:ea typeface="Calibri"/>
                <a:cs typeface="Calibri"/>
                <a:sym typeface="Calibri"/>
              </a:rPr>
              <a:t>Pancake maker</a:t>
            </a:r>
            <a:endParaRPr i="1" dirty="0">
              <a:latin typeface="Calibri"/>
              <a:ea typeface="Calibri"/>
              <a:cs typeface="Calibri"/>
              <a:sym typeface="Calibri"/>
            </a:endParaRPr>
          </a:p>
        </p:txBody>
      </p:sp>
      <p:sp>
        <p:nvSpPr>
          <p:cNvPr id="51" name="Google Shape;158;p20">
            <a:extLst>
              <a:ext uri="{FF2B5EF4-FFF2-40B4-BE49-F238E27FC236}">
                <a16:creationId xmlns:a16="http://schemas.microsoft.com/office/drawing/2014/main" id="{9D49EA49-A202-164D-ADF2-3F493446936D}"/>
              </a:ext>
            </a:extLst>
          </p:cNvPr>
          <p:cNvSpPr txBox="1"/>
          <p:nvPr/>
        </p:nvSpPr>
        <p:spPr>
          <a:xfrm>
            <a:off x="5082046" y="2352517"/>
            <a:ext cx="1222162"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dirty="0">
                <a:latin typeface="Calibri"/>
                <a:ea typeface="Calibri"/>
                <a:cs typeface="Calibri"/>
                <a:sym typeface="Calibri"/>
              </a:rPr>
              <a:t>Vacuum</a:t>
            </a:r>
            <a:endParaRPr i="1" dirty="0">
              <a:latin typeface="Calibri"/>
              <a:ea typeface="Calibri"/>
              <a:cs typeface="Calibri"/>
              <a:sym typeface="Calibri"/>
            </a:endParaRPr>
          </a:p>
        </p:txBody>
      </p:sp>
      <p:sp>
        <p:nvSpPr>
          <p:cNvPr id="52" name="Google Shape;158;p20">
            <a:extLst>
              <a:ext uri="{FF2B5EF4-FFF2-40B4-BE49-F238E27FC236}">
                <a16:creationId xmlns:a16="http://schemas.microsoft.com/office/drawing/2014/main" id="{5D5302E2-18F8-CF4A-813B-E2FDEB79E99E}"/>
              </a:ext>
            </a:extLst>
          </p:cNvPr>
          <p:cNvSpPr txBox="1"/>
          <p:nvPr/>
        </p:nvSpPr>
        <p:spPr>
          <a:xfrm>
            <a:off x="6136925" y="2352517"/>
            <a:ext cx="1222162"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dirty="0">
                <a:latin typeface="Calibri"/>
                <a:ea typeface="Calibri"/>
                <a:cs typeface="Calibri"/>
                <a:sym typeface="Calibri"/>
              </a:rPr>
              <a:t>Mopper</a:t>
            </a:r>
            <a:endParaRPr i="1" dirty="0">
              <a:latin typeface="Calibri"/>
              <a:ea typeface="Calibri"/>
              <a:cs typeface="Calibri"/>
              <a:sym typeface="Calibri"/>
            </a:endParaRPr>
          </a:p>
        </p:txBody>
      </p:sp>
      <p:grpSp>
        <p:nvGrpSpPr>
          <p:cNvPr id="13" name="Group 12">
            <a:extLst>
              <a:ext uri="{FF2B5EF4-FFF2-40B4-BE49-F238E27FC236}">
                <a16:creationId xmlns:a16="http://schemas.microsoft.com/office/drawing/2014/main" id="{5C8EE596-1424-4343-B71B-9470A1AE5D73}"/>
              </a:ext>
            </a:extLst>
          </p:cNvPr>
          <p:cNvGrpSpPr/>
          <p:nvPr/>
        </p:nvGrpSpPr>
        <p:grpSpPr>
          <a:xfrm>
            <a:off x="7015155" y="3641359"/>
            <a:ext cx="1588833" cy="1156531"/>
            <a:chOff x="7157975" y="3689502"/>
            <a:chExt cx="1588833" cy="1156531"/>
          </a:xfrm>
        </p:grpSpPr>
        <p:grpSp>
          <p:nvGrpSpPr>
            <p:cNvPr id="11" name="Group 10">
              <a:extLst>
                <a:ext uri="{FF2B5EF4-FFF2-40B4-BE49-F238E27FC236}">
                  <a16:creationId xmlns:a16="http://schemas.microsoft.com/office/drawing/2014/main" id="{CC439765-DCD0-9C4A-B825-0E884A4C6189}"/>
                </a:ext>
              </a:extLst>
            </p:cNvPr>
            <p:cNvGrpSpPr/>
            <p:nvPr/>
          </p:nvGrpSpPr>
          <p:grpSpPr>
            <a:xfrm>
              <a:off x="7269853" y="3776129"/>
              <a:ext cx="1424341" cy="987263"/>
              <a:chOff x="6793246" y="4060961"/>
              <a:chExt cx="1424341" cy="987263"/>
            </a:xfrm>
          </p:grpSpPr>
          <p:grpSp>
            <p:nvGrpSpPr>
              <p:cNvPr id="53" name="Group 52">
                <a:extLst>
                  <a:ext uri="{FF2B5EF4-FFF2-40B4-BE49-F238E27FC236}">
                    <a16:creationId xmlns:a16="http://schemas.microsoft.com/office/drawing/2014/main" id="{DCAC977A-A705-8D4F-B4A3-DB630CD1C623}"/>
                  </a:ext>
                </a:extLst>
              </p:cNvPr>
              <p:cNvGrpSpPr/>
              <p:nvPr/>
            </p:nvGrpSpPr>
            <p:grpSpPr>
              <a:xfrm>
                <a:off x="6793246" y="4320240"/>
                <a:ext cx="374357" cy="244861"/>
                <a:chOff x="2928955" y="2733758"/>
                <a:chExt cx="640003" cy="418616"/>
              </a:xfrm>
            </p:grpSpPr>
            <p:sp>
              <p:nvSpPr>
                <p:cNvPr id="54" name="Google Shape;128;p20">
                  <a:extLst>
                    <a:ext uri="{FF2B5EF4-FFF2-40B4-BE49-F238E27FC236}">
                      <a16:creationId xmlns:a16="http://schemas.microsoft.com/office/drawing/2014/main" id="{E5D9D9F6-47F1-C240-AF2C-4DCA2918D6DA}"/>
                    </a:ext>
                  </a:extLst>
                </p:cNvPr>
                <p:cNvSpPr/>
                <p:nvPr/>
              </p:nvSpPr>
              <p:spPr>
                <a:xfrm>
                  <a:off x="2928955" y="2755130"/>
                  <a:ext cx="640003" cy="397244"/>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129;p20">
                  <a:extLst>
                    <a:ext uri="{FF2B5EF4-FFF2-40B4-BE49-F238E27FC236}">
                      <a16:creationId xmlns:a16="http://schemas.microsoft.com/office/drawing/2014/main" id="{0D6A7043-831E-504C-861C-81D6B206256C}"/>
                    </a:ext>
                  </a:extLst>
                </p:cNvPr>
                <p:cNvPicPr preferRelativeResize="0"/>
                <p:nvPr/>
              </p:nvPicPr>
              <p:blipFill>
                <a:blip r:embed="rId4">
                  <a:alphaModFix/>
                </a:blip>
                <a:stretch>
                  <a:fillRect/>
                </a:stretch>
              </p:blipFill>
              <p:spPr>
                <a:xfrm>
                  <a:off x="3050335" y="2733758"/>
                  <a:ext cx="397243" cy="397244"/>
                </a:xfrm>
                <a:prstGeom prst="rect">
                  <a:avLst/>
                </a:prstGeom>
                <a:noFill/>
                <a:ln>
                  <a:noFill/>
                </a:ln>
              </p:spPr>
            </p:pic>
          </p:grpSp>
          <p:grpSp>
            <p:nvGrpSpPr>
              <p:cNvPr id="56" name="Group 55">
                <a:extLst>
                  <a:ext uri="{FF2B5EF4-FFF2-40B4-BE49-F238E27FC236}">
                    <a16:creationId xmlns:a16="http://schemas.microsoft.com/office/drawing/2014/main" id="{24F0F632-E25E-1649-A7B6-79E69294EEDF}"/>
                  </a:ext>
                </a:extLst>
              </p:cNvPr>
              <p:cNvGrpSpPr/>
              <p:nvPr/>
            </p:nvGrpSpPr>
            <p:grpSpPr>
              <a:xfrm>
                <a:off x="6793246" y="4568485"/>
                <a:ext cx="374359" cy="232361"/>
                <a:chOff x="5398327" y="2786006"/>
                <a:chExt cx="661134" cy="410359"/>
              </a:xfrm>
            </p:grpSpPr>
            <p:sp>
              <p:nvSpPr>
                <p:cNvPr id="57" name="Google Shape;131;p20">
                  <a:extLst>
                    <a:ext uri="{FF2B5EF4-FFF2-40B4-BE49-F238E27FC236}">
                      <a16:creationId xmlns:a16="http://schemas.microsoft.com/office/drawing/2014/main" id="{0F136488-B268-2A47-B86E-F73A295A1676}"/>
                    </a:ext>
                  </a:extLst>
                </p:cNvPr>
                <p:cNvSpPr/>
                <p:nvPr/>
              </p:nvSpPr>
              <p:spPr>
                <a:xfrm>
                  <a:off x="5398327" y="2786006"/>
                  <a:ext cx="661134" cy="410359"/>
                </a:xfrm>
                <a:prstGeom prst="rect">
                  <a:avLst/>
                </a:prstGeom>
                <a:solidFill>
                  <a:srgbClr val="2F007B">
                    <a:alpha val="185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 name="Google Shape;132;p20">
                  <a:extLst>
                    <a:ext uri="{FF2B5EF4-FFF2-40B4-BE49-F238E27FC236}">
                      <a16:creationId xmlns:a16="http://schemas.microsoft.com/office/drawing/2014/main" id="{E0C34B9F-B407-5540-93CB-569650CC1ABF}"/>
                    </a:ext>
                  </a:extLst>
                </p:cNvPr>
                <p:cNvPicPr preferRelativeResize="0"/>
                <p:nvPr/>
              </p:nvPicPr>
              <p:blipFill>
                <a:blip r:embed="rId5">
                  <a:alphaModFix/>
                </a:blip>
                <a:stretch>
                  <a:fillRect/>
                </a:stretch>
              </p:blipFill>
              <p:spPr>
                <a:xfrm>
                  <a:off x="5545245" y="2807537"/>
                  <a:ext cx="367297" cy="367297"/>
                </a:xfrm>
                <a:prstGeom prst="rect">
                  <a:avLst/>
                </a:prstGeom>
                <a:noFill/>
                <a:ln>
                  <a:noFill/>
                </a:ln>
              </p:spPr>
            </p:pic>
          </p:grpSp>
          <p:grpSp>
            <p:nvGrpSpPr>
              <p:cNvPr id="59" name="Group 58">
                <a:extLst>
                  <a:ext uri="{FF2B5EF4-FFF2-40B4-BE49-F238E27FC236}">
                    <a16:creationId xmlns:a16="http://schemas.microsoft.com/office/drawing/2014/main" id="{536B85A7-6FA6-A54A-A429-182FA649A0BC}"/>
                  </a:ext>
                </a:extLst>
              </p:cNvPr>
              <p:cNvGrpSpPr/>
              <p:nvPr/>
            </p:nvGrpSpPr>
            <p:grpSpPr>
              <a:xfrm>
                <a:off x="6793246" y="4800846"/>
                <a:ext cx="374360" cy="232361"/>
                <a:chOff x="6403523" y="2786010"/>
                <a:chExt cx="661134" cy="410359"/>
              </a:xfrm>
            </p:grpSpPr>
            <p:sp>
              <p:nvSpPr>
                <p:cNvPr id="60" name="Google Shape;134;p20">
                  <a:extLst>
                    <a:ext uri="{FF2B5EF4-FFF2-40B4-BE49-F238E27FC236}">
                      <a16:creationId xmlns:a16="http://schemas.microsoft.com/office/drawing/2014/main" id="{8428CC4F-BC9A-0545-9391-E54DA8221FE1}"/>
                    </a:ext>
                  </a:extLst>
                </p:cNvPr>
                <p:cNvSpPr/>
                <p:nvPr/>
              </p:nvSpPr>
              <p:spPr>
                <a:xfrm>
                  <a:off x="6403523" y="2786010"/>
                  <a:ext cx="661134" cy="410359"/>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135;p20">
                  <a:extLst>
                    <a:ext uri="{FF2B5EF4-FFF2-40B4-BE49-F238E27FC236}">
                      <a16:creationId xmlns:a16="http://schemas.microsoft.com/office/drawing/2014/main" id="{4146A46A-E93D-EC43-9525-91213A61C6DB}"/>
                    </a:ext>
                  </a:extLst>
                </p:cNvPr>
                <p:cNvPicPr preferRelativeResize="0"/>
                <p:nvPr/>
              </p:nvPicPr>
              <p:blipFill>
                <a:blip r:embed="rId6">
                  <a:alphaModFix/>
                </a:blip>
                <a:stretch>
                  <a:fillRect/>
                </a:stretch>
              </p:blipFill>
              <p:spPr>
                <a:xfrm>
                  <a:off x="6545641" y="2802734"/>
                  <a:ext cx="376896" cy="376896"/>
                </a:xfrm>
                <a:prstGeom prst="rect">
                  <a:avLst/>
                </a:prstGeom>
                <a:noFill/>
                <a:ln>
                  <a:noFill/>
                </a:ln>
              </p:spPr>
            </p:pic>
          </p:grpSp>
          <p:grpSp>
            <p:nvGrpSpPr>
              <p:cNvPr id="62" name="Group 61">
                <a:extLst>
                  <a:ext uri="{FF2B5EF4-FFF2-40B4-BE49-F238E27FC236}">
                    <a16:creationId xmlns:a16="http://schemas.microsoft.com/office/drawing/2014/main" id="{04DB7A6A-BB6C-B34B-B4B5-70529B8D4822}"/>
                  </a:ext>
                </a:extLst>
              </p:cNvPr>
              <p:cNvGrpSpPr/>
              <p:nvPr/>
            </p:nvGrpSpPr>
            <p:grpSpPr>
              <a:xfrm>
                <a:off x="6795153" y="4094085"/>
                <a:ext cx="374357" cy="232359"/>
                <a:chOff x="2010742" y="2755005"/>
                <a:chExt cx="640003" cy="397243"/>
              </a:xfrm>
            </p:grpSpPr>
            <p:sp>
              <p:nvSpPr>
                <p:cNvPr id="63" name="Google Shape;153;p20">
                  <a:extLst>
                    <a:ext uri="{FF2B5EF4-FFF2-40B4-BE49-F238E27FC236}">
                      <a16:creationId xmlns:a16="http://schemas.microsoft.com/office/drawing/2014/main" id="{B2218E49-3C4D-C246-9510-0E3110B6D250}"/>
                    </a:ext>
                  </a:extLst>
                </p:cNvPr>
                <p:cNvSpPr/>
                <p:nvPr/>
              </p:nvSpPr>
              <p:spPr>
                <a:xfrm>
                  <a:off x="2010742" y="2755005"/>
                  <a:ext cx="640003" cy="397243"/>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154;p20">
                  <a:extLst>
                    <a:ext uri="{FF2B5EF4-FFF2-40B4-BE49-F238E27FC236}">
                      <a16:creationId xmlns:a16="http://schemas.microsoft.com/office/drawing/2014/main" id="{233000F6-DDD4-1F47-AC02-E5B8BD4520E9}"/>
                    </a:ext>
                  </a:extLst>
                </p:cNvPr>
                <p:cNvPicPr preferRelativeResize="0"/>
                <p:nvPr/>
              </p:nvPicPr>
              <p:blipFill>
                <a:blip r:embed="rId7">
                  <a:alphaModFix/>
                </a:blip>
                <a:stretch>
                  <a:fillRect/>
                </a:stretch>
              </p:blipFill>
              <p:spPr>
                <a:xfrm>
                  <a:off x="2153494" y="2776380"/>
                  <a:ext cx="354498" cy="354498"/>
                </a:xfrm>
                <a:prstGeom prst="rect">
                  <a:avLst/>
                </a:prstGeom>
                <a:noFill/>
                <a:ln>
                  <a:noFill/>
                </a:ln>
              </p:spPr>
            </p:pic>
          </p:grpSp>
          <p:sp>
            <p:nvSpPr>
              <p:cNvPr id="10" name="TextBox 9">
                <a:extLst>
                  <a:ext uri="{FF2B5EF4-FFF2-40B4-BE49-F238E27FC236}">
                    <a16:creationId xmlns:a16="http://schemas.microsoft.com/office/drawing/2014/main" id="{D9BF37FD-B2D7-0548-8D7C-7FB471E8E595}"/>
                  </a:ext>
                </a:extLst>
              </p:cNvPr>
              <p:cNvSpPr txBox="1"/>
              <p:nvPr/>
            </p:nvSpPr>
            <p:spPr>
              <a:xfrm>
                <a:off x="7165696" y="4060961"/>
                <a:ext cx="922047" cy="261610"/>
              </a:xfrm>
              <a:prstGeom prst="rect">
                <a:avLst/>
              </a:prstGeom>
              <a:noFill/>
            </p:spPr>
            <p:txBody>
              <a:bodyPr wrap="none" rtlCol="0">
                <a:spAutoFit/>
              </a:bodyPr>
              <a:lstStyle/>
              <a:p>
                <a:r>
                  <a:rPr lang="en-US" altLang="zh-CN" sz="1100" i="1" dirty="0">
                    <a:latin typeface="Calibri Light" panose="020F0302020204030204" pitchFamily="34" charset="0"/>
                    <a:cs typeface="Calibri Light" panose="020F0302020204030204" pitchFamily="34" charset="0"/>
                  </a:rPr>
                  <a:t>coffee</a:t>
                </a:r>
                <a:r>
                  <a:rPr lang="zh-CN" altLang="en-US" sz="1100" i="1" dirty="0">
                    <a:latin typeface="Calibri Light" panose="020F0302020204030204" pitchFamily="34" charset="0"/>
                    <a:cs typeface="Calibri Light" panose="020F0302020204030204" pitchFamily="34" charset="0"/>
                  </a:rPr>
                  <a:t> </a:t>
                </a:r>
                <a:r>
                  <a:rPr lang="en-US" altLang="zh-CN" sz="1100" i="1" dirty="0">
                    <a:latin typeface="Calibri Light" panose="020F0302020204030204" pitchFamily="34" charset="0"/>
                    <a:cs typeface="Calibri Light" panose="020F0302020204030204" pitchFamily="34" charset="0"/>
                  </a:rPr>
                  <a:t>maker</a:t>
                </a:r>
                <a:endParaRPr lang="en-US" sz="1100" i="1" dirty="0">
                  <a:latin typeface="Calibri Light" panose="020F0302020204030204" pitchFamily="34" charset="0"/>
                  <a:cs typeface="Calibri Light" panose="020F0302020204030204" pitchFamily="34" charset="0"/>
                </a:endParaRPr>
              </a:p>
            </p:txBody>
          </p:sp>
          <p:sp>
            <p:nvSpPr>
              <p:cNvPr id="66" name="TextBox 65">
                <a:extLst>
                  <a:ext uri="{FF2B5EF4-FFF2-40B4-BE49-F238E27FC236}">
                    <a16:creationId xmlns:a16="http://schemas.microsoft.com/office/drawing/2014/main" id="{2A9A9CFB-5DF1-3344-90F8-0B279EA060FE}"/>
                  </a:ext>
                </a:extLst>
              </p:cNvPr>
              <p:cNvSpPr txBox="1"/>
              <p:nvPr/>
            </p:nvSpPr>
            <p:spPr>
              <a:xfrm>
                <a:off x="7165696" y="4302845"/>
                <a:ext cx="1051891" cy="261610"/>
              </a:xfrm>
              <a:prstGeom prst="rect">
                <a:avLst/>
              </a:prstGeom>
              <a:noFill/>
            </p:spPr>
            <p:txBody>
              <a:bodyPr wrap="none" rtlCol="0">
                <a:spAutoFit/>
              </a:bodyPr>
              <a:lstStyle/>
              <a:p>
                <a:r>
                  <a:rPr lang="en-US" altLang="zh-CN" sz="1100" i="1" dirty="0">
                    <a:latin typeface="Calibri Light" panose="020F0302020204030204" pitchFamily="34" charset="0"/>
                    <a:cs typeface="Calibri Light" panose="020F0302020204030204" pitchFamily="34" charset="0"/>
                  </a:rPr>
                  <a:t>pancake</a:t>
                </a:r>
                <a:r>
                  <a:rPr lang="zh-CN" altLang="en-US" sz="1100" i="1" dirty="0">
                    <a:latin typeface="Calibri Light" panose="020F0302020204030204" pitchFamily="34" charset="0"/>
                    <a:cs typeface="Calibri Light" panose="020F0302020204030204" pitchFamily="34" charset="0"/>
                  </a:rPr>
                  <a:t> </a:t>
                </a:r>
                <a:r>
                  <a:rPr lang="en-US" altLang="zh-CN" sz="1100" i="1" dirty="0">
                    <a:latin typeface="Calibri Light" panose="020F0302020204030204" pitchFamily="34" charset="0"/>
                    <a:cs typeface="Calibri Light" panose="020F0302020204030204" pitchFamily="34" charset="0"/>
                  </a:rPr>
                  <a:t>maker</a:t>
                </a:r>
                <a:endParaRPr lang="en-US" sz="1100" i="1" dirty="0">
                  <a:latin typeface="Calibri Light" panose="020F0302020204030204" pitchFamily="34" charset="0"/>
                  <a:cs typeface="Calibri Light" panose="020F0302020204030204" pitchFamily="34" charset="0"/>
                </a:endParaRPr>
              </a:p>
            </p:txBody>
          </p:sp>
          <p:sp>
            <p:nvSpPr>
              <p:cNvPr id="67" name="TextBox 66">
                <a:extLst>
                  <a:ext uri="{FF2B5EF4-FFF2-40B4-BE49-F238E27FC236}">
                    <a16:creationId xmlns:a16="http://schemas.microsoft.com/office/drawing/2014/main" id="{53BBF897-C58C-8841-B813-67C4D31390B2}"/>
                  </a:ext>
                </a:extLst>
              </p:cNvPr>
              <p:cNvSpPr txBox="1"/>
              <p:nvPr/>
            </p:nvSpPr>
            <p:spPr>
              <a:xfrm>
                <a:off x="7165696" y="4544729"/>
                <a:ext cx="631904" cy="261610"/>
              </a:xfrm>
              <a:prstGeom prst="rect">
                <a:avLst/>
              </a:prstGeom>
              <a:noFill/>
            </p:spPr>
            <p:txBody>
              <a:bodyPr wrap="none" rtlCol="0">
                <a:spAutoFit/>
              </a:bodyPr>
              <a:lstStyle/>
              <a:p>
                <a:r>
                  <a:rPr lang="en-US" altLang="zh-CN" sz="1100" i="1" dirty="0">
                    <a:latin typeface="Calibri Light" panose="020F0302020204030204" pitchFamily="34" charset="0"/>
                    <a:cs typeface="Calibri Light" panose="020F0302020204030204" pitchFamily="34" charset="0"/>
                  </a:rPr>
                  <a:t>vacuum</a:t>
                </a:r>
                <a:endParaRPr lang="en-US" sz="1100" i="1" dirty="0">
                  <a:latin typeface="Calibri Light" panose="020F0302020204030204" pitchFamily="34" charset="0"/>
                  <a:cs typeface="Calibri Light" panose="020F0302020204030204" pitchFamily="34" charset="0"/>
                </a:endParaRPr>
              </a:p>
            </p:txBody>
          </p:sp>
          <p:sp>
            <p:nvSpPr>
              <p:cNvPr id="68" name="TextBox 67">
                <a:extLst>
                  <a:ext uri="{FF2B5EF4-FFF2-40B4-BE49-F238E27FC236}">
                    <a16:creationId xmlns:a16="http://schemas.microsoft.com/office/drawing/2014/main" id="{1330BBDD-51FF-AD43-82ED-228E5915C8AE}"/>
                  </a:ext>
                </a:extLst>
              </p:cNvPr>
              <p:cNvSpPr txBox="1"/>
              <p:nvPr/>
            </p:nvSpPr>
            <p:spPr>
              <a:xfrm>
                <a:off x="7165696" y="4786614"/>
                <a:ext cx="625492" cy="261610"/>
              </a:xfrm>
              <a:prstGeom prst="rect">
                <a:avLst/>
              </a:prstGeom>
              <a:noFill/>
            </p:spPr>
            <p:txBody>
              <a:bodyPr wrap="none" rtlCol="0">
                <a:spAutoFit/>
              </a:bodyPr>
              <a:lstStyle/>
              <a:p>
                <a:r>
                  <a:rPr lang="en-US" altLang="zh-CN" sz="1100" i="1" dirty="0">
                    <a:latin typeface="Calibri Light" panose="020F0302020204030204" pitchFamily="34" charset="0"/>
                    <a:cs typeface="Calibri Light" panose="020F0302020204030204" pitchFamily="34" charset="0"/>
                  </a:rPr>
                  <a:t>mopper</a:t>
                </a:r>
                <a:endParaRPr lang="en-US" sz="1100" i="1" dirty="0">
                  <a:latin typeface="Calibri Light" panose="020F0302020204030204" pitchFamily="34" charset="0"/>
                  <a:cs typeface="Calibri Light" panose="020F0302020204030204" pitchFamily="34" charset="0"/>
                </a:endParaRPr>
              </a:p>
            </p:txBody>
          </p:sp>
        </p:grpSp>
        <p:sp>
          <p:nvSpPr>
            <p:cNvPr id="12" name="Rectangle 11">
              <a:extLst>
                <a:ext uri="{FF2B5EF4-FFF2-40B4-BE49-F238E27FC236}">
                  <a16:creationId xmlns:a16="http://schemas.microsoft.com/office/drawing/2014/main" id="{30E41777-7B91-7348-8E86-4239871F7725}"/>
                </a:ext>
              </a:extLst>
            </p:cNvPr>
            <p:cNvSpPr/>
            <p:nvPr/>
          </p:nvSpPr>
          <p:spPr>
            <a:xfrm>
              <a:off x="7157975" y="3689502"/>
              <a:ext cx="1588833" cy="1156531"/>
            </a:xfrm>
            <a:prstGeom prst="rect">
              <a:avLst/>
            </a:prstGeom>
            <a:noFill/>
            <a:ln w="12700">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136"/>
                                        </p:tgtEl>
                                        <p:attrNameLst>
                                          <p:attrName>style.visibility</p:attrName>
                                        </p:attrNameLst>
                                      </p:cBhvr>
                                      <p:to>
                                        <p:strVal val="visible"/>
                                      </p:to>
                                    </p:set>
                                  </p:childTnLst>
                                </p:cTn>
                              </p:par>
                              <p:par>
                                <p:cTn id="10" presetID="1" presetClass="entr" presetSubtype="0" fill="hold" grpId="0" nodeType="withEffect">
                                  <p:stCondLst>
                                    <p:cond delay="200"/>
                                  </p:stCondLst>
                                  <p:childTnLst>
                                    <p:set>
                                      <p:cBhvr>
                                        <p:cTn id="11" dur="1" fill="hold">
                                          <p:stCondLst>
                                            <p:cond delay="0"/>
                                          </p:stCondLst>
                                        </p:cTn>
                                        <p:tgtEl>
                                          <p:spTgt spid="137"/>
                                        </p:tgtEl>
                                        <p:attrNameLst>
                                          <p:attrName>style.visibility</p:attrName>
                                        </p:attrNameLst>
                                      </p:cBhvr>
                                      <p:to>
                                        <p:strVal val="visible"/>
                                      </p:to>
                                    </p:set>
                                  </p:childTnLst>
                                </p:cTn>
                              </p:par>
                              <p:par>
                                <p:cTn id="12" presetID="1" presetClass="entr" presetSubtype="0" fill="hold" grpId="0" nodeType="withEffect">
                                  <p:stCondLst>
                                    <p:cond delay="200"/>
                                  </p:stCondLst>
                                  <p:childTnLst>
                                    <p:set>
                                      <p:cBhvr>
                                        <p:cTn id="13" dur="1" fill="hold">
                                          <p:stCondLst>
                                            <p:cond delay="0"/>
                                          </p:stCondLst>
                                        </p:cTn>
                                        <p:tgtEl>
                                          <p:spTgt spid="138"/>
                                        </p:tgtEl>
                                        <p:attrNameLst>
                                          <p:attrName>style.visibility</p:attrName>
                                        </p:attrNameLst>
                                      </p:cBhvr>
                                      <p:to>
                                        <p:strVal val="visible"/>
                                      </p:to>
                                    </p:set>
                                  </p:childTnLst>
                                </p:cTn>
                              </p:par>
                              <p:par>
                                <p:cTn id="14" presetID="1" presetClass="entr" presetSubtype="0" fill="hold" nodeType="withEffect">
                                  <p:stCondLst>
                                    <p:cond delay="200"/>
                                  </p:stCondLst>
                                  <p:childTnLst>
                                    <p:set>
                                      <p:cBhvr>
                                        <p:cTn id="15" dur="1" fill="hold">
                                          <p:stCondLst>
                                            <p:cond delay="0"/>
                                          </p:stCondLst>
                                        </p:cTn>
                                        <p:tgtEl>
                                          <p:spTgt spid="166"/>
                                        </p:tgtEl>
                                        <p:attrNameLst>
                                          <p:attrName>style.visibility</p:attrName>
                                        </p:attrNameLst>
                                      </p:cBhvr>
                                      <p:to>
                                        <p:strVal val="visible"/>
                                      </p:to>
                                    </p:set>
                                  </p:childTnLst>
                                </p:cTn>
                              </p:par>
                              <p:par>
                                <p:cTn id="16" presetID="1" presetClass="entr" presetSubtype="0" fill="hold" grpId="0" nodeType="withEffect">
                                  <p:stCondLst>
                                    <p:cond delay="200"/>
                                  </p:stCondLst>
                                  <p:childTnLst>
                                    <p:set>
                                      <p:cBhvr>
                                        <p:cTn id="17" dur="1" fill="hold">
                                          <p:stCondLst>
                                            <p:cond delay="0"/>
                                          </p:stCondLst>
                                        </p:cTn>
                                        <p:tgtEl>
                                          <p:spTgt spid="147"/>
                                        </p:tgtEl>
                                        <p:attrNameLst>
                                          <p:attrName>style.visibility</p:attrName>
                                        </p:attrNameLst>
                                      </p:cBhvr>
                                      <p:to>
                                        <p:strVal val="visible"/>
                                      </p:to>
                                    </p:set>
                                  </p:childTnLst>
                                </p:cTn>
                              </p:par>
                              <p:par>
                                <p:cTn id="18" presetID="1" presetClass="entr" presetSubtype="0" fill="hold" grpId="0" nodeType="withEffect">
                                  <p:stCondLst>
                                    <p:cond delay="200"/>
                                  </p:stCondLst>
                                  <p:childTnLst>
                                    <p:set>
                                      <p:cBhvr>
                                        <p:cTn id="19" dur="1" fill="hold">
                                          <p:stCondLst>
                                            <p:cond delay="0"/>
                                          </p:stCondLst>
                                        </p:cTn>
                                        <p:tgtEl>
                                          <p:spTgt spid="148"/>
                                        </p:tgtEl>
                                        <p:attrNameLst>
                                          <p:attrName>style.visibility</p:attrName>
                                        </p:attrNameLst>
                                      </p:cBhvr>
                                      <p:to>
                                        <p:strVal val="visible"/>
                                      </p:to>
                                    </p:set>
                                  </p:childTnLst>
                                </p:cTn>
                              </p:par>
                            </p:childTnLst>
                          </p:cTn>
                        </p:par>
                        <p:par>
                          <p:cTn id="20" fill="hold">
                            <p:stCondLst>
                              <p:cond delay="200"/>
                            </p:stCondLst>
                            <p:childTnLst>
                              <p:par>
                                <p:cTn id="21" presetID="1" presetClass="entr" presetSubtype="0" fill="hold" nodeType="afterEffect">
                                  <p:stCondLst>
                                    <p:cond delay="80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80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80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80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80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80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80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800"/>
                                  </p:stCondLst>
                                  <p:childTnLst>
                                    <p:set>
                                      <p:cBhvr>
                                        <p:cTn id="36" dur="1" fill="hold">
                                          <p:stCondLst>
                                            <p:cond delay="0"/>
                                          </p:stCondLst>
                                        </p:cTn>
                                        <p:tgtEl>
                                          <p:spTgt spid="52"/>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9"/>
                                        </p:tgtEl>
                                        <p:attrNameLst>
                                          <p:attrName>style.visibility</p:attrName>
                                        </p:attrNameLst>
                                      </p:cBhvr>
                                      <p:to>
                                        <p:strVal val="visible"/>
                                      </p:to>
                                    </p:set>
                                  </p:childTnLst>
                                </p:cTn>
                              </p:par>
                              <p:par>
                                <p:cTn id="44" presetID="1" presetClass="exit" presetSubtype="0" fill="hold" grpId="1" nodeType="withEffect">
                                  <p:stCondLst>
                                    <p:cond delay="0"/>
                                  </p:stCondLst>
                                  <p:childTnLst>
                                    <p:set>
                                      <p:cBhvr>
                                        <p:cTn id="45" dur="1" fill="hold">
                                          <p:stCondLst>
                                            <p:cond delay="0"/>
                                          </p:stCondLst>
                                        </p:cTn>
                                        <p:tgtEl>
                                          <p:spTgt spid="49"/>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50"/>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15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60"/>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80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800"/>
                                  </p:stCondLst>
                                  <p:childTnLst>
                                    <p:set>
                                      <p:cBhvr>
                                        <p:cTn id="56" dur="1" fill="hold">
                                          <p:stCondLst>
                                            <p:cond delay="0"/>
                                          </p:stCondLst>
                                        </p:cTn>
                                        <p:tgtEl>
                                          <p:spTgt spid="6"/>
                                        </p:tgtEl>
                                        <p:attrNameLst>
                                          <p:attrName>style.visibility</p:attrName>
                                        </p:attrNameLst>
                                      </p:cBhvr>
                                      <p:to>
                                        <p:strVal val="visible"/>
                                      </p:to>
                                    </p:set>
                                  </p:childTnLst>
                                </p:cTn>
                              </p:par>
                            </p:childTnLst>
                          </p:cTn>
                        </p:par>
                        <p:par>
                          <p:cTn id="57" fill="hold">
                            <p:stCondLst>
                              <p:cond delay="800"/>
                            </p:stCondLst>
                            <p:childTnLst>
                              <p:par>
                                <p:cTn id="58" presetID="1" presetClass="entr" presetSubtype="0" fill="hold" nodeType="afterEffect">
                                  <p:stCondLst>
                                    <p:cond delay="80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46"/>
                                        </p:tgtEl>
                                        <p:attrNameLst>
                                          <p:attrName>style.visibility</p:attrName>
                                        </p:attrNameLst>
                                      </p:cBhvr>
                                      <p:to>
                                        <p:strVal val="visible"/>
                                      </p:to>
                                    </p:set>
                                  </p:childTnLst>
                                </p:cTn>
                              </p:par>
                              <p:par>
                                <p:cTn id="64" presetID="1" presetClass="exit" presetSubtype="0" fill="hold" grpId="1" nodeType="withEffect">
                                  <p:stCondLst>
                                    <p:cond delay="0"/>
                                  </p:stCondLst>
                                  <p:childTnLst>
                                    <p:set>
                                      <p:cBhvr>
                                        <p:cTn id="65" dur="1" fill="hold">
                                          <p:stCondLst>
                                            <p:cond delay="0"/>
                                          </p:stCondLst>
                                        </p:cTn>
                                        <p:tgtEl>
                                          <p:spTgt spid="51"/>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52"/>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16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64"/>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nodeType="afterEffect">
                                  <p:stCondLst>
                                    <p:cond delay="80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p:bldP spid="139" grpId="0"/>
      <p:bldP spid="146" grpId="0"/>
      <p:bldP spid="147" grpId="0"/>
      <p:bldP spid="148" grpId="0"/>
      <p:bldP spid="158" grpId="0"/>
      <p:bldP spid="160" grpId="0"/>
      <p:bldP spid="163" grpId="0"/>
      <p:bldP spid="164" grpId="0"/>
      <p:bldP spid="49" grpId="0"/>
      <p:bldP spid="49" grpId="1"/>
      <p:bldP spid="50" grpId="0"/>
      <p:bldP spid="50" grpId="1"/>
      <p:bldP spid="51" grpId="0"/>
      <p:bldP spid="51" grpId="1"/>
      <p:bldP spid="52" grpId="0"/>
      <p:bldP spid="5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Weak Visibility (WV) Model -- Status Quo</a:t>
            </a:r>
            <a:endParaRPr/>
          </a:p>
        </p:txBody>
      </p:sp>
      <p:sp>
        <p:nvSpPr>
          <p:cNvPr id="172" name="Google Shape;172;p21"/>
          <p:cNvSpPr txBox="1">
            <a:spLocks noGrp="1"/>
          </p:cNvSpPr>
          <p:nvPr>
            <p:ph type="body" idx="1"/>
          </p:nvPr>
        </p:nvSpPr>
        <p:spPr>
          <a:xfrm>
            <a:off x="311700" y="923875"/>
            <a:ext cx="8520600" cy="827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Strategy:</a:t>
            </a:r>
            <a:endParaRPr dirty="0"/>
          </a:p>
          <a:p>
            <a:pPr marL="457200" lvl="0" indent="-342900" algn="l" rtl="0">
              <a:spcBef>
                <a:spcPts val="0"/>
              </a:spcBef>
              <a:spcAft>
                <a:spcPts val="0"/>
              </a:spcAft>
              <a:buSzPts val="1800"/>
              <a:buChar char="-"/>
            </a:pPr>
            <a:r>
              <a:rPr lang="en" dirty="0"/>
              <a:t>Execute routine immediately when triggered</a:t>
            </a:r>
            <a:endParaRPr dirty="0"/>
          </a:p>
        </p:txBody>
      </p:sp>
      <p:sp>
        <p:nvSpPr>
          <p:cNvPr id="173" name="Google Shape;173;p21"/>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cxnSp>
        <p:nvCxnSpPr>
          <p:cNvPr id="174" name="Google Shape;174;p21"/>
          <p:cNvCxnSpPr/>
          <p:nvPr/>
        </p:nvCxnSpPr>
        <p:spPr>
          <a:xfrm flipH="1">
            <a:off x="1406825" y="1952625"/>
            <a:ext cx="9300" cy="2501100"/>
          </a:xfrm>
          <a:prstGeom prst="straightConnector1">
            <a:avLst/>
          </a:prstGeom>
          <a:noFill/>
          <a:ln w="28575" cap="flat" cmpd="sng">
            <a:solidFill>
              <a:srgbClr val="38761D"/>
            </a:solidFill>
            <a:prstDash val="lgDashDot"/>
            <a:round/>
            <a:headEnd type="none" w="med" len="med"/>
            <a:tailEnd type="none" w="med" len="med"/>
          </a:ln>
        </p:spPr>
      </p:cxnSp>
      <p:grpSp>
        <p:nvGrpSpPr>
          <p:cNvPr id="175" name="Google Shape;175;p21"/>
          <p:cNvGrpSpPr/>
          <p:nvPr/>
        </p:nvGrpSpPr>
        <p:grpSpPr>
          <a:xfrm>
            <a:off x="1405025" y="2035363"/>
            <a:ext cx="720045" cy="504861"/>
            <a:chOff x="1405025" y="2035363"/>
            <a:chExt cx="720045" cy="504861"/>
          </a:xfrm>
        </p:grpSpPr>
        <p:grpSp>
          <p:nvGrpSpPr>
            <p:cNvPr id="176" name="Google Shape;176;p21"/>
            <p:cNvGrpSpPr/>
            <p:nvPr/>
          </p:nvGrpSpPr>
          <p:grpSpPr>
            <a:xfrm>
              <a:off x="1485067" y="2142980"/>
              <a:ext cx="640003" cy="397243"/>
              <a:chOff x="3743750" y="1462575"/>
              <a:chExt cx="1148400" cy="712800"/>
            </a:xfrm>
          </p:grpSpPr>
          <p:sp>
            <p:nvSpPr>
              <p:cNvPr id="177" name="Google Shape;177;p21"/>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8" name="Google Shape;178;p21"/>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179" name="Google Shape;179;p21"/>
            <p:cNvSpPr txBox="1"/>
            <p:nvPr/>
          </p:nvSpPr>
          <p:spPr>
            <a:xfrm>
              <a:off x="1405025"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R1</a:t>
              </a:r>
              <a:endParaRPr sz="1300" i="1">
                <a:latin typeface="Calibri"/>
                <a:ea typeface="Calibri"/>
                <a:cs typeface="Calibri"/>
                <a:sym typeface="Calibri"/>
              </a:endParaRPr>
            </a:p>
          </p:txBody>
        </p:sp>
      </p:grpSp>
      <p:grpSp>
        <p:nvGrpSpPr>
          <p:cNvPr id="180" name="Google Shape;180;p21"/>
          <p:cNvGrpSpPr/>
          <p:nvPr/>
        </p:nvGrpSpPr>
        <p:grpSpPr>
          <a:xfrm>
            <a:off x="2046350" y="2035363"/>
            <a:ext cx="718733" cy="504986"/>
            <a:chOff x="2046350" y="2035363"/>
            <a:chExt cx="718733" cy="504986"/>
          </a:xfrm>
        </p:grpSpPr>
        <p:grpSp>
          <p:nvGrpSpPr>
            <p:cNvPr id="181" name="Google Shape;181;p21"/>
            <p:cNvGrpSpPr/>
            <p:nvPr/>
          </p:nvGrpSpPr>
          <p:grpSpPr>
            <a:xfrm>
              <a:off x="2125080" y="2121733"/>
              <a:ext cx="640003" cy="418616"/>
              <a:chOff x="5362625" y="1424225"/>
              <a:chExt cx="1148400" cy="751150"/>
            </a:xfrm>
          </p:grpSpPr>
          <p:sp>
            <p:nvSpPr>
              <p:cNvPr id="182" name="Google Shape;182;p21"/>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183;p21"/>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184" name="Google Shape;184;p21"/>
            <p:cNvSpPr txBox="1"/>
            <p:nvPr/>
          </p:nvSpPr>
          <p:spPr>
            <a:xfrm>
              <a:off x="2046350"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R1</a:t>
              </a:r>
              <a:endParaRPr sz="1300" i="1">
                <a:latin typeface="Calibri"/>
                <a:ea typeface="Calibri"/>
                <a:cs typeface="Calibri"/>
                <a:sym typeface="Calibri"/>
              </a:endParaRPr>
            </a:p>
          </p:txBody>
        </p:sp>
      </p:grpSp>
      <p:grpSp>
        <p:nvGrpSpPr>
          <p:cNvPr id="185" name="Google Shape;185;p21"/>
          <p:cNvGrpSpPr/>
          <p:nvPr/>
        </p:nvGrpSpPr>
        <p:grpSpPr>
          <a:xfrm>
            <a:off x="1405025" y="2532418"/>
            <a:ext cx="720045" cy="501026"/>
            <a:chOff x="1405025" y="2532418"/>
            <a:chExt cx="720045" cy="501026"/>
          </a:xfrm>
        </p:grpSpPr>
        <p:grpSp>
          <p:nvGrpSpPr>
            <p:cNvPr id="186" name="Google Shape;186;p21"/>
            <p:cNvGrpSpPr/>
            <p:nvPr/>
          </p:nvGrpSpPr>
          <p:grpSpPr>
            <a:xfrm>
              <a:off x="1485067" y="2636200"/>
              <a:ext cx="640003" cy="397243"/>
              <a:chOff x="3743750" y="1462575"/>
              <a:chExt cx="1148400" cy="712800"/>
            </a:xfrm>
          </p:grpSpPr>
          <p:sp>
            <p:nvSpPr>
              <p:cNvPr id="187" name="Google Shape;187;p21"/>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21"/>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189" name="Google Shape;189;p21"/>
            <p:cNvSpPr txBox="1"/>
            <p:nvPr/>
          </p:nvSpPr>
          <p:spPr>
            <a:xfrm>
              <a:off x="1405025" y="2532418"/>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R2</a:t>
              </a:r>
              <a:endParaRPr sz="1300" i="1">
                <a:latin typeface="Calibri"/>
                <a:ea typeface="Calibri"/>
                <a:cs typeface="Calibri"/>
                <a:sym typeface="Calibri"/>
              </a:endParaRPr>
            </a:p>
          </p:txBody>
        </p:sp>
      </p:grpSp>
      <p:grpSp>
        <p:nvGrpSpPr>
          <p:cNvPr id="190" name="Google Shape;190;p21"/>
          <p:cNvGrpSpPr/>
          <p:nvPr/>
        </p:nvGrpSpPr>
        <p:grpSpPr>
          <a:xfrm>
            <a:off x="2046350" y="2532418"/>
            <a:ext cx="718733" cy="503192"/>
            <a:chOff x="2046350" y="2532418"/>
            <a:chExt cx="718733" cy="503192"/>
          </a:xfrm>
        </p:grpSpPr>
        <p:grpSp>
          <p:nvGrpSpPr>
            <p:cNvPr id="191" name="Google Shape;191;p21"/>
            <p:cNvGrpSpPr/>
            <p:nvPr/>
          </p:nvGrpSpPr>
          <p:grpSpPr>
            <a:xfrm>
              <a:off x="2125080" y="2616994"/>
              <a:ext cx="640003" cy="418616"/>
              <a:chOff x="5362625" y="1424225"/>
              <a:chExt cx="1148400" cy="751150"/>
            </a:xfrm>
          </p:grpSpPr>
          <p:sp>
            <p:nvSpPr>
              <p:cNvPr id="192" name="Google Shape;192;p21"/>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21"/>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194" name="Google Shape;194;p21"/>
            <p:cNvSpPr txBox="1"/>
            <p:nvPr/>
          </p:nvSpPr>
          <p:spPr>
            <a:xfrm>
              <a:off x="2046350" y="2532418"/>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R2</a:t>
              </a:r>
              <a:endParaRPr sz="1300" i="1">
                <a:latin typeface="Calibri"/>
                <a:ea typeface="Calibri"/>
                <a:cs typeface="Calibri"/>
                <a:sym typeface="Calibri"/>
              </a:endParaRPr>
            </a:p>
          </p:txBody>
        </p:sp>
      </p:grpSp>
      <p:grpSp>
        <p:nvGrpSpPr>
          <p:cNvPr id="195" name="Google Shape;195;p21"/>
          <p:cNvGrpSpPr/>
          <p:nvPr/>
        </p:nvGrpSpPr>
        <p:grpSpPr>
          <a:xfrm>
            <a:off x="1405025" y="3044482"/>
            <a:ext cx="720045" cy="503554"/>
            <a:chOff x="1405025" y="3044482"/>
            <a:chExt cx="720045" cy="503554"/>
          </a:xfrm>
        </p:grpSpPr>
        <p:grpSp>
          <p:nvGrpSpPr>
            <p:cNvPr id="196" name="Google Shape;196;p21"/>
            <p:cNvGrpSpPr/>
            <p:nvPr/>
          </p:nvGrpSpPr>
          <p:grpSpPr>
            <a:xfrm>
              <a:off x="1485067" y="3129420"/>
              <a:ext cx="640003" cy="418616"/>
              <a:chOff x="5362625" y="1424225"/>
              <a:chExt cx="1148400" cy="751150"/>
            </a:xfrm>
          </p:grpSpPr>
          <p:sp>
            <p:nvSpPr>
              <p:cNvPr id="197" name="Google Shape;197;p21"/>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21"/>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199" name="Google Shape;199;p21"/>
            <p:cNvSpPr txBox="1"/>
            <p:nvPr/>
          </p:nvSpPr>
          <p:spPr>
            <a:xfrm>
              <a:off x="1405025" y="3044482"/>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R3</a:t>
              </a:r>
              <a:endParaRPr sz="1300" i="1">
                <a:latin typeface="Calibri"/>
                <a:ea typeface="Calibri"/>
                <a:cs typeface="Calibri"/>
                <a:sym typeface="Calibri"/>
              </a:endParaRPr>
            </a:p>
          </p:txBody>
        </p:sp>
      </p:grpSp>
      <p:grpSp>
        <p:nvGrpSpPr>
          <p:cNvPr id="200" name="Google Shape;200;p21"/>
          <p:cNvGrpSpPr/>
          <p:nvPr/>
        </p:nvGrpSpPr>
        <p:grpSpPr>
          <a:xfrm>
            <a:off x="1405025" y="3549125"/>
            <a:ext cx="741186" cy="505246"/>
            <a:chOff x="1405025" y="3549125"/>
            <a:chExt cx="741186" cy="505246"/>
          </a:xfrm>
        </p:grpSpPr>
        <p:grpSp>
          <p:nvGrpSpPr>
            <p:cNvPr id="201" name="Google Shape;201;p21"/>
            <p:cNvGrpSpPr/>
            <p:nvPr/>
          </p:nvGrpSpPr>
          <p:grpSpPr>
            <a:xfrm>
              <a:off x="1485077" y="3644013"/>
              <a:ext cx="661134" cy="410359"/>
              <a:chOff x="3554125" y="2848825"/>
              <a:chExt cx="1148400" cy="712800"/>
            </a:xfrm>
          </p:grpSpPr>
          <p:sp>
            <p:nvSpPr>
              <p:cNvPr id="202" name="Google Shape;202;p21"/>
              <p:cNvSpPr/>
              <p:nvPr/>
            </p:nvSpPr>
            <p:spPr>
              <a:xfrm>
                <a:off x="3554125" y="2848825"/>
                <a:ext cx="1148400" cy="712800"/>
              </a:xfrm>
              <a:prstGeom prst="rect">
                <a:avLst/>
              </a:prstGeom>
              <a:solidFill>
                <a:srgbClr val="2F007B">
                  <a:alpha val="185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3" name="Google Shape;203;p21"/>
              <p:cNvPicPr preferRelativeResize="0"/>
              <p:nvPr/>
            </p:nvPicPr>
            <p:blipFill>
              <a:blip r:embed="rId6">
                <a:alphaModFix/>
              </a:blip>
              <a:stretch>
                <a:fillRect/>
              </a:stretch>
            </p:blipFill>
            <p:spPr>
              <a:xfrm>
                <a:off x="3809323" y="2886225"/>
                <a:ext cx="638000" cy="638000"/>
              </a:xfrm>
              <a:prstGeom prst="rect">
                <a:avLst/>
              </a:prstGeom>
              <a:noFill/>
              <a:ln>
                <a:noFill/>
              </a:ln>
            </p:spPr>
          </p:pic>
        </p:grpSp>
        <p:sp>
          <p:nvSpPr>
            <p:cNvPr id="204" name="Google Shape;204;p21"/>
            <p:cNvSpPr txBox="1"/>
            <p:nvPr/>
          </p:nvSpPr>
          <p:spPr>
            <a:xfrm>
              <a:off x="1405025" y="3549125"/>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R4</a:t>
              </a:r>
              <a:endParaRPr sz="1300" i="1">
                <a:latin typeface="Calibri"/>
                <a:ea typeface="Calibri"/>
                <a:cs typeface="Calibri"/>
                <a:sym typeface="Calibri"/>
              </a:endParaRPr>
            </a:p>
          </p:txBody>
        </p:sp>
      </p:grpSp>
      <p:grpSp>
        <p:nvGrpSpPr>
          <p:cNvPr id="205" name="Google Shape;205;p21"/>
          <p:cNvGrpSpPr/>
          <p:nvPr/>
        </p:nvGrpSpPr>
        <p:grpSpPr>
          <a:xfrm>
            <a:off x="2070250" y="3549126"/>
            <a:ext cx="737081" cy="505260"/>
            <a:chOff x="2070250" y="3549125"/>
            <a:chExt cx="737081" cy="505260"/>
          </a:xfrm>
        </p:grpSpPr>
        <p:grpSp>
          <p:nvGrpSpPr>
            <p:cNvPr id="206" name="Google Shape;206;p21"/>
            <p:cNvGrpSpPr/>
            <p:nvPr/>
          </p:nvGrpSpPr>
          <p:grpSpPr>
            <a:xfrm>
              <a:off x="2146198" y="3644027"/>
              <a:ext cx="661134" cy="410359"/>
              <a:chOff x="5362625" y="2661075"/>
              <a:chExt cx="1148400" cy="712800"/>
            </a:xfrm>
          </p:grpSpPr>
          <p:sp>
            <p:nvSpPr>
              <p:cNvPr id="207" name="Google Shape;207;p21"/>
              <p:cNvSpPr/>
              <p:nvPr/>
            </p:nvSpPr>
            <p:spPr>
              <a:xfrm>
                <a:off x="5362625" y="2661075"/>
                <a:ext cx="1148400" cy="712800"/>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21"/>
              <p:cNvPicPr preferRelativeResize="0"/>
              <p:nvPr/>
            </p:nvPicPr>
            <p:blipFill>
              <a:blip r:embed="rId7">
                <a:alphaModFix/>
              </a:blip>
              <a:stretch>
                <a:fillRect/>
              </a:stretch>
            </p:blipFill>
            <p:spPr>
              <a:xfrm>
                <a:off x="5609487" y="2690125"/>
                <a:ext cx="654675" cy="654675"/>
              </a:xfrm>
              <a:prstGeom prst="rect">
                <a:avLst/>
              </a:prstGeom>
              <a:noFill/>
              <a:ln>
                <a:noFill/>
              </a:ln>
            </p:spPr>
          </p:pic>
        </p:grpSp>
        <p:sp>
          <p:nvSpPr>
            <p:cNvPr id="209" name="Google Shape;209;p21"/>
            <p:cNvSpPr txBox="1"/>
            <p:nvPr/>
          </p:nvSpPr>
          <p:spPr>
            <a:xfrm>
              <a:off x="2070250" y="3549125"/>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R4</a:t>
              </a:r>
              <a:endParaRPr sz="1300" i="1">
                <a:latin typeface="Calibri"/>
                <a:ea typeface="Calibri"/>
                <a:cs typeface="Calibri"/>
                <a:sym typeface="Calibri"/>
              </a:endParaRPr>
            </a:p>
          </p:txBody>
        </p:sp>
      </p:grpSp>
      <p:grpSp>
        <p:nvGrpSpPr>
          <p:cNvPr id="210" name="Google Shape;210;p21"/>
          <p:cNvGrpSpPr/>
          <p:nvPr/>
        </p:nvGrpSpPr>
        <p:grpSpPr>
          <a:xfrm>
            <a:off x="1405025" y="4053776"/>
            <a:ext cx="730623" cy="506932"/>
            <a:chOff x="1405025" y="4053776"/>
            <a:chExt cx="730623" cy="506932"/>
          </a:xfrm>
        </p:grpSpPr>
        <p:grpSp>
          <p:nvGrpSpPr>
            <p:cNvPr id="211" name="Google Shape;211;p21"/>
            <p:cNvGrpSpPr/>
            <p:nvPr/>
          </p:nvGrpSpPr>
          <p:grpSpPr>
            <a:xfrm>
              <a:off x="1474514" y="4150348"/>
              <a:ext cx="661134" cy="410359"/>
              <a:chOff x="5362625" y="2661075"/>
              <a:chExt cx="1148400" cy="712800"/>
            </a:xfrm>
          </p:grpSpPr>
          <p:sp>
            <p:nvSpPr>
              <p:cNvPr id="212" name="Google Shape;212;p21"/>
              <p:cNvSpPr/>
              <p:nvPr/>
            </p:nvSpPr>
            <p:spPr>
              <a:xfrm>
                <a:off x="5362625" y="2661075"/>
                <a:ext cx="1148400" cy="712800"/>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3" name="Google Shape;213;p21"/>
              <p:cNvPicPr preferRelativeResize="0"/>
              <p:nvPr/>
            </p:nvPicPr>
            <p:blipFill>
              <a:blip r:embed="rId7">
                <a:alphaModFix/>
              </a:blip>
              <a:stretch>
                <a:fillRect/>
              </a:stretch>
            </p:blipFill>
            <p:spPr>
              <a:xfrm>
                <a:off x="5609487" y="2690125"/>
                <a:ext cx="654675" cy="654675"/>
              </a:xfrm>
              <a:prstGeom prst="rect">
                <a:avLst/>
              </a:prstGeom>
              <a:noFill/>
              <a:ln>
                <a:noFill/>
              </a:ln>
            </p:spPr>
          </p:pic>
        </p:grpSp>
        <p:sp>
          <p:nvSpPr>
            <p:cNvPr id="214" name="Google Shape;214;p21"/>
            <p:cNvSpPr txBox="1"/>
            <p:nvPr/>
          </p:nvSpPr>
          <p:spPr>
            <a:xfrm>
              <a:off x="1405025" y="4053776"/>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R5</a:t>
              </a:r>
              <a:endParaRPr sz="1300" i="1">
                <a:latin typeface="Calibri"/>
                <a:ea typeface="Calibri"/>
                <a:cs typeface="Calibri"/>
                <a:sym typeface="Calibri"/>
              </a:endParaRPr>
            </a:p>
          </p:txBody>
        </p:sp>
      </p:grpSp>
      <p:sp>
        <p:nvSpPr>
          <p:cNvPr id="215" name="Google Shape;215;p21"/>
          <p:cNvSpPr txBox="1"/>
          <p:nvPr/>
        </p:nvSpPr>
        <p:spPr>
          <a:xfrm>
            <a:off x="634750" y="1622975"/>
            <a:ext cx="14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38761D"/>
                </a:solidFill>
                <a:latin typeface="Calibri"/>
                <a:ea typeface="Calibri"/>
                <a:cs typeface="Calibri"/>
                <a:sym typeface="Calibri"/>
              </a:rPr>
              <a:t>Insertion time</a:t>
            </a:r>
            <a:endParaRPr b="1" dirty="0">
              <a:solidFill>
                <a:srgbClr val="38761D"/>
              </a:solidFill>
              <a:latin typeface="Calibri"/>
              <a:ea typeface="Calibri"/>
              <a:cs typeface="Calibri"/>
              <a:sym typeface="Calibri"/>
            </a:endParaRPr>
          </a:p>
        </p:txBody>
      </p:sp>
      <p:cxnSp>
        <p:nvCxnSpPr>
          <p:cNvPr id="216" name="Google Shape;216;p21"/>
          <p:cNvCxnSpPr/>
          <p:nvPr/>
        </p:nvCxnSpPr>
        <p:spPr>
          <a:xfrm>
            <a:off x="1405025" y="2081275"/>
            <a:ext cx="3067500" cy="3600"/>
          </a:xfrm>
          <a:prstGeom prst="straightConnector1">
            <a:avLst/>
          </a:prstGeom>
          <a:noFill/>
          <a:ln w="19050" cap="flat" cmpd="sng">
            <a:solidFill>
              <a:schemeClr val="dk2"/>
            </a:solidFill>
            <a:prstDash val="solid"/>
            <a:round/>
            <a:headEnd type="none" w="med" len="med"/>
            <a:tailEnd type="triangle" w="med" len="med"/>
          </a:ln>
        </p:spPr>
      </p:cxnSp>
      <p:sp>
        <p:nvSpPr>
          <p:cNvPr id="217" name="Google Shape;217;p21"/>
          <p:cNvSpPr txBox="1"/>
          <p:nvPr/>
        </p:nvSpPr>
        <p:spPr>
          <a:xfrm>
            <a:off x="3854300" y="1750975"/>
            <a:ext cx="7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time</a:t>
            </a:r>
            <a:endParaRPr>
              <a:latin typeface="Calibri"/>
              <a:ea typeface="Calibri"/>
              <a:cs typeface="Calibri"/>
              <a:sym typeface="Calibri"/>
            </a:endParaRPr>
          </a:p>
        </p:txBody>
      </p:sp>
      <p:sp>
        <p:nvSpPr>
          <p:cNvPr id="219" name="Google Shape;219;p21"/>
          <p:cNvSpPr/>
          <p:nvPr/>
        </p:nvSpPr>
        <p:spPr>
          <a:xfrm>
            <a:off x="3312375" y="2288675"/>
            <a:ext cx="264900" cy="2165100"/>
          </a:xfrm>
          <a:prstGeom prst="rightBrace">
            <a:avLst>
              <a:gd name="adj1" fmla="val 50000"/>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txBox="1"/>
          <p:nvPr/>
        </p:nvSpPr>
        <p:spPr>
          <a:xfrm>
            <a:off x="3673800" y="3171125"/>
            <a:ext cx="19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Parallel Execution</a:t>
            </a:r>
            <a:endParaRPr>
              <a:latin typeface="Calibri"/>
              <a:ea typeface="Calibri"/>
              <a:cs typeface="Calibri"/>
              <a:sym typeface="Calibri"/>
            </a:endParaRPr>
          </a:p>
        </p:txBody>
      </p:sp>
      <p:sp>
        <p:nvSpPr>
          <p:cNvPr id="52" name="Google Shape;85;p15">
            <a:extLst>
              <a:ext uri="{FF2B5EF4-FFF2-40B4-BE49-F238E27FC236}">
                <a16:creationId xmlns:a16="http://schemas.microsoft.com/office/drawing/2014/main" id="{F165E7D7-E8DE-1A43-97CF-B33DDF98DFC0}"/>
              </a:ext>
            </a:extLst>
          </p:cNvPr>
          <p:cNvSpPr/>
          <p:nvPr/>
        </p:nvSpPr>
        <p:spPr>
          <a:xfrm>
            <a:off x="5624412" y="2364427"/>
            <a:ext cx="2544868" cy="1228795"/>
          </a:xfrm>
          <a:prstGeom prst="roundRect">
            <a:avLst>
              <a:gd name="adj" fmla="val 16667"/>
            </a:avLst>
          </a:prstGeom>
          <a:solidFill>
            <a:srgbClr val="FFCA92">
              <a:alpha val="3176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i="1" dirty="0">
                <a:solidFill>
                  <a:schemeClr val="tx1"/>
                </a:solidFill>
                <a:latin typeface="Calibri Light" panose="020F0302020204030204" pitchFamily="34" charset="0"/>
                <a:ea typeface="Calibri"/>
                <a:cs typeface="Calibri Light" panose="020F0302020204030204" pitchFamily="34" charset="0"/>
                <a:sym typeface="Calibri"/>
              </a:rPr>
              <a:t>Two commands send simultaneously to one device may cause </a:t>
            </a:r>
            <a:r>
              <a:rPr lang="en" sz="1700" i="1" dirty="0">
                <a:solidFill>
                  <a:srgbClr val="CE5538"/>
                </a:solidFill>
                <a:latin typeface="Calibri Light" panose="020F0302020204030204" pitchFamily="34" charset="0"/>
                <a:ea typeface="Calibri"/>
                <a:cs typeface="Calibri Light" panose="020F0302020204030204" pitchFamily="34" charset="0"/>
                <a:sym typeface="Calibri"/>
              </a:rPr>
              <a:t>errors</a:t>
            </a:r>
            <a:r>
              <a:rPr lang="en" sz="1700" i="1" dirty="0">
                <a:solidFill>
                  <a:schemeClr val="tx1"/>
                </a:solidFill>
                <a:latin typeface="Calibri Light" panose="020F0302020204030204" pitchFamily="34" charset="0"/>
                <a:ea typeface="Calibri"/>
                <a:cs typeface="Calibri Light" panose="020F0302020204030204" pitchFamily="34" charset="0"/>
                <a:sym typeface="Calibri"/>
              </a:rPr>
              <a:t>.</a:t>
            </a:r>
            <a:endParaRPr sz="1700" i="1" dirty="0">
              <a:solidFill>
                <a:schemeClr val="tx1"/>
              </a:solidFill>
              <a:latin typeface="Calibri Light" panose="020F0302020204030204" pitchFamily="34" charset="0"/>
              <a:ea typeface="Calibri"/>
              <a:cs typeface="Calibri Light" panose="020F0302020204030204" pitchFamily="34" charset="0"/>
              <a:sym typeface="Calibri"/>
            </a:endParaRPr>
          </a:p>
        </p:txBody>
      </p:sp>
      <p:sp>
        <p:nvSpPr>
          <p:cNvPr id="53" name="Google Shape;85;p15">
            <a:extLst>
              <a:ext uri="{FF2B5EF4-FFF2-40B4-BE49-F238E27FC236}">
                <a16:creationId xmlns:a16="http://schemas.microsoft.com/office/drawing/2014/main" id="{8FB3D14D-FCCF-1147-BB53-16F45A9D6997}"/>
              </a:ext>
            </a:extLst>
          </p:cNvPr>
          <p:cNvSpPr/>
          <p:nvPr/>
        </p:nvSpPr>
        <p:spPr>
          <a:xfrm>
            <a:off x="6727856" y="1096737"/>
            <a:ext cx="2018952" cy="481375"/>
          </a:xfrm>
          <a:prstGeom prst="roundRect">
            <a:avLst>
              <a:gd name="adj" fmla="val 16667"/>
            </a:avLst>
          </a:prstGeom>
          <a:solidFill>
            <a:srgbClr val="FFCA92">
              <a:alpha val="3176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i="1" dirty="0">
                <a:solidFill>
                  <a:schemeClr val="tx1"/>
                </a:solidFill>
                <a:latin typeface="Calibri Light" panose="020F0302020204030204" pitchFamily="34" charset="0"/>
                <a:ea typeface="Calibri"/>
                <a:cs typeface="Calibri Light" panose="020F0302020204030204" pitchFamily="34" charset="0"/>
                <a:sym typeface="Calibri"/>
              </a:rPr>
              <a:t>Finish in </a:t>
            </a:r>
            <a:r>
              <a:rPr lang="en" sz="1700" b="1" i="1" dirty="0">
                <a:solidFill>
                  <a:srgbClr val="2008FF"/>
                </a:solidFill>
                <a:latin typeface="Calibri Light" panose="020F0302020204030204" pitchFamily="34" charset="0"/>
                <a:ea typeface="Calibri"/>
                <a:cs typeface="Calibri Light" panose="020F0302020204030204" pitchFamily="34" charset="0"/>
                <a:sym typeface="Calibri"/>
              </a:rPr>
              <a:t>2</a:t>
            </a:r>
            <a:r>
              <a:rPr lang="en" sz="1700" i="1" dirty="0">
                <a:solidFill>
                  <a:schemeClr val="tx1"/>
                </a:solidFill>
                <a:latin typeface="Calibri Light" panose="020F0302020204030204" pitchFamily="34" charset="0"/>
                <a:ea typeface="Calibri"/>
                <a:cs typeface="Calibri Light" panose="020F0302020204030204" pitchFamily="34" charset="0"/>
                <a:sym typeface="Calibri"/>
              </a:rPr>
              <a:t> time units</a:t>
            </a:r>
            <a:endParaRPr sz="1700" i="1" dirty="0">
              <a:solidFill>
                <a:schemeClr val="tx1"/>
              </a:solidFill>
              <a:latin typeface="Calibri Light" panose="020F0302020204030204" pitchFamily="34" charset="0"/>
              <a:ea typeface="Calibri"/>
              <a:cs typeface="Calibri Light" panose="020F0302020204030204" pitchFamily="34" charset="0"/>
              <a:sym typeface="Calibri"/>
            </a:endParaRPr>
          </a:p>
        </p:txBody>
      </p:sp>
      <p:grpSp>
        <p:nvGrpSpPr>
          <p:cNvPr id="73" name="Group 72">
            <a:extLst>
              <a:ext uri="{FF2B5EF4-FFF2-40B4-BE49-F238E27FC236}">
                <a16:creationId xmlns:a16="http://schemas.microsoft.com/office/drawing/2014/main" id="{0D0270E1-63BA-9B49-8E4D-D4055ACFBA43}"/>
              </a:ext>
            </a:extLst>
          </p:cNvPr>
          <p:cNvGrpSpPr/>
          <p:nvPr/>
        </p:nvGrpSpPr>
        <p:grpSpPr>
          <a:xfrm>
            <a:off x="7015155" y="3641359"/>
            <a:ext cx="1588833" cy="1156531"/>
            <a:chOff x="7157975" y="3689502"/>
            <a:chExt cx="1588833" cy="1156531"/>
          </a:xfrm>
        </p:grpSpPr>
        <p:grpSp>
          <p:nvGrpSpPr>
            <p:cNvPr id="74" name="Group 73">
              <a:extLst>
                <a:ext uri="{FF2B5EF4-FFF2-40B4-BE49-F238E27FC236}">
                  <a16:creationId xmlns:a16="http://schemas.microsoft.com/office/drawing/2014/main" id="{4F3923DF-674B-A74F-A467-3464471F6128}"/>
                </a:ext>
              </a:extLst>
            </p:cNvPr>
            <p:cNvGrpSpPr/>
            <p:nvPr/>
          </p:nvGrpSpPr>
          <p:grpSpPr>
            <a:xfrm>
              <a:off x="7269853" y="3776129"/>
              <a:ext cx="1424341" cy="987263"/>
              <a:chOff x="6793246" y="4060961"/>
              <a:chExt cx="1424341" cy="987263"/>
            </a:xfrm>
          </p:grpSpPr>
          <p:grpSp>
            <p:nvGrpSpPr>
              <p:cNvPr id="76" name="Group 75">
                <a:extLst>
                  <a:ext uri="{FF2B5EF4-FFF2-40B4-BE49-F238E27FC236}">
                    <a16:creationId xmlns:a16="http://schemas.microsoft.com/office/drawing/2014/main" id="{6EB034A9-3199-774A-9FC9-0B69E76E0711}"/>
                  </a:ext>
                </a:extLst>
              </p:cNvPr>
              <p:cNvGrpSpPr/>
              <p:nvPr/>
            </p:nvGrpSpPr>
            <p:grpSpPr>
              <a:xfrm>
                <a:off x="6793246" y="4320240"/>
                <a:ext cx="374357" cy="244861"/>
                <a:chOff x="2928955" y="2733758"/>
                <a:chExt cx="640003" cy="418616"/>
              </a:xfrm>
            </p:grpSpPr>
            <p:sp>
              <p:nvSpPr>
                <p:cNvPr id="90" name="Google Shape;128;p20">
                  <a:extLst>
                    <a:ext uri="{FF2B5EF4-FFF2-40B4-BE49-F238E27FC236}">
                      <a16:creationId xmlns:a16="http://schemas.microsoft.com/office/drawing/2014/main" id="{9B14B782-F0A7-D94B-87F1-E0DD44645446}"/>
                    </a:ext>
                  </a:extLst>
                </p:cNvPr>
                <p:cNvSpPr/>
                <p:nvPr/>
              </p:nvSpPr>
              <p:spPr>
                <a:xfrm>
                  <a:off x="2928955" y="2755130"/>
                  <a:ext cx="640003" cy="397244"/>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129;p20">
                  <a:extLst>
                    <a:ext uri="{FF2B5EF4-FFF2-40B4-BE49-F238E27FC236}">
                      <a16:creationId xmlns:a16="http://schemas.microsoft.com/office/drawing/2014/main" id="{FD1E7A98-3AD6-B447-ACF6-6401FCCF7BE2}"/>
                    </a:ext>
                  </a:extLst>
                </p:cNvPr>
                <p:cNvPicPr preferRelativeResize="0"/>
                <p:nvPr/>
              </p:nvPicPr>
              <p:blipFill>
                <a:blip r:embed="rId5">
                  <a:alphaModFix/>
                </a:blip>
                <a:stretch>
                  <a:fillRect/>
                </a:stretch>
              </p:blipFill>
              <p:spPr>
                <a:xfrm>
                  <a:off x="3050335" y="2733758"/>
                  <a:ext cx="397243" cy="397244"/>
                </a:xfrm>
                <a:prstGeom prst="rect">
                  <a:avLst/>
                </a:prstGeom>
                <a:noFill/>
                <a:ln>
                  <a:noFill/>
                </a:ln>
              </p:spPr>
            </p:pic>
          </p:grpSp>
          <p:grpSp>
            <p:nvGrpSpPr>
              <p:cNvPr id="77" name="Group 76">
                <a:extLst>
                  <a:ext uri="{FF2B5EF4-FFF2-40B4-BE49-F238E27FC236}">
                    <a16:creationId xmlns:a16="http://schemas.microsoft.com/office/drawing/2014/main" id="{F40BA80B-076A-CC41-9EF2-E4316E84FC71}"/>
                  </a:ext>
                </a:extLst>
              </p:cNvPr>
              <p:cNvGrpSpPr/>
              <p:nvPr/>
            </p:nvGrpSpPr>
            <p:grpSpPr>
              <a:xfrm>
                <a:off x="6793246" y="4568485"/>
                <a:ext cx="374359" cy="232361"/>
                <a:chOff x="5398327" y="2786006"/>
                <a:chExt cx="661134" cy="410359"/>
              </a:xfrm>
            </p:grpSpPr>
            <p:sp>
              <p:nvSpPr>
                <p:cNvPr id="88" name="Google Shape;131;p20">
                  <a:extLst>
                    <a:ext uri="{FF2B5EF4-FFF2-40B4-BE49-F238E27FC236}">
                      <a16:creationId xmlns:a16="http://schemas.microsoft.com/office/drawing/2014/main" id="{F38C5533-294B-114A-B94E-D7E98EC5E074}"/>
                    </a:ext>
                  </a:extLst>
                </p:cNvPr>
                <p:cNvSpPr/>
                <p:nvPr/>
              </p:nvSpPr>
              <p:spPr>
                <a:xfrm>
                  <a:off x="5398327" y="2786006"/>
                  <a:ext cx="661134" cy="410359"/>
                </a:xfrm>
                <a:prstGeom prst="rect">
                  <a:avLst/>
                </a:prstGeom>
                <a:solidFill>
                  <a:srgbClr val="2F007B">
                    <a:alpha val="185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132;p20">
                  <a:extLst>
                    <a:ext uri="{FF2B5EF4-FFF2-40B4-BE49-F238E27FC236}">
                      <a16:creationId xmlns:a16="http://schemas.microsoft.com/office/drawing/2014/main" id="{1EF45053-BE99-3341-B8E2-5D5269B326C6}"/>
                    </a:ext>
                  </a:extLst>
                </p:cNvPr>
                <p:cNvPicPr preferRelativeResize="0"/>
                <p:nvPr/>
              </p:nvPicPr>
              <p:blipFill>
                <a:blip r:embed="rId6">
                  <a:alphaModFix/>
                </a:blip>
                <a:stretch>
                  <a:fillRect/>
                </a:stretch>
              </p:blipFill>
              <p:spPr>
                <a:xfrm>
                  <a:off x="5545245" y="2807537"/>
                  <a:ext cx="367297" cy="367297"/>
                </a:xfrm>
                <a:prstGeom prst="rect">
                  <a:avLst/>
                </a:prstGeom>
                <a:noFill/>
                <a:ln>
                  <a:noFill/>
                </a:ln>
              </p:spPr>
            </p:pic>
          </p:grpSp>
          <p:grpSp>
            <p:nvGrpSpPr>
              <p:cNvPr id="78" name="Group 77">
                <a:extLst>
                  <a:ext uri="{FF2B5EF4-FFF2-40B4-BE49-F238E27FC236}">
                    <a16:creationId xmlns:a16="http://schemas.microsoft.com/office/drawing/2014/main" id="{F0624E5E-2821-D845-9C6F-EE45A546D95B}"/>
                  </a:ext>
                </a:extLst>
              </p:cNvPr>
              <p:cNvGrpSpPr/>
              <p:nvPr/>
            </p:nvGrpSpPr>
            <p:grpSpPr>
              <a:xfrm>
                <a:off x="6793246" y="4800846"/>
                <a:ext cx="374360" cy="232361"/>
                <a:chOff x="6403523" y="2786010"/>
                <a:chExt cx="661134" cy="410359"/>
              </a:xfrm>
            </p:grpSpPr>
            <p:sp>
              <p:nvSpPr>
                <p:cNvPr id="86" name="Google Shape;134;p20">
                  <a:extLst>
                    <a:ext uri="{FF2B5EF4-FFF2-40B4-BE49-F238E27FC236}">
                      <a16:creationId xmlns:a16="http://schemas.microsoft.com/office/drawing/2014/main" id="{EA05C588-F96C-C248-96B5-C00C1520161B}"/>
                    </a:ext>
                  </a:extLst>
                </p:cNvPr>
                <p:cNvSpPr/>
                <p:nvPr/>
              </p:nvSpPr>
              <p:spPr>
                <a:xfrm>
                  <a:off x="6403523" y="2786010"/>
                  <a:ext cx="661134" cy="410359"/>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Google Shape;135;p20">
                  <a:extLst>
                    <a:ext uri="{FF2B5EF4-FFF2-40B4-BE49-F238E27FC236}">
                      <a16:creationId xmlns:a16="http://schemas.microsoft.com/office/drawing/2014/main" id="{8CA4FC36-73C4-D241-BC82-53D6B01DBC3C}"/>
                    </a:ext>
                  </a:extLst>
                </p:cNvPr>
                <p:cNvPicPr preferRelativeResize="0"/>
                <p:nvPr/>
              </p:nvPicPr>
              <p:blipFill>
                <a:blip r:embed="rId7">
                  <a:alphaModFix/>
                </a:blip>
                <a:stretch>
                  <a:fillRect/>
                </a:stretch>
              </p:blipFill>
              <p:spPr>
                <a:xfrm>
                  <a:off x="6545641" y="2802734"/>
                  <a:ext cx="376896" cy="376896"/>
                </a:xfrm>
                <a:prstGeom prst="rect">
                  <a:avLst/>
                </a:prstGeom>
                <a:noFill/>
                <a:ln>
                  <a:noFill/>
                </a:ln>
              </p:spPr>
            </p:pic>
          </p:grpSp>
          <p:grpSp>
            <p:nvGrpSpPr>
              <p:cNvPr id="79" name="Group 78">
                <a:extLst>
                  <a:ext uri="{FF2B5EF4-FFF2-40B4-BE49-F238E27FC236}">
                    <a16:creationId xmlns:a16="http://schemas.microsoft.com/office/drawing/2014/main" id="{40C8207A-31E6-4B4D-AD6A-EAAC1A18DD5A}"/>
                  </a:ext>
                </a:extLst>
              </p:cNvPr>
              <p:cNvGrpSpPr/>
              <p:nvPr/>
            </p:nvGrpSpPr>
            <p:grpSpPr>
              <a:xfrm>
                <a:off x="6795153" y="4094085"/>
                <a:ext cx="374357" cy="232359"/>
                <a:chOff x="2010742" y="2755005"/>
                <a:chExt cx="640003" cy="397243"/>
              </a:xfrm>
            </p:grpSpPr>
            <p:sp>
              <p:nvSpPr>
                <p:cNvPr id="84" name="Google Shape;153;p20">
                  <a:extLst>
                    <a:ext uri="{FF2B5EF4-FFF2-40B4-BE49-F238E27FC236}">
                      <a16:creationId xmlns:a16="http://schemas.microsoft.com/office/drawing/2014/main" id="{5BA0AFD4-B976-0040-B776-3BBE22448D40}"/>
                    </a:ext>
                  </a:extLst>
                </p:cNvPr>
                <p:cNvSpPr/>
                <p:nvPr/>
              </p:nvSpPr>
              <p:spPr>
                <a:xfrm>
                  <a:off x="2010742" y="2755005"/>
                  <a:ext cx="640003" cy="397243"/>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5" name="Google Shape;154;p20">
                  <a:extLst>
                    <a:ext uri="{FF2B5EF4-FFF2-40B4-BE49-F238E27FC236}">
                      <a16:creationId xmlns:a16="http://schemas.microsoft.com/office/drawing/2014/main" id="{CBE70400-78BC-DA47-B328-E5B3E60C2095}"/>
                    </a:ext>
                  </a:extLst>
                </p:cNvPr>
                <p:cNvPicPr preferRelativeResize="0"/>
                <p:nvPr/>
              </p:nvPicPr>
              <p:blipFill>
                <a:blip r:embed="rId4">
                  <a:alphaModFix/>
                </a:blip>
                <a:stretch>
                  <a:fillRect/>
                </a:stretch>
              </p:blipFill>
              <p:spPr>
                <a:xfrm>
                  <a:off x="2153494" y="2776380"/>
                  <a:ext cx="354498" cy="354498"/>
                </a:xfrm>
                <a:prstGeom prst="rect">
                  <a:avLst/>
                </a:prstGeom>
                <a:noFill/>
                <a:ln>
                  <a:noFill/>
                </a:ln>
              </p:spPr>
            </p:pic>
          </p:grpSp>
          <p:sp>
            <p:nvSpPr>
              <p:cNvPr id="80" name="TextBox 79">
                <a:extLst>
                  <a:ext uri="{FF2B5EF4-FFF2-40B4-BE49-F238E27FC236}">
                    <a16:creationId xmlns:a16="http://schemas.microsoft.com/office/drawing/2014/main" id="{F5C63D7B-AF69-5540-B9AA-1CE379CA2D3A}"/>
                  </a:ext>
                </a:extLst>
              </p:cNvPr>
              <p:cNvSpPr txBox="1"/>
              <p:nvPr/>
            </p:nvSpPr>
            <p:spPr>
              <a:xfrm>
                <a:off x="7165696" y="4060961"/>
                <a:ext cx="922047" cy="261610"/>
              </a:xfrm>
              <a:prstGeom prst="rect">
                <a:avLst/>
              </a:prstGeom>
              <a:noFill/>
            </p:spPr>
            <p:txBody>
              <a:bodyPr wrap="none" rtlCol="0">
                <a:spAutoFit/>
              </a:bodyPr>
              <a:lstStyle/>
              <a:p>
                <a:r>
                  <a:rPr lang="en-US" altLang="zh-CN" sz="1100" i="1" dirty="0">
                    <a:latin typeface="Calibri Light" panose="020F0302020204030204" pitchFamily="34" charset="0"/>
                    <a:cs typeface="Calibri Light" panose="020F0302020204030204" pitchFamily="34" charset="0"/>
                  </a:rPr>
                  <a:t>coffee</a:t>
                </a:r>
                <a:r>
                  <a:rPr lang="zh-CN" altLang="en-US" sz="1100" i="1" dirty="0">
                    <a:latin typeface="Calibri Light" panose="020F0302020204030204" pitchFamily="34" charset="0"/>
                    <a:cs typeface="Calibri Light" panose="020F0302020204030204" pitchFamily="34" charset="0"/>
                  </a:rPr>
                  <a:t> </a:t>
                </a:r>
                <a:r>
                  <a:rPr lang="en-US" altLang="zh-CN" sz="1100" i="1" dirty="0">
                    <a:latin typeface="Calibri Light" panose="020F0302020204030204" pitchFamily="34" charset="0"/>
                    <a:cs typeface="Calibri Light" panose="020F0302020204030204" pitchFamily="34" charset="0"/>
                  </a:rPr>
                  <a:t>maker</a:t>
                </a:r>
                <a:endParaRPr lang="en-US" sz="1100" i="1" dirty="0">
                  <a:latin typeface="Calibri Light" panose="020F0302020204030204" pitchFamily="34" charset="0"/>
                  <a:cs typeface="Calibri Light" panose="020F0302020204030204" pitchFamily="34" charset="0"/>
                </a:endParaRPr>
              </a:p>
            </p:txBody>
          </p:sp>
          <p:sp>
            <p:nvSpPr>
              <p:cNvPr id="81" name="TextBox 80">
                <a:extLst>
                  <a:ext uri="{FF2B5EF4-FFF2-40B4-BE49-F238E27FC236}">
                    <a16:creationId xmlns:a16="http://schemas.microsoft.com/office/drawing/2014/main" id="{A4601930-704B-454C-AC81-1FF4100DEADB}"/>
                  </a:ext>
                </a:extLst>
              </p:cNvPr>
              <p:cNvSpPr txBox="1"/>
              <p:nvPr/>
            </p:nvSpPr>
            <p:spPr>
              <a:xfrm>
                <a:off x="7165696" y="4302845"/>
                <a:ext cx="1051891" cy="261610"/>
              </a:xfrm>
              <a:prstGeom prst="rect">
                <a:avLst/>
              </a:prstGeom>
              <a:noFill/>
            </p:spPr>
            <p:txBody>
              <a:bodyPr wrap="none" rtlCol="0">
                <a:spAutoFit/>
              </a:bodyPr>
              <a:lstStyle/>
              <a:p>
                <a:r>
                  <a:rPr lang="en-US" altLang="zh-CN" sz="1100" i="1" dirty="0">
                    <a:latin typeface="Calibri Light" panose="020F0302020204030204" pitchFamily="34" charset="0"/>
                    <a:cs typeface="Calibri Light" panose="020F0302020204030204" pitchFamily="34" charset="0"/>
                  </a:rPr>
                  <a:t>pancake</a:t>
                </a:r>
                <a:r>
                  <a:rPr lang="zh-CN" altLang="en-US" sz="1100" i="1" dirty="0">
                    <a:latin typeface="Calibri Light" panose="020F0302020204030204" pitchFamily="34" charset="0"/>
                    <a:cs typeface="Calibri Light" panose="020F0302020204030204" pitchFamily="34" charset="0"/>
                  </a:rPr>
                  <a:t> </a:t>
                </a:r>
                <a:r>
                  <a:rPr lang="en-US" altLang="zh-CN" sz="1100" i="1" dirty="0">
                    <a:latin typeface="Calibri Light" panose="020F0302020204030204" pitchFamily="34" charset="0"/>
                    <a:cs typeface="Calibri Light" panose="020F0302020204030204" pitchFamily="34" charset="0"/>
                  </a:rPr>
                  <a:t>maker</a:t>
                </a:r>
                <a:endParaRPr lang="en-US" sz="1100" i="1" dirty="0">
                  <a:latin typeface="Calibri Light" panose="020F0302020204030204" pitchFamily="34" charset="0"/>
                  <a:cs typeface="Calibri Light" panose="020F0302020204030204" pitchFamily="34" charset="0"/>
                </a:endParaRPr>
              </a:p>
            </p:txBody>
          </p:sp>
          <p:sp>
            <p:nvSpPr>
              <p:cNvPr id="82" name="TextBox 81">
                <a:extLst>
                  <a:ext uri="{FF2B5EF4-FFF2-40B4-BE49-F238E27FC236}">
                    <a16:creationId xmlns:a16="http://schemas.microsoft.com/office/drawing/2014/main" id="{34C4B1D1-BEB7-2443-BAC5-A969C41619F1}"/>
                  </a:ext>
                </a:extLst>
              </p:cNvPr>
              <p:cNvSpPr txBox="1"/>
              <p:nvPr/>
            </p:nvSpPr>
            <p:spPr>
              <a:xfrm>
                <a:off x="7165696" y="4544729"/>
                <a:ext cx="631904" cy="261610"/>
              </a:xfrm>
              <a:prstGeom prst="rect">
                <a:avLst/>
              </a:prstGeom>
              <a:noFill/>
            </p:spPr>
            <p:txBody>
              <a:bodyPr wrap="none" rtlCol="0">
                <a:spAutoFit/>
              </a:bodyPr>
              <a:lstStyle/>
              <a:p>
                <a:r>
                  <a:rPr lang="en-US" altLang="zh-CN" sz="1100" i="1" dirty="0">
                    <a:latin typeface="Calibri Light" panose="020F0302020204030204" pitchFamily="34" charset="0"/>
                    <a:cs typeface="Calibri Light" panose="020F0302020204030204" pitchFamily="34" charset="0"/>
                  </a:rPr>
                  <a:t>vacuum</a:t>
                </a:r>
                <a:endParaRPr lang="en-US" sz="1100" i="1" dirty="0">
                  <a:latin typeface="Calibri Light" panose="020F0302020204030204" pitchFamily="34" charset="0"/>
                  <a:cs typeface="Calibri Light" panose="020F0302020204030204" pitchFamily="34" charset="0"/>
                </a:endParaRPr>
              </a:p>
            </p:txBody>
          </p:sp>
          <p:sp>
            <p:nvSpPr>
              <p:cNvPr id="83" name="TextBox 82">
                <a:extLst>
                  <a:ext uri="{FF2B5EF4-FFF2-40B4-BE49-F238E27FC236}">
                    <a16:creationId xmlns:a16="http://schemas.microsoft.com/office/drawing/2014/main" id="{149D51D7-02D5-8F46-9792-4C762F0CE7BF}"/>
                  </a:ext>
                </a:extLst>
              </p:cNvPr>
              <p:cNvSpPr txBox="1"/>
              <p:nvPr/>
            </p:nvSpPr>
            <p:spPr>
              <a:xfrm>
                <a:off x="7165696" y="4786614"/>
                <a:ext cx="625492" cy="261610"/>
              </a:xfrm>
              <a:prstGeom prst="rect">
                <a:avLst/>
              </a:prstGeom>
              <a:noFill/>
            </p:spPr>
            <p:txBody>
              <a:bodyPr wrap="none" rtlCol="0">
                <a:spAutoFit/>
              </a:bodyPr>
              <a:lstStyle/>
              <a:p>
                <a:r>
                  <a:rPr lang="en-US" altLang="zh-CN" sz="1100" i="1" dirty="0">
                    <a:latin typeface="Calibri Light" panose="020F0302020204030204" pitchFamily="34" charset="0"/>
                    <a:cs typeface="Calibri Light" panose="020F0302020204030204" pitchFamily="34" charset="0"/>
                  </a:rPr>
                  <a:t>mopper</a:t>
                </a:r>
                <a:endParaRPr lang="en-US" sz="1100" i="1" dirty="0">
                  <a:latin typeface="Calibri Light" panose="020F0302020204030204" pitchFamily="34" charset="0"/>
                  <a:cs typeface="Calibri Light" panose="020F0302020204030204" pitchFamily="34" charset="0"/>
                </a:endParaRPr>
              </a:p>
            </p:txBody>
          </p:sp>
        </p:grpSp>
        <p:sp>
          <p:nvSpPr>
            <p:cNvPr id="75" name="Rectangle 74">
              <a:extLst>
                <a:ext uri="{FF2B5EF4-FFF2-40B4-BE49-F238E27FC236}">
                  <a16:creationId xmlns:a16="http://schemas.microsoft.com/office/drawing/2014/main" id="{9E53A51E-6704-544C-8265-0E5922C7AEC3}"/>
                </a:ext>
              </a:extLst>
            </p:cNvPr>
            <p:cNvSpPr/>
            <p:nvPr/>
          </p:nvSpPr>
          <p:spPr>
            <a:xfrm>
              <a:off x="7157975" y="3689502"/>
              <a:ext cx="1588833" cy="1156531"/>
            </a:xfrm>
            <a:prstGeom prst="rect">
              <a:avLst/>
            </a:prstGeom>
            <a:noFill/>
            <a:ln w="12700">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2"/>
          <p:cNvSpPr txBox="1">
            <a:spLocks noGrp="1"/>
          </p:cNvSpPr>
          <p:nvPr>
            <p:ph type="body" idx="1"/>
          </p:nvPr>
        </p:nvSpPr>
        <p:spPr>
          <a:xfrm>
            <a:off x="311700" y="923875"/>
            <a:ext cx="8520600" cy="36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Strategy:</a:t>
            </a:r>
            <a:endParaRPr dirty="0"/>
          </a:p>
          <a:p>
            <a:pPr marL="457200" lvl="0" indent="-342900" algn="l" rtl="0">
              <a:spcBef>
                <a:spcPts val="0"/>
              </a:spcBef>
              <a:spcAft>
                <a:spcPts val="0"/>
              </a:spcAft>
              <a:buSzPts val="1800"/>
              <a:buChar char="-"/>
            </a:pPr>
            <a:r>
              <a:rPr lang="en" dirty="0"/>
              <a:t>Execute at most one routine at a time</a:t>
            </a:r>
            <a:br>
              <a:rPr lang="en" dirty="0"/>
            </a:br>
            <a:br>
              <a:rPr lang="en" dirty="0"/>
            </a:br>
            <a:br>
              <a:rPr lang="en" dirty="0"/>
            </a:br>
            <a:br>
              <a:rPr lang="en" dirty="0"/>
            </a:br>
            <a:endParaRPr dirty="0"/>
          </a:p>
          <a:p>
            <a:pPr marL="457200" lvl="0" indent="-342900" algn="l" rtl="0">
              <a:spcBef>
                <a:spcPts val="0"/>
              </a:spcBef>
              <a:spcAft>
                <a:spcPts val="0"/>
              </a:spcAft>
              <a:buSzPts val="1800"/>
              <a:buChar char="-"/>
            </a:pPr>
            <a:r>
              <a:rPr lang="en" dirty="0"/>
              <a:t>Strongest Visibility Model</a:t>
            </a:r>
            <a:endParaRPr dirty="0"/>
          </a:p>
          <a:p>
            <a:pPr marL="457200" lvl="0" indent="-342900" algn="l" rtl="0">
              <a:spcBef>
                <a:spcPts val="0"/>
              </a:spcBef>
              <a:spcAft>
                <a:spcPts val="0"/>
              </a:spcAft>
              <a:buSzPts val="1800"/>
              <a:buChar char="-"/>
            </a:pPr>
            <a:r>
              <a:rPr lang="en" dirty="0"/>
              <a:t>Example Usage: resource constrained environment: </a:t>
            </a:r>
            <a:endParaRPr dirty="0"/>
          </a:p>
          <a:p>
            <a:pPr marL="914400" lvl="1" indent="-317500" algn="l" rtl="0">
              <a:spcBef>
                <a:spcPts val="0"/>
              </a:spcBef>
              <a:spcAft>
                <a:spcPts val="0"/>
              </a:spcAft>
              <a:buSzPts val="1400"/>
              <a:buChar char="-"/>
            </a:pPr>
            <a:r>
              <a:rPr lang="en" dirty="0"/>
              <a:t>e.g. 1000-watt max supply &lt;  coffee maker 600W + pancake maker: 600W</a:t>
            </a:r>
            <a:endParaRPr dirty="0"/>
          </a:p>
          <a:p>
            <a:pPr marL="0" lvl="0" indent="0" algn="l" rtl="0">
              <a:spcBef>
                <a:spcPts val="1200"/>
              </a:spcBef>
              <a:spcAft>
                <a:spcPts val="1200"/>
              </a:spcAft>
              <a:buNone/>
            </a:pPr>
            <a:endParaRPr dirty="0"/>
          </a:p>
        </p:txBody>
      </p:sp>
      <p:sp>
        <p:nvSpPr>
          <p:cNvPr id="226" name="Google Shape;226;p2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Global Strict Visibility (GSV) Model</a:t>
            </a:r>
            <a:endParaRPr dirty="0"/>
          </a:p>
        </p:txBody>
      </p:sp>
      <p:sp>
        <p:nvSpPr>
          <p:cNvPr id="227" name="Google Shape;227;p22"/>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cxnSp>
        <p:nvCxnSpPr>
          <p:cNvPr id="228" name="Google Shape;228;p22"/>
          <p:cNvCxnSpPr/>
          <p:nvPr/>
        </p:nvCxnSpPr>
        <p:spPr>
          <a:xfrm flipH="1">
            <a:off x="1413725" y="1952625"/>
            <a:ext cx="2400" cy="741900"/>
          </a:xfrm>
          <a:prstGeom prst="straightConnector1">
            <a:avLst/>
          </a:prstGeom>
          <a:noFill/>
          <a:ln w="28575" cap="flat" cmpd="sng">
            <a:solidFill>
              <a:srgbClr val="38761D"/>
            </a:solidFill>
            <a:prstDash val="lgDashDot"/>
            <a:round/>
            <a:headEnd type="none" w="med" len="med"/>
            <a:tailEnd type="none" w="med" len="med"/>
          </a:ln>
        </p:spPr>
      </p:cxnSp>
      <p:grpSp>
        <p:nvGrpSpPr>
          <p:cNvPr id="229" name="Google Shape;229;p22"/>
          <p:cNvGrpSpPr/>
          <p:nvPr/>
        </p:nvGrpSpPr>
        <p:grpSpPr>
          <a:xfrm>
            <a:off x="1405025" y="2035363"/>
            <a:ext cx="720045" cy="504861"/>
            <a:chOff x="1405025" y="2035363"/>
            <a:chExt cx="720045" cy="504861"/>
          </a:xfrm>
        </p:grpSpPr>
        <p:grpSp>
          <p:nvGrpSpPr>
            <p:cNvPr id="230" name="Google Shape;230;p22"/>
            <p:cNvGrpSpPr/>
            <p:nvPr/>
          </p:nvGrpSpPr>
          <p:grpSpPr>
            <a:xfrm>
              <a:off x="1485067" y="2142980"/>
              <a:ext cx="640003" cy="397243"/>
              <a:chOff x="3743750" y="1462575"/>
              <a:chExt cx="1148400" cy="712800"/>
            </a:xfrm>
          </p:grpSpPr>
          <p:sp>
            <p:nvSpPr>
              <p:cNvPr id="231" name="Google Shape;231;p22"/>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 name="Google Shape;232;p22"/>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233" name="Google Shape;233;p22"/>
            <p:cNvSpPr txBox="1"/>
            <p:nvPr/>
          </p:nvSpPr>
          <p:spPr>
            <a:xfrm>
              <a:off x="1405025"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R1</a:t>
              </a:r>
              <a:endParaRPr sz="1300" i="1">
                <a:latin typeface="Calibri"/>
                <a:ea typeface="Calibri"/>
                <a:cs typeface="Calibri"/>
                <a:sym typeface="Calibri"/>
              </a:endParaRPr>
            </a:p>
          </p:txBody>
        </p:sp>
      </p:grpSp>
      <p:grpSp>
        <p:nvGrpSpPr>
          <p:cNvPr id="234" name="Google Shape;234;p22"/>
          <p:cNvGrpSpPr/>
          <p:nvPr/>
        </p:nvGrpSpPr>
        <p:grpSpPr>
          <a:xfrm>
            <a:off x="2046350" y="2035363"/>
            <a:ext cx="718733" cy="504986"/>
            <a:chOff x="2046350" y="2035363"/>
            <a:chExt cx="718733" cy="504986"/>
          </a:xfrm>
        </p:grpSpPr>
        <p:grpSp>
          <p:nvGrpSpPr>
            <p:cNvPr id="235" name="Google Shape;235;p22"/>
            <p:cNvGrpSpPr/>
            <p:nvPr/>
          </p:nvGrpSpPr>
          <p:grpSpPr>
            <a:xfrm>
              <a:off x="2125080" y="2121733"/>
              <a:ext cx="640003" cy="418616"/>
              <a:chOff x="5362625" y="1424225"/>
              <a:chExt cx="1148400" cy="751150"/>
            </a:xfrm>
          </p:grpSpPr>
          <p:sp>
            <p:nvSpPr>
              <p:cNvPr id="236" name="Google Shape;236;p22"/>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22"/>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238" name="Google Shape;238;p22"/>
            <p:cNvSpPr txBox="1"/>
            <p:nvPr/>
          </p:nvSpPr>
          <p:spPr>
            <a:xfrm>
              <a:off x="2046350" y="2035363"/>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R1</a:t>
              </a:r>
              <a:endParaRPr sz="1300" i="1">
                <a:latin typeface="Calibri"/>
                <a:ea typeface="Calibri"/>
                <a:cs typeface="Calibri"/>
                <a:sym typeface="Calibri"/>
              </a:endParaRPr>
            </a:p>
          </p:txBody>
        </p:sp>
      </p:grpSp>
      <p:grpSp>
        <p:nvGrpSpPr>
          <p:cNvPr id="239" name="Google Shape;239;p22"/>
          <p:cNvGrpSpPr/>
          <p:nvPr/>
        </p:nvGrpSpPr>
        <p:grpSpPr>
          <a:xfrm>
            <a:off x="2686500" y="2035363"/>
            <a:ext cx="720045" cy="501026"/>
            <a:chOff x="1405025" y="2532418"/>
            <a:chExt cx="720045" cy="501026"/>
          </a:xfrm>
        </p:grpSpPr>
        <p:grpSp>
          <p:nvGrpSpPr>
            <p:cNvPr id="240" name="Google Shape;240;p22"/>
            <p:cNvGrpSpPr/>
            <p:nvPr/>
          </p:nvGrpSpPr>
          <p:grpSpPr>
            <a:xfrm>
              <a:off x="1485067" y="2636200"/>
              <a:ext cx="640003" cy="397243"/>
              <a:chOff x="3743750" y="1462575"/>
              <a:chExt cx="1148400" cy="712800"/>
            </a:xfrm>
          </p:grpSpPr>
          <p:sp>
            <p:nvSpPr>
              <p:cNvPr id="241" name="Google Shape;241;p22"/>
              <p:cNvSpPr/>
              <p:nvPr/>
            </p:nvSpPr>
            <p:spPr>
              <a:xfrm>
                <a:off x="3743750" y="1462575"/>
                <a:ext cx="1148400" cy="712800"/>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2" name="Google Shape;242;p22"/>
              <p:cNvPicPr preferRelativeResize="0"/>
              <p:nvPr/>
            </p:nvPicPr>
            <p:blipFill>
              <a:blip r:embed="rId4">
                <a:alphaModFix/>
              </a:blip>
              <a:stretch>
                <a:fillRect/>
              </a:stretch>
            </p:blipFill>
            <p:spPr>
              <a:xfrm>
                <a:off x="3999900" y="1500929"/>
                <a:ext cx="636100" cy="636100"/>
              </a:xfrm>
              <a:prstGeom prst="rect">
                <a:avLst/>
              </a:prstGeom>
              <a:noFill/>
              <a:ln>
                <a:noFill/>
              </a:ln>
            </p:spPr>
          </p:pic>
        </p:grpSp>
        <p:sp>
          <p:nvSpPr>
            <p:cNvPr id="243" name="Google Shape;243;p22"/>
            <p:cNvSpPr txBox="1"/>
            <p:nvPr/>
          </p:nvSpPr>
          <p:spPr>
            <a:xfrm>
              <a:off x="1405025" y="2532418"/>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R2</a:t>
              </a:r>
              <a:endParaRPr sz="1300" i="1">
                <a:latin typeface="Calibri"/>
                <a:ea typeface="Calibri"/>
                <a:cs typeface="Calibri"/>
                <a:sym typeface="Calibri"/>
              </a:endParaRPr>
            </a:p>
          </p:txBody>
        </p:sp>
      </p:grpSp>
      <p:grpSp>
        <p:nvGrpSpPr>
          <p:cNvPr id="244" name="Google Shape;244;p22"/>
          <p:cNvGrpSpPr/>
          <p:nvPr/>
        </p:nvGrpSpPr>
        <p:grpSpPr>
          <a:xfrm>
            <a:off x="3327825" y="2035363"/>
            <a:ext cx="718733" cy="503192"/>
            <a:chOff x="2046350" y="2532418"/>
            <a:chExt cx="718733" cy="503192"/>
          </a:xfrm>
        </p:grpSpPr>
        <p:grpSp>
          <p:nvGrpSpPr>
            <p:cNvPr id="245" name="Google Shape;245;p22"/>
            <p:cNvGrpSpPr/>
            <p:nvPr/>
          </p:nvGrpSpPr>
          <p:grpSpPr>
            <a:xfrm>
              <a:off x="2125080" y="2616994"/>
              <a:ext cx="640003" cy="418616"/>
              <a:chOff x="5362625" y="1424225"/>
              <a:chExt cx="1148400" cy="751150"/>
            </a:xfrm>
          </p:grpSpPr>
          <p:sp>
            <p:nvSpPr>
              <p:cNvPr id="246" name="Google Shape;246;p22"/>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 name="Google Shape;247;p22"/>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248" name="Google Shape;248;p22"/>
            <p:cNvSpPr txBox="1"/>
            <p:nvPr/>
          </p:nvSpPr>
          <p:spPr>
            <a:xfrm>
              <a:off x="2046350" y="2532418"/>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R2</a:t>
              </a:r>
              <a:endParaRPr sz="1300" i="1">
                <a:latin typeface="Calibri"/>
                <a:ea typeface="Calibri"/>
                <a:cs typeface="Calibri"/>
                <a:sym typeface="Calibri"/>
              </a:endParaRPr>
            </a:p>
          </p:txBody>
        </p:sp>
      </p:grpSp>
      <p:grpSp>
        <p:nvGrpSpPr>
          <p:cNvPr id="249" name="Google Shape;249;p22"/>
          <p:cNvGrpSpPr/>
          <p:nvPr/>
        </p:nvGrpSpPr>
        <p:grpSpPr>
          <a:xfrm>
            <a:off x="3967975" y="2035363"/>
            <a:ext cx="720045" cy="503554"/>
            <a:chOff x="1405025" y="3044482"/>
            <a:chExt cx="720045" cy="503554"/>
          </a:xfrm>
        </p:grpSpPr>
        <p:grpSp>
          <p:nvGrpSpPr>
            <p:cNvPr id="250" name="Google Shape;250;p22"/>
            <p:cNvGrpSpPr/>
            <p:nvPr/>
          </p:nvGrpSpPr>
          <p:grpSpPr>
            <a:xfrm>
              <a:off x="1485067" y="3129420"/>
              <a:ext cx="640003" cy="418616"/>
              <a:chOff x="5362625" y="1424225"/>
              <a:chExt cx="1148400" cy="751150"/>
            </a:xfrm>
          </p:grpSpPr>
          <p:sp>
            <p:nvSpPr>
              <p:cNvPr id="251" name="Google Shape;251;p22"/>
              <p:cNvSpPr/>
              <p:nvPr/>
            </p:nvSpPr>
            <p:spPr>
              <a:xfrm>
                <a:off x="5362625" y="1462575"/>
                <a:ext cx="1148400" cy="712800"/>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2" name="Google Shape;252;p22"/>
              <p:cNvPicPr preferRelativeResize="0"/>
              <p:nvPr/>
            </p:nvPicPr>
            <p:blipFill>
              <a:blip r:embed="rId5">
                <a:alphaModFix/>
              </a:blip>
              <a:stretch>
                <a:fillRect/>
              </a:stretch>
            </p:blipFill>
            <p:spPr>
              <a:xfrm>
                <a:off x="5580425" y="1424225"/>
                <a:ext cx="712800" cy="712800"/>
              </a:xfrm>
              <a:prstGeom prst="rect">
                <a:avLst/>
              </a:prstGeom>
              <a:noFill/>
              <a:ln>
                <a:noFill/>
              </a:ln>
            </p:spPr>
          </p:pic>
        </p:grpSp>
        <p:sp>
          <p:nvSpPr>
            <p:cNvPr id="253" name="Google Shape;253;p22"/>
            <p:cNvSpPr txBox="1"/>
            <p:nvPr/>
          </p:nvSpPr>
          <p:spPr>
            <a:xfrm>
              <a:off x="1405025" y="3044482"/>
              <a:ext cx="47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R3</a:t>
              </a:r>
              <a:endParaRPr sz="1300" i="1">
                <a:latin typeface="Calibri"/>
                <a:ea typeface="Calibri"/>
                <a:cs typeface="Calibri"/>
                <a:sym typeface="Calibri"/>
              </a:endParaRPr>
            </a:p>
          </p:txBody>
        </p:sp>
      </p:grpSp>
      <p:grpSp>
        <p:nvGrpSpPr>
          <p:cNvPr id="254" name="Google Shape;254;p22"/>
          <p:cNvGrpSpPr/>
          <p:nvPr/>
        </p:nvGrpSpPr>
        <p:grpSpPr>
          <a:xfrm>
            <a:off x="4617198" y="2049500"/>
            <a:ext cx="720062" cy="490847"/>
            <a:chOff x="1405025" y="3549125"/>
            <a:chExt cx="741186" cy="505246"/>
          </a:xfrm>
        </p:grpSpPr>
        <p:grpSp>
          <p:nvGrpSpPr>
            <p:cNvPr id="255" name="Google Shape;255;p22"/>
            <p:cNvGrpSpPr/>
            <p:nvPr/>
          </p:nvGrpSpPr>
          <p:grpSpPr>
            <a:xfrm>
              <a:off x="1485077" y="3644013"/>
              <a:ext cx="661134" cy="410359"/>
              <a:chOff x="3554125" y="2848825"/>
              <a:chExt cx="1148400" cy="712800"/>
            </a:xfrm>
          </p:grpSpPr>
          <p:sp>
            <p:nvSpPr>
              <p:cNvPr id="256" name="Google Shape;256;p22"/>
              <p:cNvSpPr/>
              <p:nvPr/>
            </p:nvSpPr>
            <p:spPr>
              <a:xfrm>
                <a:off x="3554125" y="2848825"/>
                <a:ext cx="1148400" cy="712800"/>
              </a:xfrm>
              <a:prstGeom prst="rect">
                <a:avLst/>
              </a:prstGeom>
              <a:solidFill>
                <a:srgbClr val="2F007B">
                  <a:alpha val="185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7" name="Google Shape;257;p22"/>
              <p:cNvPicPr preferRelativeResize="0"/>
              <p:nvPr/>
            </p:nvPicPr>
            <p:blipFill>
              <a:blip r:embed="rId6">
                <a:alphaModFix/>
              </a:blip>
              <a:stretch>
                <a:fillRect/>
              </a:stretch>
            </p:blipFill>
            <p:spPr>
              <a:xfrm>
                <a:off x="3809323" y="2886225"/>
                <a:ext cx="638000" cy="638000"/>
              </a:xfrm>
              <a:prstGeom prst="rect">
                <a:avLst/>
              </a:prstGeom>
              <a:noFill/>
              <a:ln>
                <a:noFill/>
              </a:ln>
            </p:spPr>
          </p:pic>
        </p:grpSp>
        <p:sp>
          <p:nvSpPr>
            <p:cNvPr id="258" name="Google Shape;258;p22"/>
            <p:cNvSpPr txBox="1"/>
            <p:nvPr/>
          </p:nvSpPr>
          <p:spPr>
            <a:xfrm>
              <a:off x="1405025" y="3549125"/>
              <a:ext cx="479400" cy="39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R4</a:t>
              </a:r>
              <a:endParaRPr sz="1300" i="1">
                <a:latin typeface="Calibri"/>
                <a:ea typeface="Calibri"/>
                <a:cs typeface="Calibri"/>
                <a:sym typeface="Calibri"/>
              </a:endParaRPr>
            </a:p>
          </p:txBody>
        </p:sp>
      </p:grpSp>
      <p:grpSp>
        <p:nvGrpSpPr>
          <p:cNvPr id="259" name="Google Shape;259;p22"/>
          <p:cNvGrpSpPr/>
          <p:nvPr/>
        </p:nvGrpSpPr>
        <p:grpSpPr>
          <a:xfrm>
            <a:off x="5268782" y="2049488"/>
            <a:ext cx="716075" cy="490860"/>
            <a:chOff x="2070250" y="3549125"/>
            <a:chExt cx="737081" cy="505260"/>
          </a:xfrm>
        </p:grpSpPr>
        <p:grpSp>
          <p:nvGrpSpPr>
            <p:cNvPr id="260" name="Google Shape;260;p22"/>
            <p:cNvGrpSpPr/>
            <p:nvPr/>
          </p:nvGrpSpPr>
          <p:grpSpPr>
            <a:xfrm>
              <a:off x="2146198" y="3644027"/>
              <a:ext cx="661134" cy="410359"/>
              <a:chOff x="5362625" y="2661075"/>
              <a:chExt cx="1148400" cy="712800"/>
            </a:xfrm>
          </p:grpSpPr>
          <p:sp>
            <p:nvSpPr>
              <p:cNvPr id="261" name="Google Shape;261;p22"/>
              <p:cNvSpPr/>
              <p:nvPr/>
            </p:nvSpPr>
            <p:spPr>
              <a:xfrm>
                <a:off x="5362625" y="2661075"/>
                <a:ext cx="1148400" cy="712800"/>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22"/>
              <p:cNvPicPr preferRelativeResize="0"/>
              <p:nvPr/>
            </p:nvPicPr>
            <p:blipFill>
              <a:blip r:embed="rId7">
                <a:alphaModFix/>
              </a:blip>
              <a:stretch>
                <a:fillRect/>
              </a:stretch>
            </p:blipFill>
            <p:spPr>
              <a:xfrm>
                <a:off x="5609487" y="2690125"/>
                <a:ext cx="654675" cy="654675"/>
              </a:xfrm>
              <a:prstGeom prst="rect">
                <a:avLst/>
              </a:prstGeom>
              <a:noFill/>
              <a:ln>
                <a:noFill/>
              </a:ln>
            </p:spPr>
          </p:pic>
        </p:grpSp>
        <p:sp>
          <p:nvSpPr>
            <p:cNvPr id="263" name="Google Shape;263;p22"/>
            <p:cNvSpPr txBox="1"/>
            <p:nvPr/>
          </p:nvSpPr>
          <p:spPr>
            <a:xfrm>
              <a:off x="2070250" y="3549125"/>
              <a:ext cx="479400" cy="39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R4</a:t>
              </a:r>
              <a:endParaRPr sz="1300" i="1">
                <a:latin typeface="Calibri"/>
                <a:ea typeface="Calibri"/>
                <a:cs typeface="Calibri"/>
                <a:sym typeface="Calibri"/>
              </a:endParaRPr>
            </a:p>
          </p:txBody>
        </p:sp>
      </p:grpSp>
      <p:grpSp>
        <p:nvGrpSpPr>
          <p:cNvPr id="264" name="Google Shape;264;p22"/>
          <p:cNvGrpSpPr/>
          <p:nvPr/>
        </p:nvGrpSpPr>
        <p:grpSpPr>
          <a:xfrm>
            <a:off x="5918956" y="2049500"/>
            <a:ext cx="707535" cy="490862"/>
            <a:chOff x="1405025" y="4053776"/>
            <a:chExt cx="730623" cy="506932"/>
          </a:xfrm>
        </p:grpSpPr>
        <p:grpSp>
          <p:nvGrpSpPr>
            <p:cNvPr id="265" name="Google Shape;265;p22"/>
            <p:cNvGrpSpPr/>
            <p:nvPr/>
          </p:nvGrpSpPr>
          <p:grpSpPr>
            <a:xfrm>
              <a:off x="1474514" y="4150348"/>
              <a:ext cx="661134" cy="410359"/>
              <a:chOff x="5362625" y="2661075"/>
              <a:chExt cx="1148400" cy="712800"/>
            </a:xfrm>
          </p:grpSpPr>
          <p:sp>
            <p:nvSpPr>
              <p:cNvPr id="266" name="Google Shape;266;p22"/>
              <p:cNvSpPr/>
              <p:nvPr/>
            </p:nvSpPr>
            <p:spPr>
              <a:xfrm>
                <a:off x="5362625" y="2661075"/>
                <a:ext cx="1148400" cy="712800"/>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7" name="Google Shape;267;p22"/>
              <p:cNvPicPr preferRelativeResize="0"/>
              <p:nvPr/>
            </p:nvPicPr>
            <p:blipFill>
              <a:blip r:embed="rId7">
                <a:alphaModFix/>
              </a:blip>
              <a:stretch>
                <a:fillRect/>
              </a:stretch>
            </p:blipFill>
            <p:spPr>
              <a:xfrm>
                <a:off x="5609487" y="2690125"/>
                <a:ext cx="654675" cy="654675"/>
              </a:xfrm>
              <a:prstGeom prst="rect">
                <a:avLst/>
              </a:prstGeom>
              <a:noFill/>
              <a:ln>
                <a:noFill/>
              </a:ln>
            </p:spPr>
          </p:pic>
        </p:grpSp>
        <p:sp>
          <p:nvSpPr>
            <p:cNvPr id="268" name="Google Shape;268;p22"/>
            <p:cNvSpPr txBox="1"/>
            <p:nvPr/>
          </p:nvSpPr>
          <p:spPr>
            <a:xfrm>
              <a:off x="1405025" y="4053776"/>
              <a:ext cx="479400" cy="39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latin typeface="Calibri"/>
                  <a:ea typeface="Calibri"/>
                  <a:cs typeface="Calibri"/>
                  <a:sym typeface="Calibri"/>
                </a:rPr>
                <a:t>R5</a:t>
              </a:r>
              <a:endParaRPr sz="1300" i="1">
                <a:latin typeface="Calibri"/>
                <a:ea typeface="Calibri"/>
                <a:cs typeface="Calibri"/>
                <a:sym typeface="Calibri"/>
              </a:endParaRPr>
            </a:p>
          </p:txBody>
        </p:sp>
      </p:grpSp>
      <p:sp>
        <p:nvSpPr>
          <p:cNvPr id="269" name="Google Shape;269;p22"/>
          <p:cNvSpPr txBox="1"/>
          <p:nvPr/>
        </p:nvSpPr>
        <p:spPr>
          <a:xfrm>
            <a:off x="634750" y="1622975"/>
            <a:ext cx="143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38761D"/>
                </a:solidFill>
                <a:latin typeface="Calibri"/>
                <a:ea typeface="Calibri"/>
                <a:cs typeface="Calibri"/>
                <a:sym typeface="Calibri"/>
              </a:rPr>
              <a:t>Insertion time</a:t>
            </a:r>
            <a:endParaRPr b="1">
              <a:solidFill>
                <a:srgbClr val="38761D"/>
              </a:solidFill>
              <a:latin typeface="Calibri"/>
              <a:ea typeface="Calibri"/>
              <a:cs typeface="Calibri"/>
              <a:sym typeface="Calibri"/>
            </a:endParaRPr>
          </a:p>
        </p:txBody>
      </p:sp>
      <p:cxnSp>
        <p:nvCxnSpPr>
          <p:cNvPr id="270" name="Google Shape;270;p22"/>
          <p:cNvCxnSpPr/>
          <p:nvPr/>
        </p:nvCxnSpPr>
        <p:spPr>
          <a:xfrm rot="10800000" flipH="1">
            <a:off x="1405025" y="2076175"/>
            <a:ext cx="5254200" cy="5100"/>
          </a:xfrm>
          <a:prstGeom prst="straightConnector1">
            <a:avLst/>
          </a:prstGeom>
          <a:noFill/>
          <a:ln w="19050" cap="flat" cmpd="sng">
            <a:solidFill>
              <a:schemeClr val="dk2"/>
            </a:solidFill>
            <a:prstDash val="solid"/>
            <a:round/>
            <a:headEnd type="none" w="med" len="med"/>
            <a:tailEnd type="triangle" w="med" len="med"/>
          </a:ln>
        </p:spPr>
      </p:cxnSp>
      <p:sp>
        <p:nvSpPr>
          <p:cNvPr id="271" name="Google Shape;271;p22"/>
          <p:cNvSpPr txBox="1"/>
          <p:nvPr/>
        </p:nvSpPr>
        <p:spPr>
          <a:xfrm>
            <a:off x="5958250" y="1681075"/>
            <a:ext cx="7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time</a:t>
            </a:r>
            <a:endParaRPr>
              <a:latin typeface="Calibri"/>
              <a:ea typeface="Calibri"/>
              <a:cs typeface="Calibri"/>
              <a:sym typeface="Calibri"/>
            </a:endParaRPr>
          </a:p>
        </p:txBody>
      </p:sp>
      <p:sp>
        <p:nvSpPr>
          <p:cNvPr id="50" name="Google Shape;85;p15">
            <a:extLst>
              <a:ext uri="{FF2B5EF4-FFF2-40B4-BE49-F238E27FC236}">
                <a16:creationId xmlns:a16="http://schemas.microsoft.com/office/drawing/2014/main" id="{AD6DE4F5-6072-1348-94F2-6375DB060262}"/>
              </a:ext>
            </a:extLst>
          </p:cNvPr>
          <p:cNvSpPr/>
          <p:nvPr/>
        </p:nvSpPr>
        <p:spPr>
          <a:xfrm>
            <a:off x="6727856" y="1096737"/>
            <a:ext cx="2018952" cy="481375"/>
          </a:xfrm>
          <a:prstGeom prst="roundRect">
            <a:avLst>
              <a:gd name="adj" fmla="val 16667"/>
            </a:avLst>
          </a:prstGeom>
          <a:solidFill>
            <a:srgbClr val="FFCA92">
              <a:alpha val="3176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i="1" dirty="0">
                <a:solidFill>
                  <a:schemeClr val="tx1"/>
                </a:solidFill>
                <a:latin typeface="Calibri Light" panose="020F0302020204030204" pitchFamily="34" charset="0"/>
                <a:ea typeface="Calibri"/>
                <a:cs typeface="Calibri Light" panose="020F0302020204030204" pitchFamily="34" charset="0"/>
                <a:sym typeface="Calibri"/>
              </a:rPr>
              <a:t>Finish in    time units</a:t>
            </a:r>
            <a:endParaRPr sz="1700" i="1" dirty="0">
              <a:solidFill>
                <a:schemeClr val="tx1"/>
              </a:solidFill>
              <a:latin typeface="Calibri Light" panose="020F0302020204030204" pitchFamily="34" charset="0"/>
              <a:ea typeface="Calibri"/>
              <a:cs typeface="Calibri Light" panose="020F0302020204030204" pitchFamily="34" charset="0"/>
              <a:sym typeface="Calibri"/>
            </a:endParaRPr>
          </a:p>
        </p:txBody>
      </p:sp>
      <p:sp>
        <p:nvSpPr>
          <p:cNvPr id="2" name="Rectangle 1">
            <a:extLst>
              <a:ext uri="{FF2B5EF4-FFF2-40B4-BE49-F238E27FC236}">
                <a16:creationId xmlns:a16="http://schemas.microsoft.com/office/drawing/2014/main" id="{E6DCEEA6-FCA0-9047-80AA-14CB9899740D}"/>
              </a:ext>
            </a:extLst>
          </p:cNvPr>
          <p:cNvSpPr/>
          <p:nvPr/>
        </p:nvSpPr>
        <p:spPr>
          <a:xfrm>
            <a:off x="7498080" y="1161288"/>
            <a:ext cx="295274" cy="353943"/>
          </a:xfrm>
          <a:prstGeom prst="rect">
            <a:avLst/>
          </a:prstGeom>
        </p:spPr>
        <p:txBody>
          <a:bodyPr wrap="none">
            <a:spAutoFit/>
          </a:bodyPr>
          <a:lstStyle/>
          <a:p>
            <a:r>
              <a:rPr lang="en" sz="1700" b="1" i="1" dirty="0">
                <a:solidFill>
                  <a:srgbClr val="2008FF"/>
                </a:solidFill>
                <a:latin typeface="Calibri Light" panose="020F0302020204030204" pitchFamily="34" charset="0"/>
                <a:ea typeface="Calibri"/>
                <a:cs typeface="Calibri Light" panose="020F0302020204030204" pitchFamily="34" charset="0"/>
                <a:sym typeface="Calibri"/>
              </a:rPr>
              <a:t>8</a:t>
            </a:r>
            <a:endParaRPr lang="en-US" sz="1700" dirty="0"/>
          </a:p>
        </p:txBody>
      </p:sp>
      <p:grpSp>
        <p:nvGrpSpPr>
          <p:cNvPr id="51" name="Group 50">
            <a:extLst>
              <a:ext uri="{FF2B5EF4-FFF2-40B4-BE49-F238E27FC236}">
                <a16:creationId xmlns:a16="http://schemas.microsoft.com/office/drawing/2014/main" id="{917D3424-25B9-FD44-8BE7-B37EAA46E42D}"/>
              </a:ext>
            </a:extLst>
          </p:cNvPr>
          <p:cNvGrpSpPr/>
          <p:nvPr/>
        </p:nvGrpSpPr>
        <p:grpSpPr>
          <a:xfrm>
            <a:off x="7015155" y="3641359"/>
            <a:ext cx="1588833" cy="1156531"/>
            <a:chOff x="7157975" y="3689502"/>
            <a:chExt cx="1588833" cy="1156531"/>
          </a:xfrm>
        </p:grpSpPr>
        <p:grpSp>
          <p:nvGrpSpPr>
            <p:cNvPr id="52" name="Group 51">
              <a:extLst>
                <a:ext uri="{FF2B5EF4-FFF2-40B4-BE49-F238E27FC236}">
                  <a16:creationId xmlns:a16="http://schemas.microsoft.com/office/drawing/2014/main" id="{7F0D8B26-AB0D-9347-9D9D-23BB612CA3E3}"/>
                </a:ext>
              </a:extLst>
            </p:cNvPr>
            <p:cNvGrpSpPr/>
            <p:nvPr/>
          </p:nvGrpSpPr>
          <p:grpSpPr>
            <a:xfrm>
              <a:off x="7269853" y="3776129"/>
              <a:ext cx="1424341" cy="987263"/>
              <a:chOff x="6793246" y="4060961"/>
              <a:chExt cx="1424341" cy="987263"/>
            </a:xfrm>
          </p:grpSpPr>
          <p:grpSp>
            <p:nvGrpSpPr>
              <p:cNvPr id="54" name="Group 53">
                <a:extLst>
                  <a:ext uri="{FF2B5EF4-FFF2-40B4-BE49-F238E27FC236}">
                    <a16:creationId xmlns:a16="http://schemas.microsoft.com/office/drawing/2014/main" id="{1934C4AB-7134-5745-91D8-8784354BC9B7}"/>
                  </a:ext>
                </a:extLst>
              </p:cNvPr>
              <p:cNvGrpSpPr/>
              <p:nvPr/>
            </p:nvGrpSpPr>
            <p:grpSpPr>
              <a:xfrm>
                <a:off x="6793246" y="4320240"/>
                <a:ext cx="374357" cy="244861"/>
                <a:chOff x="2928955" y="2733758"/>
                <a:chExt cx="640003" cy="418616"/>
              </a:xfrm>
            </p:grpSpPr>
            <p:sp>
              <p:nvSpPr>
                <p:cNvPr id="68" name="Google Shape;128;p20">
                  <a:extLst>
                    <a:ext uri="{FF2B5EF4-FFF2-40B4-BE49-F238E27FC236}">
                      <a16:creationId xmlns:a16="http://schemas.microsoft.com/office/drawing/2014/main" id="{C35446CA-2956-1C4A-A14D-71C6B79B0EFB}"/>
                    </a:ext>
                  </a:extLst>
                </p:cNvPr>
                <p:cNvSpPr/>
                <p:nvPr/>
              </p:nvSpPr>
              <p:spPr>
                <a:xfrm>
                  <a:off x="2928955" y="2755130"/>
                  <a:ext cx="640003" cy="397244"/>
                </a:xfrm>
                <a:prstGeom prst="rect">
                  <a:avLst/>
                </a:prstGeom>
                <a:solidFill>
                  <a:srgbClr val="EBDE00">
                    <a:alpha val="320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129;p20">
                  <a:extLst>
                    <a:ext uri="{FF2B5EF4-FFF2-40B4-BE49-F238E27FC236}">
                      <a16:creationId xmlns:a16="http://schemas.microsoft.com/office/drawing/2014/main" id="{2C6ED12E-F9C7-324C-ADFA-9EC62C46EB04}"/>
                    </a:ext>
                  </a:extLst>
                </p:cNvPr>
                <p:cNvPicPr preferRelativeResize="0"/>
                <p:nvPr/>
              </p:nvPicPr>
              <p:blipFill>
                <a:blip r:embed="rId5">
                  <a:alphaModFix/>
                </a:blip>
                <a:stretch>
                  <a:fillRect/>
                </a:stretch>
              </p:blipFill>
              <p:spPr>
                <a:xfrm>
                  <a:off x="3050335" y="2733758"/>
                  <a:ext cx="397243" cy="397244"/>
                </a:xfrm>
                <a:prstGeom prst="rect">
                  <a:avLst/>
                </a:prstGeom>
                <a:noFill/>
                <a:ln>
                  <a:noFill/>
                </a:ln>
              </p:spPr>
            </p:pic>
          </p:grpSp>
          <p:grpSp>
            <p:nvGrpSpPr>
              <p:cNvPr id="55" name="Group 54">
                <a:extLst>
                  <a:ext uri="{FF2B5EF4-FFF2-40B4-BE49-F238E27FC236}">
                    <a16:creationId xmlns:a16="http://schemas.microsoft.com/office/drawing/2014/main" id="{6AA13C39-73E0-5A44-BE22-AEED409DCAB8}"/>
                  </a:ext>
                </a:extLst>
              </p:cNvPr>
              <p:cNvGrpSpPr/>
              <p:nvPr/>
            </p:nvGrpSpPr>
            <p:grpSpPr>
              <a:xfrm>
                <a:off x="6793246" y="4568485"/>
                <a:ext cx="374359" cy="232361"/>
                <a:chOff x="5398327" y="2786006"/>
                <a:chExt cx="661134" cy="410359"/>
              </a:xfrm>
            </p:grpSpPr>
            <p:sp>
              <p:nvSpPr>
                <p:cNvPr id="66" name="Google Shape;131;p20">
                  <a:extLst>
                    <a:ext uri="{FF2B5EF4-FFF2-40B4-BE49-F238E27FC236}">
                      <a16:creationId xmlns:a16="http://schemas.microsoft.com/office/drawing/2014/main" id="{58512DAD-F112-5D42-A6B6-1DA4D079D176}"/>
                    </a:ext>
                  </a:extLst>
                </p:cNvPr>
                <p:cNvSpPr/>
                <p:nvPr/>
              </p:nvSpPr>
              <p:spPr>
                <a:xfrm>
                  <a:off x="5398327" y="2786006"/>
                  <a:ext cx="661134" cy="410359"/>
                </a:xfrm>
                <a:prstGeom prst="rect">
                  <a:avLst/>
                </a:prstGeom>
                <a:solidFill>
                  <a:srgbClr val="2F007B">
                    <a:alpha val="185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Google Shape;132;p20">
                  <a:extLst>
                    <a:ext uri="{FF2B5EF4-FFF2-40B4-BE49-F238E27FC236}">
                      <a16:creationId xmlns:a16="http://schemas.microsoft.com/office/drawing/2014/main" id="{A16BA06E-8247-904F-8610-E4EF3869EB0B}"/>
                    </a:ext>
                  </a:extLst>
                </p:cNvPr>
                <p:cNvPicPr preferRelativeResize="0"/>
                <p:nvPr/>
              </p:nvPicPr>
              <p:blipFill>
                <a:blip r:embed="rId6">
                  <a:alphaModFix/>
                </a:blip>
                <a:stretch>
                  <a:fillRect/>
                </a:stretch>
              </p:blipFill>
              <p:spPr>
                <a:xfrm>
                  <a:off x="5545245" y="2807537"/>
                  <a:ext cx="367297" cy="367297"/>
                </a:xfrm>
                <a:prstGeom prst="rect">
                  <a:avLst/>
                </a:prstGeom>
                <a:noFill/>
                <a:ln>
                  <a:noFill/>
                </a:ln>
              </p:spPr>
            </p:pic>
          </p:grpSp>
          <p:grpSp>
            <p:nvGrpSpPr>
              <p:cNvPr id="56" name="Group 55">
                <a:extLst>
                  <a:ext uri="{FF2B5EF4-FFF2-40B4-BE49-F238E27FC236}">
                    <a16:creationId xmlns:a16="http://schemas.microsoft.com/office/drawing/2014/main" id="{A9D0C96D-63FC-6F40-A95A-F08D78792097}"/>
                  </a:ext>
                </a:extLst>
              </p:cNvPr>
              <p:cNvGrpSpPr/>
              <p:nvPr/>
            </p:nvGrpSpPr>
            <p:grpSpPr>
              <a:xfrm>
                <a:off x="6793246" y="4800846"/>
                <a:ext cx="374360" cy="232361"/>
                <a:chOff x="6403523" y="2786010"/>
                <a:chExt cx="661134" cy="410359"/>
              </a:xfrm>
            </p:grpSpPr>
            <p:sp>
              <p:nvSpPr>
                <p:cNvPr id="64" name="Google Shape;134;p20">
                  <a:extLst>
                    <a:ext uri="{FF2B5EF4-FFF2-40B4-BE49-F238E27FC236}">
                      <a16:creationId xmlns:a16="http://schemas.microsoft.com/office/drawing/2014/main" id="{CF5F30E5-CF62-6546-B30A-97B9633F6A17}"/>
                    </a:ext>
                  </a:extLst>
                </p:cNvPr>
                <p:cNvSpPr/>
                <p:nvPr/>
              </p:nvSpPr>
              <p:spPr>
                <a:xfrm>
                  <a:off x="6403523" y="2786010"/>
                  <a:ext cx="661134" cy="410359"/>
                </a:xfrm>
                <a:prstGeom prst="rect">
                  <a:avLst/>
                </a:prstGeom>
                <a:solidFill>
                  <a:srgbClr val="1FD700">
                    <a:alpha val="174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135;p20">
                  <a:extLst>
                    <a:ext uri="{FF2B5EF4-FFF2-40B4-BE49-F238E27FC236}">
                      <a16:creationId xmlns:a16="http://schemas.microsoft.com/office/drawing/2014/main" id="{6A06613B-EEC9-6E41-9F93-D93862159A9A}"/>
                    </a:ext>
                  </a:extLst>
                </p:cNvPr>
                <p:cNvPicPr preferRelativeResize="0"/>
                <p:nvPr/>
              </p:nvPicPr>
              <p:blipFill>
                <a:blip r:embed="rId7">
                  <a:alphaModFix/>
                </a:blip>
                <a:stretch>
                  <a:fillRect/>
                </a:stretch>
              </p:blipFill>
              <p:spPr>
                <a:xfrm>
                  <a:off x="6545641" y="2802734"/>
                  <a:ext cx="376896" cy="376896"/>
                </a:xfrm>
                <a:prstGeom prst="rect">
                  <a:avLst/>
                </a:prstGeom>
                <a:noFill/>
                <a:ln>
                  <a:noFill/>
                </a:ln>
              </p:spPr>
            </p:pic>
          </p:grpSp>
          <p:grpSp>
            <p:nvGrpSpPr>
              <p:cNvPr id="57" name="Group 56">
                <a:extLst>
                  <a:ext uri="{FF2B5EF4-FFF2-40B4-BE49-F238E27FC236}">
                    <a16:creationId xmlns:a16="http://schemas.microsoft.com/office/drawing/2014/main" id="{F54BBD52-6FB8-3243-B0E9-1FE703756490}"/>
                  </a:ext>
                </a:extLst>
              </p:cNvPr>
              <p:cNvGrpSpPr/>
              <p:nvPr/>
            </p:nvGrpSpPr>
            <p:grpSpPr>
              <a:xfrm>
                <a:off x="6795153" y="4094085"/>
                <a:ext cx="374357" cy="232359"/>
                <a:chOff x="2010742" y="2755005"/>
                <a:chExt cx="640003" cy="397243"/>
              </a:xfrm>
            </p:grpSpPr>
            <p:sp>
              <p:nvSpPr>
                <p:cNvPr id="62" name="Google Shape;153;p20">
                  <a:extLst>
                    <a:ext uri="{FF2B5EF4-FFF2-40B4-BE49-F238E27FC236}">
                      <a16:creationId xmlns:a16="http://schemas.microsoft.com/office/drawing/2014/main" id="{BD603008-0AD1-FD41-8EB2-10B0DB43905D}"/>
                    </a:ext>
                  </a:extLst>
                </p:cNvPr>
                <p:cNvSpPr/>
                <p:nvPr/>
              </p:nvSpPr>
              <p:spPr>
                <a:xfrm>
                  <a:off x="2010742" y="2755005"/>
                  <a:ext cx="640003" cy="397243"/>
                </a:xfrm>
                <a:prstGeom prst="rect">
                  <a:avLst/>
                </a:prstGeom>
                <a:solidFill>
                  <a:srgbClr val="7B5700">
                    <a:alpha val="1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154;p20">
                  <a:extLst>
                    <a:ext uri="{FF2B5EF4-FFF2-40B4-BE49-F238E27FC236}">
                      <a16:creationId xmlns:a16="http://schemas.microsoft.com/office/drawing/2014/main" id="{291340F8-A151-C640-AE6A-403F1DBA6D1C}"/>
                    </a:ext>
                  </a:extLst>
                </p:cNvPr>
                <p:cNvPicPr preferRelativeResize="0"/>
                <p:nvPr/>
              </p:nvPicPr>
              <p:blipFill>
                <a:blip r:embed="rId4">
                  <a:alphaModFix/>
                </a:blip>
                <a:stretch>
                  <a:fillRect/>
                </a:stretch>
              </p:blipFill>
              <p:spPr>
                <a:xfrm>
                  <a:off x="2153494" y="2776380"/>
                  <a:ext cx="354498" cy="354498"/>
                </a:xfrm>
                <a:prstGeom prst="rect">
                  <a:avLst/>
                </a:prstGeom>
                <a:noFill/>
                <a:ln>
                  <a:noFill/>
                </a:ln>
              </p:spPr>
            </p:pic>
          </p:grpSp>
          <p:sp>
            <p:nvSpPr>
              <p:cNvPr id="58" name="TextBox 57">
                <a:extLst>
                  <a:ext uri="{FF2B5EF4-FFF2-40B4-BE49-F238E27FC236}">
                    <a16:creationId xmlns:a16="http://schemas.microsoft.com/office/drawing/2014/main" id="{4B47B4AB-2FE9-3141-B6E0-F57D54A8E812}"/>
                  </a:ext>
                </a:extLst>
              </p:cNvPr>
              <p:cNvSpPr txBox="1"/>
              <p:nvPr/>
            </p:nvSpPr>
            <p:spPr>
              <a:xfrm>
                <a:off x="7165696" y="4060961"/>
                <a:ext cx="922047" cy="261610"/>
              </a:xfrm>
              <a:prstGeom prst="rect">
                <a:avLst/>
              </a:prstGeom>
              <a:noFill/>
            </p:spPr>
            <p:txBody>
              <a:bodyPr wrap="none" rtlCol="0">
                <a:spAutoFit/>
              </a:bodyPr>
              <a:lstStyle/>
              <a:p>
                <a:r>
                  <a:rPr lang="en-US" altLang="zh-CN" sz="1100" i="1" dirty="0">
                    <a:latin typeface="Calibri Light" panose="020F0302020204030204" pitchFamily="34" charset="0"/>
                    <a:cs typeface="Calibri Light" panose="020F0302020204030204" pitchFamily="34" charset="0"/>
                  </a:rPr>
                  <a:t>coffee</a:t>
                </a:r>
                <a:r>
                  <a:rPr lang="zh-CN" altLang="en-US" sz="1100" i="1" dirty="0">
                    <a:latin typeface="Calibri Light" panose="020F0302020204030204" pitchFamily="34" charset="0"/>
                    <a:cs typeface="Calibri Light" panose="020F0302020204030204" pitchFamily="34" charset="0"/>
                  </a:rPr>
                  <a:t> </a:t>
                </a:r>
                <a:r>
                  <a:rPr lang="en-US" altLang="zh-CN" sz="1100" i="1" dirty="0">
                    <a:latin typeface="Calibri Light" panose="020F0302020204030204" pitchFamily="34" charset="0"/>
                    <a:cs typeface="Calibri Light" panose="020F0302020204030204" pitchFamily="34" charset="0"/>
                  </a:rPr>
                  <a:t>maker</a:t>
                </a:r>
                <a:endParaRPr lang="en-US" sz="1100" i="1" dirty="0">
                  <a:latin typeface="Calibri Light" panose="020F0302020204030204" pitchFamily="34" charset="0"/>
                  <a:cs typeface="Calibri Light" panose="020F0302020204030204" pitchFamily="34" charset="0"/>
                </a:endParaRPr>
              </a:p>
            </p:txBody>
          </p:sp>
          <p:sp>
            <p:nvSpPr>
              <p:cNvPr id="59" name="TextBox 58">
                <a:extLst>
                  <a:ext uri="{FF2B5EF4-FFF2-40B4-BE49-F238E27FC236}">
                    <a16:creationId xmlns:a16="http://schemas.microsoft.com/office/drawing/2014/main" id="{3F0BA53D-BBBC-2541-AC3B-5869F30C8064}"/>
                  </a:ext>
                </a:extLst>
              </p:cNvPr>
              <p:cNvSpPr txBox="1"/>
              <p:nvPr/>
            </p:nvSpPr>
            <p:spPr>
              <a:xfrm>
                <a:off x="7165696" y="4302845"/>
                <a:ext cx="1051891" cy="261610"/>
              </a:xfrm>
              <a:prstGeom prst="rect">
                <a:avLst/>
              </a:prstGeom>
              <a:noFill/>
            </p:spPr>
            <p:txBody>
              <a:bodyPr wrap="none" rtlCol="0">
                <a:spAutoFit/>
              </a:bodyPr>
              <a:lstStyle/>
              <a:p>
                <a:r>
                  <a:rPr lang="en-US" altLang="zh-CN" sz="1100" i="1" dirty="0">
                    <a:latin typeface="Calibri Light" panose="020F0302020204030204" pitchFamily="34" charset="0"/>
                    <a:cs typeface="Calibri Light" panose="020F0302020204030204" pitchFamily="34" charset="0"/>
                  </a:rPr>
                  <a:t>pancake</a:t>
                </a:r>
                <a:r>
                  <a:rPr lang="zh-CN" altLang="en-US" sz="1100" i="1" dirty="0">
                    <a:latin typeface="Calibri Light" panose="020F0302020204030204" pitchFamily="34" charset="0"/>
                    <a:cs typeface="Calibri Light" panose="020F0302020204030204" pitchFamily="34" charset="0"/>
                  </a:rPr>
                  <a:t> </a:t>
                </a:r>
                <a:r>
                  <a:rPr lang="en-US" altLang="zh-CN" sz="1100" i="1" dirty="0">
                    <a:latin typeface="Calibri Light" panose="020F0302020204030204" pitchFamily="34" charset="0"/>
                    <a:cs typeface="Calibri Light" panose="020F0302020204030204" pitchFamily="34" charset="0"/>
                  </a:rPr>
                  <a:t>maker</a:t>
                </a:r>
                <a:endParaRPr lang="en-US" sz="1100" i="1" dirty="0">
                  <a:latin typeface="Calibri Light" panose="020F0302020204030204" pitchFamily="34" charset="0"/>
                  <a:cs typeface="Calibri Light" panose="020F0302020204030204" pitchFamily="34" charset="0"/>
                </a:endParaRPr>
              </a:p>
            </p:txBody>
          </p:sp>
          <p:sp>
            <p:nvSpPr>
              <p:cNvPr id="60" name="TextBox 59">
                <a:extLst>
                  <a:ext uri="{FF2B5EF4-FFF2-40B4-BE49-F238E27FC236}">
                    <a16:creationId xmlns:a16="http://schemas.microsoft.com/office/drawing/2014/main" id="{3BB6D295-FA92-084A-86C2-53A47B10BB80}"/>
                  </a:ext>
                </a:extLst>
              </p:cNvPr>
              <p:cNvSpPr txBox="1"/>
              <p:nvPr/>
            </p:nvSpPr>
            <p:spPr>
              <a:xfrm>
                <a:off x="7165696" y="4544729"/>
                <a:ext cx="631904" cy="261610"/>
              </a:xfrm>
              <a:prstGeom prst="rect">
                <a:avLst/>
              </a:prstGeom>
              <a:noFill/>
            </p:spPr>
            <p:txBody>
              <a:bodyPr wrap="none" rtlCol="0">
                <a:spAutoFit/>
              </a:bodyPr>
              <a:lstStyle/>
              <a:p>
                <a:r>
                  <a:rPr lang="en-US" altLang="zh-CN" sz="1100" i="1" dirty="0">
                    <a:latin typeface="Calibri Light" panose="020F0302020204030204" pitchFamily="34" charset="0"/>
                    <a:cs typeface="Calibri Light" panose="020F0302020204030204" pitchFamily="34" charset="0"/>
                  </a:rPr>
                  <a:t>vacuum</a:t>
                </a:r>
                <a:endParaRPr lang="en-US" sz="1100" i="1" dirty="0">
                  <a:latin typeface="Calibri Light" panose="020F0302020204030204" pitchFamily="34" charset="0"/>
                  <a:cs typeface="Calibri Light" panose="020F0302020204030204" pitchFamily="34" charset="0"/>
                </a:endParaRPr>
              </a:p>
            </p:txBody>
          </p:sp>
          <p:sp>
            <p:nvSpPr>
              <p:cNvPr id="61" name="TextBox 60">
                <a:extLst>
                  <a:ext uri="{FF2B5EF4-FFF2-40B4-BE49-F238E27FC236}">
                    <a16:creationId xmlns:a16="http://schemas.microsoft.com/office/drawing/2014/main" id="{1CCF4DE0-96A0-A742-A87D-3DC6348C5A39}"/>
                  </a:ext>
                </a:extLst>
              </p:cNvPr>
              <p:cNvSpPr txBox="1"/>
              <p:nvPr/>
            </p:nvSpPr>
            <p:spPr>
              <a:xfrm>
                <a:off x="7165696" y="4786614"/>
                <a:ext cx="625492" cy="261610"/>
              </a:xfrm>
              <a:prstGeom prst="rect">
                <a:avLst/>
              </a:prstGeom>
              <a:noFill/>
            </p:spPr>
            <p:txBody>
              <a:bodyPr wrap="none" rtlCol="0">
                <a:spAutoFit/>
              </a:bodyPr>
              <a:lstStyle/>
              <a:p>
                <a:r>
                  <a:rPr lang="en-US" altLang="zh-CN" sz="1100" i="1" dirty="0">
                    <a:latin typeface="Calibri Light" panose="020F0302020204030204" pitchFamily="34" charset="0"/>
                    <a:cs typeface="Calibri Light" panose="020F0302020204030204" pitchFamily="34" charset="0"/>
                  </a:rPr>
                  <a:t>mopper</a:t>
                </a:r>
                <a:endParaRPr lang="en-US" sz="1100" i="1" dirty="0">
                  <a:latin typeface="Calibri Light" panose="020F0302020204030204" pitchFamily="34" charset="0"/>
                  <a:cs typeface="Calibri Light" panose="020F0302020204030204" pitchFamily="34" charset="0"/>
                </a:endParaRPr>
              </a:p>
            </p:txBody>
          </p:sp>
        </p:grpSp>
        <p:sp>
          <p:nvSpPr>
            <p:cNvPr id="53" name="Rectangle 52">
              <a:extLst>
                <a:ext uri="{FF2B5EF4-FFF2-40B4-BE49-F238E27FC236}">
                  <a16:creationId xmlns:a16="http://schemas.microsoft.com/office/drawing/2014/main" id="{074FDA30-6DF5-6F48-99DE-EBDAAE48C496}"/>
                </a:ext>
              </a:extLst>
            </p:cNvPr>
            <p:cNvSpPr/>
            <p:nvPr/>
          </p:nvSpPr>
          <p:spPr>
            <a:xfrm>
              <a:off x="7157975" y="3689502"/>
              <a:ext cx="1588833" cy="1156531"/>
            </a:xfrm>
            <a:prstGeom prst="rect">
              <a:avLst/>
            </a:prstGeom>
            <a:noFill/>
            <a:ln w="12700">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5">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0.7"/>
</p:tagLst>
</file>

<file path=ppt/tags/tag10.xml><?xml version="1.0" encoding="utf-8"?>
<p:tagLst xmlns:a="http://schemas.openxmlformats.org/drawingml/2006/main" xmlns:r="http://schemas.openxmlformats.org/officeDocument/2006/relationships" xmlns:p="http://schemas.openxmlformats.org/presentationml/2006/main">
  <p:tag name="TIMING" val="|0.2|0.1"/>
</p:tagLst>
</file>

<file path=ppt/tags/tag11.xml><?xml version="1.0" encoding="utf-8"?>
<p:tagLst xmlns:a="http://schemas.openxmlformats.org/drawingml/2006/main" xmlns:r="http://schemas.openxmlformats.org/officeDocument/2006/relationships" xmlns:p="http://schemas.openxmlformats.org/presentationml/2006/main">
  <p:tag name="TIMING" val="|0.1|0.1"/>
</p:tagLst>
</file>

<file path=ppt/tags/tag12.xml><?xml version="1.0" encoding="utf-8"?>
<p:tagLst xmlns:a="http://schemas.openxmlformats.org/drawingml/2006/main" xmlns:r="http://schemas.openxmlformats.org/officeDocument/2006/relationships" xmlns:p="http://schemas.openxmlformats.org/presentationml/2006/main">
  <p:tag name="TIMING" val="|0.1|0.5|0.2"/>
</p:tagLst>
</file>

<file path=ppt/tags/tag13.xml><?xml version="1.0" encoding="utf-8"?>
<p:tagLst xmlns:a="http://schemas.openxmlformats.org/drawingml/2006/main" xmlns:r="http://schemas.openxmlformats.org/officeDocument/2006/relationships" xmlns:p="http://schemas.openxmlformats.org/presentationml/2006/main">
  <p:tag name="TIMING" val="|0.1|0.2|0.2"/>
</p:tagLst>
</file>

<file path=ppt/tags/tag14.xml><?xml version="1.0" encoding="utf-8"?>
<p:tagLst xmlns:a="http://schemas.openxmlformats.org/drawingml/2006/main" xmlns:r="http://schemas.openxmlformats.org/officeDocument/2006/relationships" xmlns:p="http://schemas.openxmlformats.org/presentationml/2006/main">
  <p:tag name="TIMING" val="|0.1|0.1"/>
</p:tagLst>
</file>

<file path=ppt/tags/tag15.xml><?xml version="1.0" encoding="utf-8"?>
<p:tagLst xmlns:a="http://schemas.openxmlformats.org/drawingml/2006/main" xmlns:r="http://schemas.openxmlformats.org/officeDocument/2006/relationships" xmlns:p="http://schemas.openxmlformats.org/presentationml/2006/main">
  <p:tag name="TIMING" val="|2.6|0.1|0.5|0.4|0.1|0|0.1|0.3"/>
</p:tagLst>
</file>

<file path=ppt/tags/tag16.xml><?xml version="1.0" encoding="utf-8"?>
<p:tagLst xmlns:a="http://schemas.openxmlformats.org/drawingml/2006/main" xmlns:r="http://schemas.openxmlformats.org/officeDocument/2006/relationships" xmlns:p="http://schemas.openxmlformats.org/presentationml/2006/main">
  <p:tag name="TIMING" val="|0.1|0|0|0"/>
</p:tagLst>
</file>

<file path=ppt/tags/tag17.xml><?xml version="1.0" encoding="utf-8"?>
<p:tagLst xmlns:a="http://schemas.openxmlformats.org/drawingml/2006/main" xmlns:r="http://schemas.openxmlformats.org/officeDocument/2006/relationships" xmlns:p="http://schemas.openxmlformats.org/presentationml/2006/main">
  <p:tag name="TIMING" val="|0.2|0.5|0"/>
</p:tagLst>
</file>

<file path=ppt/tags/tag18.xml><?xml version="1.0" encoding="utf-8"?>
<p:tagLst xmlns:a="http://schemas.openxmlformats.org/drawingml/2006/main" xmlns:r="http://schemas.openxmlformats.org/officeDocument/2006/relationships" xmlns:p="http://schemas.openxmlformats.org/presentationml/2006/main">
  <p:tag name="TIMING" val="|0|0|0"/>
</p:tagLst>
</file>

<file path=ppt/tags/tag19.xml><?xml version="1.0" encoding="utf-8"?>
<p:tagLst xmlns:a="http://schemas.openxmlformats.org/drawingml/2006/main" xmlns:r="http://schemas.openxmlformats.org/officeDocument/2006/relationships" xmlns:p="http://schemas.openxmlformats.org/presentationml/2006/main">
  <p:tag name="TIMING" val="|0|0"/>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1|0.2"/>
</p:tagLst>
</file>

<file path=ppt/tags/tag4.xml><?xml version="1.0" encoding="utf-8"?>
<p:tagLst xmlns:a="http://schemas.openxmlformats.org/drawingml/2006/main" xmlns:r="http://schemas.openxmlformats.org/officeDocument/2006/relationships" xmlns:p="http://schemas.openxmlformats.org/presentationml/2006/main">
  <p:tag name="TIMING" val="|0.4|0.1|0.1|0.1|0.1|0.1"/>
</p:tagLst>
</file>

<file path=ppt/tags/tag5.xml><?xml version="1.0" encoding="utf-8"?>
<p:tagLst xmlns:a="http://schemas.openxmlformats.org/drawingml/2006/main" xmlns:r="http://schemas.openxmlformats.org/officeDocument/2006/relationships" xmlns:p="http://schemas.openxmlformats.org/presentationml/2006/main">
  <p:tag name="TIMING" val="|0.1|0.1"/>
</p:tagLst>
</file>

<file path=ppt/tags/tag6.xml><?xml version="1.0" encoding="utf-8"?>
<p:tagLst xmlns:a="http://schemas.openxmlformats.org/drawingml/2006/main" xmlns:r="http://schemas.openxmlformats.org/officeDocument/2006/relationships" xmlns:p="http://schemas.openxmlformats.org/presentationml/2006/main">
  <p:tag name="TIMING" val="|1|0.1|0.1"/>
</p:tagLst>
</file>

<file path=ppt/tags/tag7.xml><?xml version="1.0" encoding="utf-8"?>
<p:tagLst xmlns:a="http://schemas.openxmlformats.org/drawingml/2006/main" xmlns:r="http://schemas.openxmlformats.org/officeDocument/2006/relationships" xmlns:p="http://schemas.openxmlformats.org/presentationml/2006/main">
  <p:tag name="TIMING" val="|0.1"/>
</p:tagLst>
</file>

<file path=ppt/tags/tag8.xml><?xml version="1.0" encoding="utf-8"?>
<p:tagLst xmlns:a="http://schemas.openxmlformats.org/drawingml/2006/main" xmlns:r="http://schemas.openxmlformats.org/officeDocument/2006/relationships" xmlns:p="http://schemas.openxmlformats.org/presentationml/2006/main">
  <p:tag name="TIMING" val="|0.2"/>
</p:tagLst>
</file>

<file path=ppt/tags/tag9.xml><?xml version="1.0" encoding="utf-8"?>
<p:tagLst xmlns:a="http://schemas.openxmlformats.org/drawingml/2006/main" xmlns:r="http://schemas.openxmlformats.org/officeDocument/2006/relationships" xmlns:p="http://schemas.openxmlformats.org/presentationml/2006/main">
  <p:tag name="TIMING" val="|0.2|0.2"/>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7285</TotalTime>
  <Words>4485</Words>
  <Application>Microsoft Macintosh PowerPoint</Application>
  <PresentationFormat>On-screen Show (16:9)</PresentationFormat>
  <Paragraphs>678</Paragraphs>
  <Slides>23</Slides>
  <Notes>23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System Font Regular</vt:lpstr>
      <vt:lpstr>Arial</vt:lpstr>
      <vt:lpstr>Calibri</vt:lpstr>
      <vt:lpstr>Calibri Light</vt:lpstr>
      <vt:lpstr>Georgia</vt:lpstr>
      <vt:lpstr>Open Sans</vt:lpstr>
      <vt:lpstr>Quicksand Light</vt:lpstr>
      <vt:lpstr>Simple Light</vt:lpstr>
      <vt:lpstr>Home, SafeHome: Smart Home Reliability with Visibility and Atomicity</vt:lpstr>
      <vt:lpstr>Smart Home World</vt:lpstr>
      <vt:lpstr>Smart Home World</vt:lpstr>
      <vt:lpstr>Smart Home World (Cont.)</vt:lpstr>
      <vt:lpstr>Two Natural Expectations from Users</vt:lpstr>
      <vt:lpstr>SafeHome</vt:lpstr>
      <vt:lpstr>Visibility Models</vt:lpstr>
      <vt:lpstr>Weak Visibility (WV) Model -- Status Quo</vt:lpstr>
      <vt:lpstr>Global Strict Visibility (GSV) Model</vt:lpstr>
      <vt:lpstr>Partitioned Strict Visibility (PSV) Model</vt:lpstr>
      <vt:lpstr>Eventual Visibility (EV) Model</vt:lpstr>
      <vt:lpstr>Eventual Visibility (EV) Model</vt:lpstr>
      <vt:lpstr>Eventual Visibility (EV) - Post-Lease</vt:lpstr>
      <vt:lpstr>Eventual Visibility (EV) - Pre-Lease</vt:lpstr>
      <vt:lpstr>Eventual Visibility (EV)</vt:lpstr>
      <vt:lpstr>Eventual Visibility (EV) - Lineage Table</vt:lpstr>
      <vt:lpstr>Failure Serialization and Rollback</vt:lpstr>
      <vt:lpstr>SafeHome Implementation </vt:lpstr>
      <vt:lpstr>Real-World Benchmark</vt:lpstr>
      <vt:lpstr>Workload Evaluation -- Pre/Post-Lease</vt:lpstr>
      <vt:lpstr>Takeaways</vt:lpstr>
      <vt:lpstr>Eventual Visibility (EV) - Lineage Table</vt:lpstr>
      <vt:lpstr>Eventual Visibility (EV) - Lineage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SafeHome: Smart Home Reliability with Visibility and Atomicity</dc:title>
  <cp:lastModifiedBy>Yang, Rui</cp:lastModifiedBy>
  <cp:revision>431</cp:revision>
  <dcterms:modified xsi:type="dcterms:W3CDTF">2021-04-19T20:42:47Z</dcterms:modified>
</cp:coreProperties>
</file>